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1"/>
  </p:sldMasterIdLst>
  <p:notesMasterIdLst>
    <p:notesMasterId r:id="rId33"/>
  </p:notesMasterIdLst>
  <p:sldIdLst>
    <p:sldId id="258" r:id="rId2"/>
    <p:sldId id="348" r:id="rId3"/>
    <p:sldId id="350" r:id="rId4"/>
    <p:sldId id="365" r:id="rId5"/>
    <p:sldId id="354" r:id="rId6"/>
    <p:sldId id="276" r:id="rId7"/>
    <p:sldId id="359" r:id="rId8"/>
    <p:sldId id="345" r:id="rId9"/>
    <p:sldId id="362" r:id="rId10"/>
    <p:sldId id="279" r:id="rId11"/>
    <p:sldId id="278" r:id="rId12"/>
    <p:sldId id="370" r:id="rId13"/>
    <p:sldId id="292" r:id="rId14"/>
    <p:sldId id="325" r:id="rId15"/>
    <p:sldId id="294" r:id="rId16"/>
    <p:sldId id="308" r:id="rId17"/>
    <p:sldId id="332" r:id="rId18"/>
    <p:sldId id="314" r:id="rId19"/>
    <p:sldId id="369" r:id="rId20"/>
    <p:sldId id="320" r:id="rId21"/>
    <p:sldId id="363" r:id="rId22"/>
    <p:sldId id="297" r:id="rId23"/>
    <p:sldId id="277" r:id="rId24"/>
    <p:sldId id="299" r:id="rId25"/>
    <p:sldId id="321" r:id="rId26"/>
    <p:sldId id="310" r:id="rId27"/>
    <p:sldId id="298" r:id="rId28"/>
    <p:sldId id="330" r:id="rId29"/>
    <p:sldId id="331" r:id="rId30"/>
    <p:sldId id="311" r:id="rId31"/>
    <p:sldId id="291" r:id="rId32"/>
  </p:sldIdLst>
  <p:sldSz cx="9906000" cy="6858000" type="A4"/>
  <p:notesSz cx="7104063" cy="10234613"/>
  <p:custDataLst>
    <p:tags r:id="rId34"/>
  </p:custDataLst>
  <p:defaultTextStyle>
    <a:defPPr>
      <a:defRPr lang="ja-JP"/>
    </a:defPPr>
    <a:lvl1pPr marL="0" algn="l" defTabSz="914400" rtl="0" eaLnBrk="1" latinLnBrk="0" hangingPunct="1">
      <a:defRPr kumimoji="1" lang="ja-JP" altLang="en-US" sz="14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DEEB"/>
    <a:srgbClr val="80808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5" autoAdjust="0"/>
    <p:restoredTop sz="96287" autoAdjust="0"/>
  </p:normalViewPr>
  <p:slideViewPr>
    <p:cSldViewPr showGuides="1">
      <p:cViewPr varScale="1">
        <p:scale>
          <a:sx n="82" d="100"/>
          <a:sy n="82" d="100"/>
        </p:scale>
        <p:origin x="1450" y="58"/>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7" cy="511731"/>
          </a:xfrm>
          <a:prstGeom prst="rect">
            <a:avLst/>
          </a:prstGeom>
        </p:spPr>
        <p:txBody>
          <a:bodyPr vert="horz" lIns="99066" tIns="49534" rIns="99066" bIns="4953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3" y="0"/>
            <a:ext cx="3078427" cy="511731"/>
          </a:xfrm>
          <a:prstGeom prst="rect">
            <a:avLst/>
          </a:prstGeom>
        </p:spPr>
        <p:txBody>
          <a:bodyPr vert="horz" lIns="99066" tIns="49534" rIns="99066" bIns="49534" rtlCol="0"/>
          <a:lstStyle>
            <a:lvl1pPr algn="r">
              <a:defRPr sz="1300"/>
            </a:lvl1pPr>
          </a:lstStyle>
          <a:p>
            <a:fld id="{BBCB79B4-05FB-4B0B-8453-BAA7C54A2588}" type="datetimeFigureOut">
              <a:rPr kumimoji="1" lang="ja-JP" altLang="en-US" smtClean="0"/>
              <a:pPr/>
              <a:t>2024/10/9</a:t>
            </a:fld>
            <a:endParaRPr kumimoji="1" lang="ja-JP" altLang="en-US"/>
          </a:p>
        </p:txBody>
      </p:sp>
      <p:sp>
        <p:nvSpPr>
          <p:cNvPr id="4" name="スライド イメージ プレースホルダー 3"/>
          <p:cNvSpPr>
            <a:spLocks noGrp="1" noRot="1" noChangeAspect="1"/>
          </p:cNvSpPr>
          <p:nvPr>
            <p:ph type="sldImg" idx="2"/>
          </p:nvPr>
        </p:nvSpPr>
        <p:spPr>
          <a:xfrm>
            <a:off x="781050" y="768350"/>
            <a:ext cx="5541963" cy="3836988"/>
          </a:xfrm>
          <a:prstGeom prst="rect">
            <a:avLst/>
          </a:prstGeom>
          <a:noFill/>
          <a:ln w="12700">
            <a:solidFill>
              <a:prstClr val="black"/>
            </a:solidFill>
          </a:ln>
        </p:spPr>
        <p:txBody>
          <a:bodyPr vert="horz" lIns="99066" tIns="49534" rIns="99066" bIns="49534" rtlCol="0" anchor="ctr"/>
          <a:lstStyle/>
          <a:p>
            <a:endParaRPr lang="ja-JP" altLang="en-US"/>
          </a:p>
        </p:txBody>
      </p:sp>
      <p:sp>
        <p:nvSpPr>
          <p:cNvPr id="5" name="ノート プレースホルダー 4"/>
          <p:cNvSpPr>
            <a:spLocks noGrp="1"/>
          </p:cNvSpPr>
          <p:nvPr>
            <p:ph type="body" sz="quarter" idx="3"/>
          </p:nvPr>
        </p:nvSpPr>
        <p:spPr>
          <a:xfrm>
            <a:off x="710407" y="4861442"/>
            <a:ext cx="5683250" cy="4605576"/>
          </a:xfrm>
          <a:prstGeom prst="rect">
            <a:avLst/>
          </a:prstGeom>
        </p:spPr>
        <p:txBody>
          <a:bodyPr vert="horz" lIns="99066" tIns="49534" rIns="99066" bIns="495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6"/>
            <a:ext cx="3078427" cy="511731"/>
          </a:xfrm>
          <a:prstGeom prst="rect">
            <a:avLst/>
          </a:prstGeom>
        </p:spPr>
        <p:txBody>
          <a:bodyPr vert="horz" lIns="99066" tIns="49534" rIns="99066" bIns="4953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3" y="9721106"/>
            <a:ext cx="3078427" cy="511731"/>
          </a:xfrm>
          <a:prstGeom prst="rect">
            <a:avLst/>
          </a:prstGeom>
        </p:spPr>
        <p:txBody>
          <a:bodyPr vert="horz" lIns="99066" tIns="49534" rIns="99066" bIns="49534" rtlCol="0" anchor="b"/>
          <a:lstStyle>
            <a:lvl1pPr algn="r">
              <a:defRPr sz="1300"/>
            </a:lvl1pPr>
          </a:lstStyle>
          <a:p>
            <a:fld id="{06C884F1-D850-4AA6-8CF2-7534F1A7E3C4}" type="slidenum">
              <a:rPr kumimoji="1" lang="ja-JP" altLang="en-US" smtClean="0"/>
              <a:pPr/>
              <a:t>‹#›</a:t>
            </a:fld>
            <a:endParaRPr kumimoji="1" lang="ja-JP" altLang="en-US"/>
          </a:p>
        </p:txBody>
      </p:sp>
    </p:spTree>
    <p:extLst>
      <p:ext uri="{BB962C8B-B14F-4D97-AF65-F5344CB8AC3E}">
        <p14:creationId xmlns:p14="http://schemas.microsoft.com/office/powerpoint/2010/main" val="27294446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1</a:t>
            </a:fld>
            <a:endParaRPr kumimoji="1" lang="ja-JP" altLang="en-US"/>
          </a:p>
        </p:txBody>
      </p:sp>
    </p:spTree>
    <p:extLst>
      <p:ext uri="{BB962C8B-B14F-4D97-AF65-F5344CB8AC3E}">
        <p14:creationId xmlns:p14="http://schemas.microsoft.com/office/powerpoint/2010/main" val="2682508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10</a:t>
            </a:fld>
            <a:endParaRPr kumimoji="1" lang="ja-JP" altLang="en-US"/>
          </a:p>
        </p:txBody>
      </p:sp>
    </p:spTree>
    <p:extLst>
      <p:ext uri="{BB962C8B-B14F-4D97-AF65-F5344CB8AC3E}">
        <p14:creationId xmlns:p14="http://schemas.microsoft.com/office/powerpoint/2010/main" val="1467010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11</a:t>
            </a:fld>
            <a:endParaRPr kumimoji="1" lang="ja-JP" altLang="en-US"/>
          </a:p>
        </p:txBody>
      </p:sp>
    </p:spTree>
    <p:extLst>
      <p:ext uri="{BB962C8B-B14F-4D97-AF65-F5344CB8AC3E}">
        <p14:creationId xmlns:p14="http://schemas.microsoft.com/office/powerpoint/2010/main" val="2610387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13</a:t>
            </a:fld>
            <a:endParaRPr kumimoji="1" lang="ja-JP" altLang="en-US"/>
          </a:p>
        </p:txBody>
      </p:sp>
    </p:spTree>
    <p:extLst>
      <p:ext uri="{BB962C8B-B14F-4D97-AF65-F5344CB8AC3E}">
        <p14:creationId xmlns:p14="http://schemas.microsoft.com/office/powerpoint/2010/main" val="4034061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14</a:t>
            </a:fld>
            <a:endParaRPr kumimoji="1" lang="ja-JP" altLang="en-US"/>
          </a:p>
        </p:txBody>
      </p:sp>
    </p:spTree>
    <p:extLst>
      <p:ext uri="{BB962C8B-B14F-4D97-AF65-F5344CB8AC3E}">
        <p14:creationId xmlns:p14="http://schemas.microsoft.com/office/powerpoint/2010/main" val="1978773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15</a:t>
            </a:fld>
            <a:endParaRPr kumimoji="1" lang="ja-JP" altLang="en-US"/>
          </a:p>
        </p:txBody>
      </p:sp>
    </p:spTree>
    <p:extLst>
      <p:ext uri="{BB962C8B-B14F-4D97-AF65-F5344CB8AC3E}">
        <p14:creationId xmlns:p14="http://schemas.microsoft.com/office/powerpoint/2010/main" val="3313579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16</a:t>
            </a:fld>
            <a:endParaRPr kumimoji="1" lang="ja-JP" altLang="en-US"/>
          </a:p>
        </p:txBody>
      </p:sp>
    </p:spTree>
    <p:extLst>
      <p:ext uri="{BB962C8B-B14F-4D97-AF65-F5344CB8AC3E}">
        <p14:creationId xmlns:p14="http://schemas.microsoft.com/office/powerpoint/2010/main" val="840467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48567">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17</a:t>
            </a:fld>
            <a:endParaRPr kumimoji="1" lang="ja-JP" altLang="en-US"/>
          </a:p>
        </p:txBody>
      </p:sp>
    </p:spTree>
    <p:extLst>
      <p:ext uri="{BB962C8B-B14F-4D97-AF65-F5344CB8AC3E}">
        <p14:creationId xmlns:p14="http://schemas.microsoft.com/office/powerpoint/2010/main" val="17622938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18</a:t>
            </a:fld>
            <a:endParaRPr kumimoji="1" lang="ja-JP" altLang="en-US"/>
          </a:p>
        </p:txBody>
      </p:sp>
    </p:spTree>
    <p:extLst>
      <p:ext uri="{BB962C8B-B14F-4D97-AF65-F5344CB8AC3E}">
        <p14:creationId xmlns:p14="http://schemas.microsoft.com/office/powerpoint/2010/main" val="664514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20</a:t>
            </a:fld>
            <a:endParaRPr kumimoji="1" lang="ja-JP" altLang="en-US"/>
          </a:p>
        </p:txBody>
      </p:sp>
    </p:spTree>
    <p:extLst>
      <p:ext uri="{BB962C8B-B14F-4D97-AF65-F5344CB8AC3E}">
        <p14:creationId xmlns:p14="http://schemas.microsoft.com/office/powerpoint/2010/main" val="19893601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23</a:t>
            </a:fld>
            <a:endParaRPr kumimoji="1" lang="ja-JP" altLang="en-US"/>
          </a:p>
        </p:txBody>
      </p:sp>
    </p:spTree>
    <p:extLst>
      <p:ext uri="{BB962C8B-B14F-4D97-AF65-F5344CB8AC3E}">
        <p14:creationId xmlns:p14="http://schemas.microsoft.com/office/powerpoint/2010/main" val="3140866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2</a:t>
            </a:fld>
            <a:endParaRPr kumimoji="1" lang="ja-JP" altLang="en-US"/>
          </a:p>
        </p:txBody>
      </p:sp>
    </p:spTree>
    <p:extLst>
      <p:ext uri="{BB962C8B-B14F-4D97-AF65-F5344CB8AC3E}">
        <p14:creationId xmlns:p14="http://schemas.microsoft.com/office/powerpoint/2010/main" val="28736959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24</a:t>
            </a:fld>
            <a:endParaRPr kumimoji="1" lang="ja-JP" altLang="en-US"/>
          </a:p>
        </p:txBody>
      </p:sp>
    </p:spTree>
    <p:extLst>
      <p:ext uri="{BB962C8B-B14F-4D97-AF65-F5344CB8AC3E}">
        <p14:creationId xmlns:p14="http://schemas.microsoft.com/office/powerpoint/2010/main" val="32905790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25</a:t>
            </a:fld>
            <a:endParaRPr kumimoji="1" lang="ja-JP" altLang="en-US"/>
          </a:p>
        </p:txBody>
      </p:sp>
    </p:spTree>
    <p:extLst>
      <p:ext uri="{BB962C8B-B14F-4D97-AF65-F5344CB8AC3E}">
        <p14:creationId xmlns:p14="http://schemas.microsoft.com/office/powerpoint/2010/main" val="3255251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26</a:t>
            </a:fld>
            <a:endParaRPr kumimoji="1" lang="ja-JP" altLang="en-US"/>
          </a:p>
        </p:txBody>
      </p:sp>
    </p:spTree>
    <p:extLst>
      <p:ext uri="{BB962C8B-B14F-4D97-AF65-F5344CB8AC3E}">
        <p14:creationId xmlns:p14="http://schemas.microsoft.com/office/powerpoint/2010/main" val="6899114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27</a:t>
            </a:fld>
            <a:endParaRPr kumimoji="1" lang="ja-JP" altLang="en-US"/>
          </a:p>
        </p:txBody>
      </p:sp>
    </p:spTree>
    <p:extLst>
      <p:ext uri="{BB962C8B-B14F-4D97-AF65-F5344CB8AC3E}">
        <p14:creationId xmlns:p14="http://schemas.microsoft.com/office/powerpoint/2010/main" val="20352981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48567">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28</a:t>
            </a:fld>
            <a:endParaRPr kumimoji="1" lang="ja-JP" altLang="en-US"/>
          </a:p>
        </p:txBody>
      </p:sp>
    </p:spTree>
    <p:extLst>
      <p:ext uri="{BB962C8B-B14F-4D97-AF65-F5344CB8AC3E}">
        <p14:creationId xmlns:p14="http://schemas.microsoft.com/office/powerpoint/2010/main" val="3098081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48567">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29</a:t>
            </a:fld>
            <a:endParaRPr kumimoji="1" lang="ja-JP" altLang="en-US"/>
          </a:p>
        </p:txBody>
      </p:sp>
    </p:spTree>
    <p:extLst>
      <p:ext uri="{BB962C8B-B14F-4D97-AF65-F5344CB8AC3E}">
        <p14:creationId xmlns:p14="http://schemas.microsoft.com/office/powerpoint/2010/main" val="29611350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30</a:t>
            </a:fld>
            <a:endParaRPr kumimoji="1" lang="ja-JP" altLang="en-US"/>
          </a:p>
        </p:txBody>
      </p:sp>
    </p:spTree>
    <p:extLst>
      <p:ext uri="{BB962C8B-B14F-4D97-AF65-F5344CB8AC3E}">
        <p14:creationId xmlns:p14="http://schemas.microsoft.com/office/powerpoint/2010/main" val="22174563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31</a:t>
            </a:fld>
            <a:endParaRPr kumimoji="1" lang="ja-JP" altLang="en-US"/>
          </a:p>
        </p:txBody>
      </p:sp>
    </p:spTree>
    <p:extLst>
      <p:ext uri="{BB962C8B-B14F-4D97-AF65-F5344CB8AC3E}">
        <p14:creationId xmlns:p14="http://schemas.microsoft.com/office/powerpoint/2010/main" val="617961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3</a:t>
            </a:fld>
            <a:endParaRPr kumimoji="1" lang="ja-JP" altLang="en-US"/>
          </a:p>
        </p:txBody>
      </p:sp>
    </p:spTree>
    <p:extLst>
      <p:ext uri="{BB962C8B-B14F-4D97-AF65-F5344CB8AC3E}">
        <p14:creationId xmlns:p14="http://schemas.microsoft.com/office/powerpoint/2010/main" val="20882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4</a:t>
            </a:fld>
            <a:endParaRPr kumimoji="1" lang="ja-JP" altLang="en-US"/>
          </a:p>
        </p:txBody>
      </p:sp>
    </p:spTree>
    <p:extLst>
      <p:ext uri="{BB962C8B-B14F-4D97-AF65-F5344CB8AC3E}">
        <p14:creationId xmlns:p14="http://schemas.microsoft.com/office/powerpoint/2010/main" val="220463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5</a:t>
            </a:fld>
            <a:endParaRPr kumimoji="1" lang="ja-JP" altLang="en-US"/>
          </a:p>
        </p:txBody>
      </p:sp>
    </p:spTree>
    <p:extLst>
      <p:ext uri="{BB962C8B-B14F-4D97-AF65-F5344CB8AC3E}">
        <p14:creationId xmlns:p14="http://schemas.microsoft.com/office/powerpoint/2010/main" val="3543884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6</a:t>
            </a:fld>
            <a:endParaRPr kumimoji="1" lang="ja-JP" altLang="en-US"/>
          </a:p>
        </p:txBody>
      </p:sp>
    </p:spTree>
    <p:extLst>
      <p:ext uri="{BB962C8B-B14F-4D97-AF65-F5344CB8AC3E}">
        <p14:creationId xmlns:p14="http://schemas.microsoft.com/office/powerpoint/2010/main" val="2442763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7</a:t>
            </a:fld>
            <a:endParaRPr kumimoji="1" lang="ja-JP" altLang="en-US"/>
          </a:p>
        </p:txBody>
      </p:sp>
    </p:spTree>
    <p:extLst>
      <p:ext uri="{BB962C8B-B14F-4D97-AF65-F5344CB8AC3E}">
        <p14:creationId xmlns:p14="http://schemas.microsoft.com/office/powerpoint/2010/main" val="2759766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8</a:t>
            </a:fld>
            <a:endParaRPr kumimoji="1" lang="ja-JP" altLang="en-US"/>
          </a:p>
        </p:txBody>
      </p:sp>
    </p:spTree>
    <p:extLst>
      <p:ext uri="{BB962C8B-B14F-4D97-AF65-F5344CB8AC3E}">
        <p14:creationId xmlns:p14="http://schemas.microsoft.com/office/powerpoint/2010/main" val="1026977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90670">
              <a:defRPr/>
            </a:pPr>
            <a:endParaRPr lang="ja-JP" altLang="en-US" b="1" dirty="0">
              <a:solidFill>
                <a:schemeClr val="bg1"/>
              </a:solidFill>
              <a:latin typeface="游ゴシック Light" panose="020B0300000000000000" pitchFamily="50" charset="-128"/>
              <a:ea typeface="游ゴシック Light" panose="020B0300000000000000" pitchFamily="50" charset="-128"/>
            </a:endParaRPr>
          </a:p>
        </p:txBody>
      </p:sp>
      <p:sp>
        <p:nvSpPr>
          <p:cNvPr id="4" name="スライド番号プレースホルダー 3"/>
          <p:cNvSpPr>
            <a:spLocks noGrp="1"/>
          </p:cNvSpPr>
          <p:nvPr>
            <p:ph type="sldNum" sz="quarter" idx="10"/>
          </p:nvPr>
        </p:nvSpPr>
        <p:spPr/>
        <p:txBody>
          <a:bodyPr/>
          <a:lstStyle/>
          <a:p>
            <a:fld id="{06C884F1-D850-4AA6-8CF2-7534F1A7E3C4}" type="slidenum">
              <a:rPr kumimoji="1" lang="ja-JP" altLang="en-US" smtClean="0"/>
              <a:pPr/>
              <a:t>9</a:t>
            </a:fld>
            <a:endParaRPr kumimoji="1" lang="ja-JP" altLang="en-US"/>
          </a:p>
        </p:txBody>
      </p:sp>
    </p:spTree>
    <p:extLst>
      <p:ext uri="{BB962C8B-B14F-4D97-AF65-F5344CB8AC3E}">
        <p14:creationId xmlns:p14="http://schemas.microsoft.com/office/powerpoint/2010/main" val="27708819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410400" y="2781300"/>
            <a:ext cx="9086400" cy="647700"/>
          </a:xfrm>
          <a:noFill/>
          <a:effectLst/>
        </p:spPr>
        <p:txBody>
          <a:bodyPr anchor="ctr">
            <a:normAutofit/>
          </a:bodyPr>
          <a:lstStyle>
            <a:lvl1pPr>
              <a:defRPr sz="3200"/>
            </a:lvl1pPr>
          </a:lstStyle>
          <a:p>
            <a:r>
              <a:rPr kumimoji="1" lang="ja-JP" altLang="en-US"/>
              <a:t>マスター タイトルの書式設定</a:t>
            </a:r>
            <a:endParaRPr kumimoji="1" lang="ja-JP" altLang="en-US" dirty="0"/>
          </a:p>
        </p:txBody>
      </p:sp>
      <p:sp>
        <p:nvSpPr>
          <p:cNvPr id="3" name="サブタイトル 2"/>
          <p:cNvSpPr>
            <a:spLocks noGrp="1"/>
          </p:cNvSpPr>
          <p:nvPr>
            <p:ph type="subTitle" idx="1" hasCustomPrompt="1"/>
          </p:nvPr>
        </p:nvSpPr>
        <p:spPr>
          <a:xfrm>
            <a:off x="410400" y="3571200"/>
            <a:ext cx="9086400" cy="307777"/>
          </a:xfrm>
        </p:spPr>
        <p:txBody>
          <a:bodyPr/>
          <a:lstStyle>
            <a:lvl1pPr marL="0" indent="0" algn="l">
              <a:buNone/>
              <a:defRPr sz="20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 サブタイトルの書式設定</a:t>
            </a:r>
          </a:p>
        </p:txBody>
      </p:sp>
      <p:pic>
        <p:nvPicPr>
          <p:cNvPr id="2050" name="Picture 2" descr="A4jbetu1_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8" y="0"/>
            <a:ext cx="9932988" cy="2127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_MRI" descr="図2"/>
          <p:cNvPicPr preferRelativeResize="0">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0400" y="4603750"/>
            <a:ext cx="3328988" cy="338138"/>
          </a:xfrm>
          <a:prstGeom prst="rect">
            <a:avLst/>
          </a:prstGeom>
          <a:noFill/>
          <a:extLst>
            <a:ext uri="{909E8E84-426E-40DD-AFC4-6F175D3DCCD1}">
              <a14:hiddenFill xmlns:a14="http://schemas.microsoft.com/office/drawing/2010/main">
                <a:solidFill>
                  <a:srgbClr val="FFFFFF"/>
                </a:solidFill>
              </a14:hiddenFill>
            </a:ext>
          </a:extLst>
        </p:spPr>
      </p:pic>
      <p:sp>
        <p:nvSpPr>
          <p:cNvPr id="4" name="Line 4"/>
          <p:cNvSpPr>
            <a:spLocks noChangeShapeType="1"/>
          </p:cNvSpPr>
          <p:nvPr userDrawn="1"/>
        </p:nvSpPr>
        <p:spPr bwMode="gray">
          <a:xfrm>
            <a:off x="410400" y="3443288"/>
            <a:ext cx="9086400" cy="0"/>
          </a:xfrm>
          <a:prstGeom prst="line">
            <a:avLst/>
          </a:prstGeom>
          <a:noFill/>
          <a:ln w="381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endParaRPr lang="ja-JP" altLang="en-US"/>
          </a:p>
        </p:txBody>
      </p:sp>
    </p:spTree>
    <p:extLst>
      <p:ext uri="{BB962C8B-B14F-4D97-AF65-F5344CB8AC3E}">
        <p14:creationId xmlns:p14="http://schemas.microsoft.com/office/powerpoint/2010/main" val="1357438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333375"/>
            <a:ext cx="9086400" cy="485775"/>
          </a:xfrm>
        </p:spPr>
        <p:txBody>
          <a:bodyPr lIns="0" anchor="ctr">
            <a:normAutofit/>
          </a:bodyPr>
          <a:lstStyle>
            <a:lvl1pPr>
              <a:defRPr sz="2400" b="1"/>
            </a:lvl1pPr>
          </a:lstStyle>
          <a:p>
            <a:r>
              <a:rPr kumimoji="1" lang="ja-JP" altLang="en-US"/>
              <a:t>マスター タイトルの書式設定</a:t>
            </a:r>
            <a:endParaRPr kumimoji="1" lang="ja-JP" altLang="en-US" dirty="0"/>
          </a:p>
        </p:txBody>
      </p:sp>
      <p:sp>
        <p:nvSpPr>
          <p:cNvPr id="7" name="title_line"/>
          <p:cNvSpPr>
            <a:spLocks noChangeShapeType="1"/>
          </p:cNvSpPr>
          <p:nvPr/>
        </p:nvSpPr>
        <p:spPr bwMode="gray">
          <a:xfrm>
            <a:off x="410400" y="819150"/>
            <a:ext cx="908640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lvl="0" algn="ctr" fontAlgn="b">
              <a:spcBef>
                <a:spcPct val="0"/>
              </a:spcBef>
              <a:spcAft>
                <a:spcPct val="0"/>
              </a:spcAft>
              <a:buFont typeface="Wingdings" pitchFamily="2" charset="2"/>
            </a:pPr>
            <a:endParaRPr lang="ja-JP" altLang="en-US" sz="1400" dirty="0">
              <a:latin typeface="ＭＳ Ｐゴシック" charset="-128"/>
              <a:ea typeface="ＭＳ Ｐゴシック" charset="-128"/>
            </a:endParaRPr>
          </a:p>
        </p:txBody>
      </p:sp>
      <p:sp>
        <p:nvSpPr>
          <p:cNvPr id="8" name="Page_num"/>
          <p:cNvSpPr txBox="1"/>
          <p:nvPr/>
        </p:nvSpPr>
        <p:spPr>
          <a:xfrm>
            <a:off x="4706874" y="6596126"/>
            <a:ext cx="468376"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lgn="ctr"/>
            <a:fld id="{AB47E478-DBB3-43BC-A738-41880CA68C90}" type="slidenum">
              <a:rPr lang="ja-JP" altLang="en-US" sz="1200" baseline="0" smtClean="0">
                <a:latin typeface="+mn-lt"/>
                <a:ea typeface="+mn-ea"/>
                <a:sym typeface="Arial"/>
              </a:rPr>
              <a:pPr lvl="0" algn="ctr"/>
              <a:t>‹#›</a:t>
            </a:fld>
            <a:endParaRPr lang="ja-JP" altLang="en-US" sz="1200" baseline="0" dirty="0">
              <a:latin typeface="+mn-lt"/>
              <a:ea typeface="+mn-ea"/>
              <a:sym typeface="Arial"/>
            </a:endParaRPr>
          </a:p>
        </p:txBody>
      </p:sp>
      <p:sp>
        <p:nvSpPr>
          <p:cNvPr id="5" name="テキスト プレースホルダー 4"/>
          <p:cNvSpPr>
            <a:spLocks noGrp="1"/>
          </p:cNvSpPr>
          <p:nvPr>
            <p:ph type="body" sz="quarter" idx="10"/>
          </p:nvPr>
        </p:nvSpPr>
        <p:spPr>
          <a:xfrm>
            <a:off x="410400" y="982800"/>
            <a:ext cx="9086400" cy="1515800"/>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lang="ja-JP" altLang="en-US" dirty="0" smtClean="0"/>
            </a:lvl1pPr>
            <a:lvl2pPr>
              <a:defRPr lang="ja-JP" altLang="en-US" dirty="0" smtClean="0"/>
            </a:lvl2pPr>
            <a:lvl3pPr>
              <a:defRPr lang="ja-JP" altLang="en-US" dirty="0" smtClean="0"/>
            </a:lvl3pPr>
            <a:lvl4pPr>
              <a:defRPr lang="ja-JP" altLang="en-US" dirty="0" smtClean="0"/>
            </a:lvl4pPr>
            <a:lvl5pPr>
              <a:defRPr lang="ja-JP" altLang="en-US" dirty="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pic>
        <p:nvPicPr>
          <p:cNvPr id="3074" name="Picture 2" descr="A4jbetu1_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8" y="0"/>
            <a:ext cx="9932988"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5765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782800"/>
            <a:ext cx="9086400" cy="648000"/>
          </a:xfrm>
        </p:spPr>
        <p:txBody>
          <a:bodyPr anchor="ctr">
            <a:normAutofit/>
          </a:bodyPr>
          <a:lstStyle>
            <a:lvl1pPr algn="ctr">
              <a:defRPr sz="2400" b="1" cap="none" baseline="0"/>
            </a:lvl1pPr>
          </a:lstStyle>
          <a:p>
            <a:r>
              <a:rPr kumimoji="1" lang="ja-JP" altLang="en-US"/>
              <a:t>マスター タイトルの書式設定</a:t>
            </a:r>
            <a:endParaRPr kumimoji="1" lang="ja-JP" altLang="en-US" dirty="0"/>
          </a:p>
        </p:txBody>
      </p:sp>
      <p:sp>
        <p:nvSpPr>
          <p:cNvPr id="3" name="テキスト プレースホルダー 2"/>
          <p:cNvSpPr>
            <a:spLocks noGrp="1"/>
          </p:cNvSpPr>
          <p:nvPr>
            <p:ph type="body" idx="1"/>
          </p:nvPr>
        </p:nvSpPr>
        <p:spPr>
          <a:xfrm>
            <a:off x="1497600" y="4078800"/>
            <a:ext cx="6912000" cy="215444"/>
          </a:xfrm>
        </p:spPr>
        <p:txBody>
          <a:bodyPr anchor="t"/>
          <a:lstStyle>
            <a:lvl1pPr marL="0" indent="0">
              <a:buNone/>
              <a:defRPr sz="1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7" name="nakah_line"/>
          <p:cNvSpPr>
            <a:spLocks noChangeShapeType="1"/>
          </p:cNvSpPr>
          <p:nvPr userDrawn="1"/>
        </p:nvSpPr>
        <p:spPr bwMode="gray">
          <a:xfrm>
            <a:off x="410400" y="3499420"/>
            <a:ext cx="908640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lvl="0"/>
            <a:endParaRPr lang="ja-JP" altLang="en-US"/>
          </a:p>
        </p:txBody>
      </p:sp>
      <p:sp>
        <p:nvSpPr>
          <p:cNvPr id="8" name="nakah_lineup"/>
          <p:cNvSpPr>
            <a:spLocks noChangeShapeType="1"/>
          </p:cNvSpPr>
          <p:nvPr/>
        </p:nvSpPr>
        <p:spPr bwMode="gray">
          <a:xfrm>
            <a:off x="410400" y="2708920"/>
            <a:ext cx="908640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lvl="0"/>
            <a:endParaRPr lang="ja-JP" altLang="en-US"/>
          </a:p>
        </p:txBody>
      </p:sp>
      <p:sp>
        <p:nvSpPr>
          <p:cNvPr id="9" name="Page_num"/>
          <p:cNvSpPr txBox="1"/>
          <p:nvPr/>
        </p:nvSpPr>
        <p:spPr>
          <a:xfrm>
            <a:off x="4706874" y="6596126"/>
            <a:ext cx="468376"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fld id="{AB47E478-DBB3-43BC-A738-41880CA68C90}" type="slidenum">
              <a:rPr lang="ja-JP" altLang="en-US" smtClean="0">
                <a:sym typeface="Arial"/>
              </a:rPr>
              <a:pPr lvl="0"/>
              <a:t>‹#›</a:t>
            </a:fld>
            <a:endParaRPr lang="ja-JP" altLang="en-US" dirty="0">
              <a:sym typeface="Arial"/>
            </a:endParaRPr>
          </a:p>
        </p:txBody>
      </p:sp>
      <p:pic>
        <p:nvPicPr>
          <p:cNvPr id="4098" name="Picture 2" descr="A4jbetu1_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8" y="0"/>
            <a:ext cx="9932988"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8857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333375"/>
            <a:ext cx="9086400" cy="485775"/>
          </a:xfrm>
        </p:spPr>
        <p:txBody>
          <a:bodyPr lIns="0" anchor="ctr">
            <a:normAutofit/>
          </a:bodyPr>
          <a:lstStyle>
            <a:lvl1pPr>
              <a:defRPr sz="2400" b="1"/>
            </a:lvl1pPr>
          </a:lstStyle>
          <a:p>
            <a:r>
              <a:rPr kumimoji="1" lang="ja-JP" altLang="en-US"/>
              <a:t>マスター タイトルの書式設定</a:t>
            </a:r>
            <a:endParaRPr kumimoji="1" lang="ja-JP" altLang="en-US" dirty="0"/>
          </a:p>
        </p:txBody>
      </p:sp>
      <p:sp>
        <p:nvSpPr>
          <p:cNvPr id="6" name="title_line"/>
          <p:cNvSpPr>
            <a:spLocks noChangeShapeType="1"/>
          </p:cNvSpPr>
          <p:nvPr/>
        </p:nvSpPr>
        <p:spPr bwMode="gray">
          <a:xfrm>
            <a:off x="410400" y="819150"/>
            <a:ext cx="908640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lvl="0" algn="ctr" fontAlgn="b">
              <a:spcBef>
                <a:spcPct val="0"/>
              </a:spcBef>
              <a:spcAft>
                <a:spcPct val="0"/>
              </a:spcAft>
              <a:buFont typeface="Wingdings" pitchFamily="2" charset="2"/>
            </a:pPr>
            <a:endParaRPr lang="ja-JP" altLang="en-US" sz="1400">
              <a:latin typeface="ＭＳ Ｐゴシック" charset="-128"/>
              <a:ea typeface="ＭＳ Ｐゴシック" charset="-128"/>
            </a:endParaRPr>
          </a:p>
        </p:txBody>
      </p:sp>
      <p:sp>
        <p:nvSpPr>
          <p:cNvPr id="7" name="Page_num"/>
          <p:cNvSpPr txBox="1"/>
          <p:nvPr/>
        </p:nvSpPr>
        <p:spPr>
          <a:xfrm>
            <a:off x="4706874" y="6596126"/>
            <a:ext cx="468376"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fld id="{AB47E478-DBB3-43BC-A738-41880CA68C90}" type="slidenum">
              <a:rPr lang="ja-JP" altLang="en-US" smtClean="0">
                <a:sym typeface="Arial"/>
              </a:rPr>
              <a:pPr lvl="0"/>
              <a:t>‹#›</a:t>
            </a:fld>
            <a:endParaRPr lang="ja-JP" altLang="en-US" dirty="0">
              <a:sym typeface="Arial"/>
            </a:endParaRPr>
          </a:p>
        </p:txBody>
      </p:sp>
      <p:pic>
        <p:nvPicPr>
          <p:cNvPr id="5122" name="Picture 2" descr="A4jbetu1_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8" y="0"/>
            <a:ext cx="9932988"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2469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Page_num"/>
          <p:cNvSpPr txBox="1"/>
          <p:nvPr userDrawn="1"/>
        </p:nvSpPr>
        <p:spPr>
          <a:xfrm>
            <a:off x="4706874" y="6596126"/>
            <a:ext cx="468376"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pPr lvl="0"/>
            <a:fld id="{AB47E478-DBB3-43BC-A738-41880CA68C90}" type="slidenum">
              <a:rPr lang="ja-JP" altLang="en-US" smtClean="0">
                <a:sym typeface="Arial"/>
              </a:rPr>
              <a:pPr lvl="0"/>
              <a:t>‹#›</a:t>
            </a:fld>
            <a:endParaRPr lang="ja-JP" altLang="en-US" dirty="0">
              <a:sym typeface="Arial"/>
            </a:endParaRPr>
          </a:p>
        </p:txBody>
      </p:sp>
      <p:pic>
        <p:nvPicPr>
          <p:cNvPr id="6146" name="Picture 2" descr="A4jbetu1_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8" y="0"/>
            <a:ext cx="9932988"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3231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1" name="Line_futta"/>
          <p:cNvSpPr>
            <a:spLocks noChangeShapeType="1"/>
          </p:cNvSpPr>
          <p:nvPr/>
        </p:nvSpPr>
        <p:spPr bwMode="gray">
          <a:xfrm>
            <a:off x="0" y="6591300"/>
            <a:ext cx="9906000" cy="0"/>
          </a:xfrm>
          <a:prstGeom prst="line">
            <a:avLst/>
          </a:prstGeom>
          <a:ln>
            <a:solidFill>
              <a:srgbClr val="ACACAC"/>
            </a:solidFill>
          </a:ln>
          <a:extLst>
            <a:ext uri="{909E8E84-426E-40DD-AFC4-6F175D3DCCD1}">
              <a14:hiddenFill xmlns:a14="http://schemas.microsoft.com/office/drawing/2010/main">
                <a:noFill/>
              </a14:hiddenFill>
            </a:ext>
          </a:extLst>
        </p:spPr>
        <p:txBody>
          <a:bodyPr wrap="none" anchor="ctr"/>
          <a:lstStyle/>
          <a:p>
            <a:pPr lvl="0"/>
            <a:endParaRPr lang="ja-JP" altLang="en-US"/>
          </a:p>
        </p:txBody>
      </p:sp>
      <p:sp>
        <p:nvSpPr>
          <p:cNvPr id="112" name="MRI_copyright"/>
          <p:cNvSpPr txBox="1">
            <a:spLocks noChangeArrowheads="1"/>
          </p:cNvSpPr>
          <p:nvPr/>
        </p:nvSpPr>
        <p:spPr bwMode="gray">
          <a:xfrm>
            <a:off x="396000" y="6649974"/>
            <a:ext cx="457200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defPPr>
              <a:defRPr lang="ja-JP"/>
            </a:defPPr>
            <a:lvl1pPr marL="0" algn="l" defTabSz="914400" rtl="0" eaLnBrk="1" latinLnBrk="0" hangingPunct="1">
              <a:buFontTx/>
              <a:buNone/>
              <a:defRPr kumimoji="1" sz="1000" kern="1200">
                <a:solidFill>
                  <a:srgbClr val="ACACAC"/>
                </a:solidFill>
                <a:latin typeface="Arial" charset="0"/>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en-US" altLang="ja-JP" sz="1000" dirty="0">
                <a:solidFill>
                  <a:srgbClr val="ACACAC"/>
                </a:solidFill>
                <a:latin typeface="Arial"/>
                <a:sym typeface="Arial"/>
              </a:rPr>
              <a:t>Copyright (C) Mitsubishi Research Institute, Inc.</a:t>
            </a:r>
          </a:p>
        </p:txBody>
      </p:sp>
      <p:sp>
        <p:nvSpPr>
          <p:cNvPr id="2" name="タイトル プレースホルダー 1"/>
          <p:cNvSpPr>
            <a:spLocks noGrp="1"/>
          </p:cNvSpPr>
          <p:nvPr>
            <p:ph type="title"/>
          </p:nvPr>
        </p:nvSpPr>
        <p:spPr>
          <a:xfrm>
            <a:off x="410400" y="333375"/>
            <a:ext cx="9086400" cy="485775"/>
          </a:xfrm>
          <a:prstGeom prst="rect">
            <a:avLst/>
          </a:prstGeom>
        </p:spPr>
        <p:txBody>
          <a:bodyPr vert="horz" lIns="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10400" y="982800"/>
            <a:ext cx="9086400" cy="151580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20073166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xStyles>
    <p:titleStyle>
      <a:lvl1pPr algn="l" defTabSz="914400" rtl="0" eaLnBrk="1" latinLnBrk="0" hangingPunct="1">
        <a:spcBef>
          <a:spcPct val="0"/>
        </a:spcBef>
        <a:buNone/>
        <a:defRPr kumimoji="1" sz="2400" b="1" kern="1200">
          <a:solidFill>
            <a:schemeClr val="tx1"/>
          </a:solidFill>
          <a:latin typeface="+mj-lt"/>
          <a:ea typeface="+mj-ea"/>
          <a:cs typeface="+mj-cs"/>
        </a:defRPr>
      </a:lvl1pPr>
    </p:titleStyle>
    <p:body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smtClean="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780928"/>
            <a:ext cx="9086400" cy="649872"/>
          </a:xfrm>
        </p:spPr>
        <p:txBody>
          <a:bodyPr>
            <a:normAutofit/>
          </a:bodyPr>
          <a:lstStyle/>
          <a:p>
            <a:r>
              <a:rPr lang="ja-JP" altLang="en-US" dirty="0">
                <a:latin typeface="游ゴシック" panose="020B0400000000000000" pitchFamily="50" charset="-128"/>
                <a:ea typeface="游ゴシック" panose="020B0400000000000000" pitchFamily="50" charset="-128"/>
              </a:rPr>
              <a:t>１．　ハラスメント対策の必要性とその考え方</a:t>
            </a:r>
            <a:endParaRPr kumimoji="1" lang="ja-JP" altLang="en-US" dirty="0">
              <a:latin typeface="游ゴシック" panose="020B0400000000000000" pitchFamily="50" charset="-128"/>
              <a:ea typeface="游ゴシック" panose="020B0400000000000000" pitchFamily="50" charset="-128"/>
            </a:endParaRPr>
          </a:p>
        </p:txBody>
      </p:sp>
      <p:sp>
        <p:nvSpPr>
          <p:cNvPr id="5" name="四角形: 角を丸くする 4">
            <a:extLst>
              <a:ext uri="{FF2B5EF4-FFF2-40B4-BE49-F238E27FC236}">
                <a16:creationId xmlns:a16="http://schemas.microsoft.com/office/drawing/2014/main" id="{6E57A0A0-8528-4FDF-A11C-6807FF97F879}"/>
              </a:ext>
            </a:extLst>
          </p:cNvPr>
          <p:cNvSpPr/>
          <p:nvPr/>
        </p:nvSpPr>
        <p:spPr>
          <a:xfrm>
            <a:off x="5745088" y="476952"/>
            <a:ext cx="3888432" cy="792088"/>
          </a:xfrm>
          <a:prstGeom prst="roundRect">
            <a:avLst/>
          </a:prstGeom>
          <a:solidFill>
            <a:schemeClr val="bg1"/>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800" b="1" dirty="0">
                <a:solidFill>
                  <a:srgbClr val="002060"/>
                </a:solidFill>
                <a:latin typeface="游ゴシック" panose="020B0400000000000000" pitchFamily="50" charset="-128"/>
                <a:ea typeface="游ゴシック" panose="020B0400000000000000" pitchFamily="50" charset="-128"/>
              </a:rPr>
              <a:t>管理者向け研修資料</a:t>
            </a:r>
          </a:p>
        </p:txBody>
      </p:sp>
      <p:grpSp>
        <p:nvGrpSpPr>
          <p:cNvPr id="6" name="Group 2">
            <a:extLst>
              <a:ext uri="{FF2B5EF4-FFF2-40B4-BE49-F238E27FC236}">
                <a16:creationId xmlns:a16="http://schemas.microsoft.com/office/drawing/2014/main" id="{05C606A5-F92D-41C5-975E-C4A37F40D6E8}"/>
              </a:ext>
            </a:extLst>
          </p:cNvPr>
          <p:cNvGrpSpPr>
            <a:grpSpLocks noChangeAspect="1"/>
          </p:cNvGrpSpPr>
          <p:nvPr/>
        </p:nvGrpSpPr>
        <p:grpSpPr bwMode="auto">
          <a:xfrm>
            <a:off x="7120800" y="4977988"/>
            <a:ext cx="2376000" cy="1340204"/>
            <a:chOff x="2437" y="1195"/>
            <a:chExt cx="1418" cy="800"/>
          </a:xfrm>
        </p:grpSpPr>
        <p:sp>
          <p:nvSpPr>
            <p:cNvPr id="7" name="Oval 3">
              <a:extLst>
                <a:ext uri="{FF2B5EF4-FFF2-40B4-BE49-F238E27FC236}">
                  <a16:creationId xmlns:a16="http://schemas.microsoft.com/office/drawing/2014/main" id="{97673A89-2C45-44AC-A1ED-D5395056095A}"/>
                </a:ext>
              </a:extLst>
            </p:cNvPr>
            <p:cNvSpPr>
              <a:spLocks noChangeAspect="1" noChangeArrowheads="1"/>
            </p:cNvSpPr>
            <p:nvPr/>
          </p:nvSpPr>
          <p:spPr bwMode="auto">
            <a:xfrm>
              <a:off x="3070" y="1199"/>
              <a:ext cx="140" cy="137"/>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 name="Freeform 4">
              <a:extLst>
                <a:ext uri="{FF2B5EF4-FFF2-40B4-BE49-F238E27FC236}">
                  <a16:creationId xmlns:a16="http://schemas.microsoft.com/office/drawing/2014/main" id="{B5FDB589-EF84-4FB6-AB4F-C5A6B05B4F57}"/>
                </a:ext>
              </a:extLst>
            </p:cNvPr>
            <p:cNvSpPr>
              <a:spLocks noChangeAspect="1" noEditPoints="1"/>
            </p:cNvSpPr>
            <p:nvPr/>
          </p:nvSpPr>
          <p:spPr bwMode="auto">
            <a:xfrm>
              <a:off x="2437" y="1355"/>
              <a:ext cx="1413" cy="584"/>
            </a:xfrm>
            <a:custGeom>
              <a:avLst/>
              <a:gdLst>
                <a:gd name="T0" fmla="*/ 553 w 598"/>
                <a:gd name="T1" fmla="*/ 220 h 247"/>
                <a:gd name="T2" fmla="*/ 531 w 598"/>
                <a:gd name="T3" fmla="*/ 206 h 247"/>
                <a:gd name="T4" fmla="*/ 553 w 598"/>
                <a:gd name="T5" fmla="*/ 84 h 247"/>
                <a:gd name="T6" fmla="*/ 513 w 598"/>
                <a:gd name="T7" fmla="*/ 40 h 247"/>
                <a:gd name="T8" fmla="*/ 472 w 598"/>
                <a:gd name="T9" fmla="*/ 166 h 247"/>
                <a:gd name="T10" fmla="*/ 516 w 598"/>
                <a:gd name="T11" fmla="*/ 82 h 247"/>
                <a:gd name="T12" fmla="*/ 520 w 598"/>
                <a:gd name="T13" fmla="*/ 83 h 247"/>
                <a:gd name="T14" fmla="*/ 472 w 598"/>
                <a:gd name="T15" fmla="*/ 170 h 247"/>
                <a:gd name="T16" fmla="*/ 472 w 598"/>
                <a:gd name="T17" fmla="*/ 169 h 247"/>
                <a:gd name="T18" fmla="*/ 469 w 598"/>
                <a:gd name="T19" fmla="*/ 163 h 247"/>
                <a:gd name="T20" fmla="*/ 395 w 598"/>
                <a:gd name="T21" fmla="*/ 124 h 247"/>
                <a:gd name="T22" fmla="*/ 369 w 598"/>
                <a:gd name="T23" fmla="*/ 17 h 247"/>
                <a:gd name="T24" fmla="*/ 243 w 598"/>
                <a:gd name="T25" fmla="*/ 0 h 247"/>
                <a:gd name="T26" fmla="*/ 226 w 598"/>
                <a:gd name="T27" fmla="*/ 108 h 247"/>
                <a:gd name="T28" fmla="*/ 181 w 598"/>
                <a:gd name="T29" fmla="*/ 134 h 247"/>
                <a:gd name="T30" fmla="*/ 182 w 598"/>
                <a:gd name="T31" fmla="*/ 138 h 247"/>
                <a:gd name="T32" fmla="*/ 155 w 598"/>
                <a:gd name="T33" fmla="*/ 138 h 247"/>
                <a:gd name="T34" fmla="*/ 139 w 598"/>
                <a:gd name="T35" fmla="*/ 53 h 247"/>
                <a:gd name="T36" fmla="*/ 158 w 598"/>
                <a:gd name="T37" fmla="*/ 134 h 247"/>
                <a:gd name="T38" fmla="*/ 177 w 598"/>
                <a:gd name="T39" fmla="*/ 50 h 247"/>
                <a:gd name="T40" fmla="*/ 110 w 598"/>
                <a:gd name="T41" fmla="*/ 50 h 247"/>
                <a:gd name="T42" fmla="*/ 132 w 598"/>
                <a:gd name="T43" fmla="*/ 167 h 247"/>
                <a:gd name="T44" fmla="*/ 129 w 598"/>
                <a:gd name="T45" fmla="*/ 170 h 247"/>
                <a:gd name="T46" fmla="*/ 110 w 598"/>
                <a:gd name="T47" fmla="*/ 182 h 247"/>
                <a:gd name="T48" fmla="*/ 56 w 598"/>
                <a:gd name="T49" fmla="*/ 196 h 247"/>
                <a:gd name="T50" fmla="*/ 37 w 598"/>
                <a:gd name="T51" fmla="*/ 102 h 247"/>
                <a:gd name="T52" fmla="*/ 59 w 598"/>
                <a:gd name="T53" fmla="*/ 192 h 247"/>
                <a:gd name="T54" fmla="*/ 86 w 598"/>
                <a:gd name="T55" fmla="*/ 98 h 247"/>
                <a:gd name="T56" fmla="*/ 0 w 598"/>
                <a:gd name="T57" fmla="*/ 102 h 247"/>
                <a:gd name="T58" fmla="*/ 28 w 598"/>
                <a:gd name="T59" fmla="*/ 231 h 247"/>
                <a:gd name="T60" fmla="*/ 0 w 598"/>
                <a:gd name="T61" fmla="*/ 124 h 247"/>
                <a:gd name="T62" fmla="*/ 85 w 598"/>
                <a:gd name="T63" fmla="*/ 247 h 247"/>
                <a:gd name="T64" fmla="*/ 250 w 598"/>
                <a:gd name="T65" fmla="*/ 98 h 247"/>
                <a:gd name="T66" fmla="*/ 254 w 598"/>
                <a:gd name="T67" fmla="*/ 44 h 247"/>
                <a:gd name="T68" fmla="*/ 341 w 598"/>
                <a:gd name="T69" fmla="*/ 97 h 247"/>
                <a:gd name="T70" fmla="*/ 345 w 598"/>
                <a:gd name="T71" fmla="*/ 44 h 247"/>
                <a:gd name="T72" fmla="*/ 345 w 598"/>
                <a:gd name="T73" fmla="*/ 100 h 247"/>
                <a:gd name="T74" fmla="*/ 250 w 598"/>
                <a:gd name="T75" fmla="*/ 101 h 247"/>
                <a:gd name="T76" fmla="*/ 240 w 598"/>
                <a:gd name="T77" fmla="*/ 10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98" h="247">
                  <a:moveTo>
                    <a:pt x="598" y="247"/>
                  </a:moveTo>
                  <a:cubicBezTo>
                    <a:pt x="553" y="220"/>
                    <a:pt x="553" y="220"/>
                    <a:pt x="553" y="220"/>
                  </a:cubicBezTo>
                  <a:cubicBezTo>
                    <a:pt x="553" y="102"/>
                    <a:pt x="553" y="102"/>
                    <a:pt x="553" y="102"/>
                  </a:cubicBezTo>
                  <a:cubicBezTo>
                    <a:pt x="531" y="206"/>
                    <a:pt x="531" y="206"/>
                    <a:pt x="531" y="206"/>
                  </a:cubicBezTo>
                  <a:cubicBezTo>
                    <a:pt x="527" y="204"/>
                    <a:pt x="527" y="204"/>
                    <a:pt x="527" y="204"/>
                  </a:cubicBezTo>
                  <a:cubicBezTo>
                    <a:pt x="528" y="199"/>
                    <a:pt x="551" y="95"/>
                    <a:pt x="553" y="84"/>
                  </a:cubicBezTo>
                  <a:cubicBezTo>
                    <a:pt x="553" y="81"/>
                    <a:pt x="553" y="81"/>
                    <a:pt x="553" y="81"/>
                  </a:cubicBezTo>
                  <a:cubicBezTo>
                    <a:pt x="553" y="58"/>
                    <a:pt x="535" y="40"/>
                    <a:pt x="513" y="40"/>
                  </a:cubicBezTo>
                  <a:cubicBezTo>
                    <a:pt x="491" y="40"/>
                    <a:pt x="472" y="58"/>
                    <a:pt x="472" y="77"/>
                  </a:cubicBezTo>
                  <a:cubicBezTo>
                    <a:pt x="472" y="166"/>
                    <a:pt x="472" y="166"/>
                    <a:pt x="472" y="166"/>
                  </a:cubicBezTo>
                  <a:cubicBezTo>
                    <a:pt x="498" y="166"/>
                    <a:pt x="498" y="166"/>
                    <a:pt x="498" y="166"/>
                  </a:cubicBezTo>
                  <a:cubicBezTo>
                    <a:pt x="498" y="163"/>
                    <a:pt x="516" y="82"/>
                    <a:pt x="516" y="82"/>
                  </a:cubicBezTo>
                  <a:cubicBezTo>
                    <a:pt x="516" y="81"/>
                    <a:pt x="518" y="80"/>
                    <a:pt x="518" y="81"/>
                  </a:cubicBezTo>
                  <a:cubicBezTo>
                    <a:pt x="520" y="81"/>
                    <a:pt x="520" y="82"/>
                    <a:pt x="520" y="83"/>
                  </a:cubicBezTo>
                  <a:cubicBezTo>
                    <a:pt x="501" y="170"/>
                    <a:pt x="501" y="170"/>
                    <a:pt x="501" y="170"/>
                  </a:cubicBezTo>
                  <a:cubicBezTo>
                    <a:pt x="490" y="170"/>
                    <a:pt x="480" y="170"/>
                    <a:pt x="472" y="170"/>
                  </a:cubicBezTo>
                  <a:cubicBezTo>
                    <a:pt x="469" y="169"/>
                    <a:pt x="469" y="169"/>
                    <a:pt x="469" y="169"/>
                  </a:cubicBezTo>
                  <a:cubicBezTo>
                    <a:pt x="472" y="169"/>
                    <a:pt x="472" y="169"/>
                    <a:pt x="472" y="169"/>
                  </a:cubicBezTo>
                  <a:cubicBezTo>
                    <a:pt x="472" y="167"/>
                    <a:pt x="472" y="167"/>
                    <a:pt x="472" y="167"/>
                  </a:cubicBezTo>
                  <a:cubicBezTo>
                    <a:pt x="471" y="165"/>
                    <a:pt x="470" y="164"/>
                    <a:pt x="469" y="163"/>
                  </a:cubicBezTo>
                  <a:cubicBezTo>
                    <a:pt x="469" y="169"/>
                    <a:pt x="469" y="169"/>
                    <a:pt x="469" y="169"/>
                  </a:cubicBezTo>
                  <a:cubicBezTo>
                    <a:pt x="395" y="124"/>
                    <a:pt x="395" y="124"/>
                    <a:pt x="395" y="124"/>
                  </a:cubicBezTo>
                  <a:cubicBezTo>
                    <a:pt x="369" y="124"/>
                    <a:pt x="369" y="124"/>
                    <a:pt x="369" y="124"/>
                  </a:cubicBezTo>
                  <a:cubicBezTo>
                    <a:pt x="369" y="17"/>
                    <a:pt x="369" y="17"/>
                    <a:pt x="369" y="17"/>
                  </a:cubicBezTo>
                  <a:cubicBezTo>
                    <a:pt x="369" y="9"/>
                    <a:pt x="362" y="0"/>
                    <a:pt x="351" y="0"/>
                  </a:cubicBezTo>
                  <a:cubicBezTo>
                    <a:pt x="243" y="0"/>
                    <a:pt x="243" y="0"/>
                    <a:pt x="243" y="0"/>
                  </a:cubicBezTo>
                  <a:cubicBezTo>
                    <a:pt x="233" y="0"/>
                    <a:pt x="226" y="10"/>
                    <a:pt x="226" y="17"/>
                  </a:cubicBezTo>
                  <a:cubicBezTo>
                    <a:pt x="226" y="66"/>
                    <a:pt x="226" y="93"/>
                    <a:pt x="226" y="108"/>
                  </a:cubicBezTo>
                  <a:cubicBezTo>
                    <a:pt x="181" y="108"/>
                    <a:pt x="181" y="108"/>
                    <a:pt x="181" y="108"/>
                  </a:cubicBezTo>
                  <a:cubicBezTo>
                    <a:pt x="181" y="134"/>
                    <a:pt x="181" y="134"/>
                    <a:pt x="181" y="134"/>
                  </a:cubicBezTo>
                  <a:cubicBezTo>
                    <a:pt x="184" y="134"/>
                    <a:pt x="186" y="134"/>
                    <a:pt x="188" y="134"/>
                  </a:cubicBezTo>
                  <a:cubicBezTo>
                    <a:pt x="182" y="138"/>
                    <a:pt x="182" y="138"/>
                    <a:pt x="182" y="138"/>
                  </a:cubicBezTo>
                  <a:cubicBezTo>
                    <a:pt x="170" y="138"/>
                    <a:pt x="170" y="138"/>
                    <a:pt x="170" y="138"/>
                  </a:cubicBezTo>
                  <a:cubicBezTo>
                    <a:pt x="161" y="138"/>
                    <a:pt x="155" y="138"/>
                    <a:pt x="155" y="138"/>
                  </a:cubicBezTo>
                  <a:cubicBezTo>
                    <a:pt x="137" y="55"/>
                    <a:pt x="137" y="55"/>
                    <a:pt x="137" y="55"/>
                  </a:cubicBezTo>
                  <a:cubicBezTo>
                    <a:pt x="137" y="54"/>
                    <a:pt x="138" y="53"/>
                    <a:pt x="139" y="53"/>
                  </a:cubicBezTo>
                  <a:cubicBezTo>
                    <a:pt x="140" y="53"/>
                    <a:pt x="141" y="54"/>
                    <a:pt x="141" y="55"/>
                  </a:cubicBezTo>
                  <a:cubicBezTo>
                    <a:pt x="141" y="55"/>
                    <a:pt x="157" y="131"/>
                    <a:pt x="158" y="134"/>
                  </a:cubicBezTo>
                  <a:cubicBezTo>
                    <a:pt x="177" y="134"/>
                    <a:pt x="177" y="134"/>
                    <a:pt x="177" y="134"/>
                  </a:cubicBezTo>
                  <a:cubicBezTo>
                    <a:pt x="177" y="89"/>
                    <a:pt x="177" y="50"/>
                    <a:pt x="177" y="50"/>
                  </a:cubicBezTo>
                  <a:cubicBezTo>
                    <a:pt x="177" y="32"/>
                    <a:pt x="162" y="17"/>
                    <a:pt x="143" y="17"/>
                  </a:cubicBezTo>
                  <a:cubicBezTo>
                    <a:pt x="125" y="17"/>
                    <a:pt x="110" y="32"/>
                    <a:pt x="110" y="50"/>
                  </a:cubicBezTo>
                  <a:cubicBezTo>
                    <a:pt x="110" y="50"/>
                    <a:pt x="110" y="54"/>
                    <a:pt x="110" y="61"/>
                  </a:cubicBezTo>
                  <a:cubicBezTo>
                    <a:pt x="110" y="61"/>
                    <a:pt x="132" y="164"/>
                    <a:pt x="132" y="167"/>
                  </a:cubicBezTo>
                  <a:cubicBezTo>
                    <a:pt x="133" y="167"/>
                    <a:pt x="133" y="167"/>
                    <a:pt x="133" y="167"/>
                  </a:cubicBezTo>
                  <a:cubicBezTo>
                    <a:pt x="129" y="170"/>
                    <a:pt x="129" y="170"/>
                    <a:pt x="129" y="170"/>
                  </a:cubicBezTo>
                  <a:cubicBezTo>
                    <a:pt x="110" y="79"/>
                    <a:pt x="110" y="79"/>
                    <a:pt x="110" y="79"/>
                  </a:cubicBezTo>
                  <a:cubicBezTo>
                    <a:pt x="110" y="105"/>
                    <a:pt x="110" y="144"/>
                    <a:pt x="110" y="182"/>
                  </a:cubicBezTo>
                  <a:cubicBezTo>
                    <a:pt x="86" y="196"/>
                    <a:pt x="86" y="196"/>
                    <a:pt x="86" y="196"/>
                  </a:cubicBezTo>
                  <a:cubicBezTo>
                    <a:pt x="56" y="196"/>
                    <a:pt x="56" y="196"/>
                    <a:pt x="56" y="196"/>
                  </a:cubicBezTo>
                  <a:cubicBezTo>
                    <a:pt x="36" y="104"/>
                    <a:pt x="36" y="104"/>
                    <a:pt x="36" y="104"/>
                  </a:cubicBezTo>
                  <a:cubicBezTo>
                    <a:pt x="35" y="103"/>
                    <a:pt x="36" y="102"/>
                    <a:pt x="37" y="102"/>
                  </a:cubicBezTo>
                  <a:cubicBezTo>
                    <a:pt x="38" y="102"/>
                    <a:pt x="39" y="102"/>
                    <a:pt x="40" y="103"/>
                  </a:cubicBezTo>
                  <a:cubicBezTo>
                    <a:pt x="40" y="103"/>
                    <a:pt x="59" y="189"/>
                    <a:pt x="59" y="192"/>
                  </a:cubicBezTo>
                  <a:cubicBezTo>
                    <a:pt x="86" y="192"/>
                    <a:pt x="86" y="192"/>
                    <a:pt x="86" y="192"/>
                  </a:cubicBezTo>
                  <a:cubicBezTo>
                    <a:pt x="86" y="98"/>
                    <a:pt x="86" y="98"/>
                    <a:pt x="86" y="98"/>
                  </a:cubicBezTo>
                  <a:cubicBezTo>
                    <a:pt x="86" y="78"/>
                    <a:pt x="67" y="59"/>
                    <a:pt x="43" y="59"/>
                  </a:cubicBezTo>
                  <a:cubicBezTo>
                    <a:pt x="20" y="59"/>
                    <a:pt x="0" y="78"/>
                    <a:pt x="0" y="102"/>
                  </a:cubicBezTo>
                  <a:cubicBezTo>
                    <a:pt x="0" y="105"/>
                    <a:pt x="0" y="105"/>
                    <a:pt x="0" y="105"/>
                  </a:cubicBezTo>
                  <a:cubicBezTo>
                    <a:pt x="3" y="117"/>
                    <a:pt x="25" y="220"/>
                    <a:pt x="28" y="231"/>
                  </a:cubicBezTo>
                  <a:cubicBezTo>
                    <a:pt x="24" y="233"/>
                    <a:pt x="24" y="233"/>
                    <a:pt x="24" y="233"/>
                  </a:cubicBezTo>
                  <a:cubicBezTo>
                    <a:pt x="0" y="124"/>
                    <a:pt x="0" y="124"/>
                    <a:pt x="0" y="124"/>
                  </a:cubicBezTo>
                  <a:cubicBezTo>
                    <a:pt x="0" y="247"/>
                    <a:pt x="0" y="247"/>
                    <a:pt x="0" y="247"/>
                  </a:cubicBezTo>
                  <a:cubicBezTo>
                    <a:pt x="85" y="247"/>
                    <a:pt x="85" y="247"/>
                    <a:pt x="85" y="247"/>
                  </a:cubicBezTo>
                  <a:lnTo>
                    <a:pt x="598" y="247"/>
                  </a:lnTo>
                  <a:close/>
                  <a:moveTo>
                    <a:pt x="250" y="98"/>
                  </a:moveTo>
                  <a:cubicBezTo>
                    <a:pt x="250" y="69"/>
                    <a:pt x="250" y="44"/>
                    <a:pt x="250" y="44"/>
                  </a:cubicBezTo>
                  <a:cubicBezTo>
                    <a:pt x="254" y="44"/>
                    <a:pt x="254" y="44"/>
                    <a:pt x="254" y="44"/>
                  </a:cubicBezTo>
                  <a:cubicBezTo>
                    <a:pt x="254" y="44"/>
                    <a:pt x="254" y="56"/>
                    <a:pt x="254" y="97"/>
                  </a:cubicBezTo>
                  <a:cubicBezTo>
                    <a:pt x="341" y="97"/>
                    <a:pt x="341" y="97"/>
                    <a:pt x="341" y="97"/>
                  </a:cubicBezTo>
                  <a:cubicBezTo>
                    <a:pt x="341" y="56"/>
                    <a:pt x="341" y="44"/>
                    <a:pt x="341" y="44"/>
                  </a:cubicBezTo>
                  <a:cubicBezTo>
                    <a:pt x="345" y="44"/>
                    <a:pt x="345" y="44"/>
                    <a:pt x="345" y="44"/>
                  </a:cubicBezTo>
                  <a:cubicBezTo>
                    <a:pt x="345" y="44"/>
                    <a:pt x="345" y="68"/>
                    <a:pt x="345" y="97"/>
                  </a:cubicBezTo>
                  <a:cubicBezTo>
                    <a:pt x="345" y="100"/>
                    <a:pt x="345" y="100"/>
                    <a:pt x="345" y="100"/>
                  </a:cubicBezTo>
                  <a:cubicBezTo>
                    <a:pt x="254" y="100"/>
                    <a:pt x="254" y="100"/>
                    <a:pt x="254" y="100"/>
                  </a:cubicBezTo>
                  <a:cubicBezTo>
                    <a:pt x="253" y="100"/>
                    <a:pt x="251" y="100"/>
                    <a:pt x="250" y="101"/>
                  </a:cubicBezTo>
                  <a:cubicBezTo>
                    <a:pt x="247" y="102"/>
                    <a:pt x="244" y="105"/>
                    <a:pt x="243" y="108"/>
                  </a:cubicBezTo>
                  <a:cubicBezTo>
                    <a:pt x="242" y="108"/>
                    <a:pt x="241" y="108"/>
                    <a:pt x="240" y="108"/>
                  </a:cubicBezTo>
                  <a:cubicBezTo>
                    <a:pt x="241" y="103"/>
                    <a:pt x="245" y="99"/>
                    <a:pt x="250" y="98"/>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 name="Rectangle 5">
              <a:extLst>
                <a:ext uri="{FF2B5EF4-FFF2-40B4-BE49-F238E27FC236}">
                  <a16:creationId xmlns:a16="http://schemas.microsoft.com/office/drawing/2014/main" id="{307457A1-5369-423C-BA7B-A69A12253B89}"/>
                </a:ext>
              </a:extLst>
            </p:cNvPr>
            <p:cNvSpPr>
              <a:spLocks noChangeAspect="1" noChangeArrowheads="1"/>
            </p:cNvSpPr>
            <p:nvPr/>
          </p:nvSpPr>
          <p:spPr bwMode="auto">
            <a:xfrm>
              <a:off x="2437" y="1948"/>
              <a:ext cx="1418" cy="47"/>
            </a:xfrm>
            <a:prstGeom prst="rect">
              <a:avLst/>
            </a:prstGeom>
            <a:solidFill>
              <a:srgbClr val="647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0" name="Freeform 6">
              <a:extLst>
                <a:ext uri="{FF2B5EF4-FFF2-40B4-BE49-F238E27FC236}">
                  <a16:creationId xmlns:a16="http://schemas.microsoft.com/office/drawing/2014/main" id="{3873CE39-C9C3-45D9-9991-7DD618D4D8D0}"/>
                </a:ext>
              </a:extLst>
            </p:cNvPr>
            <p:cNvSpPr>
              <a:spLocks noChangeAspect="1"/>
            </p:cNvSpPr>
            <p:nvPr/>
          </p:nvSpPr>
          <p:spPr bwMode="auto">
            <a:xfrm>
              <a:off x="2685" y="1195"/>
              <a:ext cx="196" cy="179"/>
            </a:xfrm>
            <a:custGeom>
              <a:avLst/>
              <a:gdLst>
                <a:gd name="T0" fmla="*/ 0 w 83"/>
                <a:gd name="T1" fmla="*/ 68 h 76"/>
                <a:gd name="T2" fmla="*/ 27 w 83"/>
                <a:gd name="T3" fmla="*/ 71 h 76"/>
                <a:gd name="T4" fmla="*/ 45 w 83"/>
                <a:gd name="T5" fmla="*/ 76 h 76"/>
                <a:gd name="T6" fmla="*/ 83 w 83"/>
                <a:gd name="T7" fmla="*/ 38 h 76"/>
                <a:gd name="T8" fmla="*/ 45 w 83"/>
                <a:gd name="T9" fmla="*/ 0 h 76"/>
                <a:gd name="T10" fmla="*/ 7 w 83"/>
                <a:gd name="T11" fmla="*/ 38 h 76"/>
                <a:gd name="T12" fmla="*/ 14 w 83"/>
                <a:gd name="T13" fmla="*/ 60 h 76"/>
                <a:gd name="T14" fmla="*/ 0 w 83"/>
                <a:gd name="T15" fmla="*/ 68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76">
                  <a:moveTo>
                    <a:pt x="0" y="68"/>
                  </a:moveTo>
                  <a:cubicBezTo>
                    <a:pt x="6" y="75"/>
                    <a:pt x="21" y="74"/>
                    <a:pt x="27" y="71"/>
                  </a:cubicBezTo>
                  <a:cubicBezTo>
                    <a:pt x="32" y="74"/>
                    <a:pt x="39" y="76"/>
                    <a:pt x="45" y="76"/>
                  </a:cubicBezTo>
                  <a:cubicBezTo>
                    <a:pt x="66" y="76"/>
                    <a:pt x="83" y="59"/>
                    <a:pt x="83" y="38"/>
                  </a:cubicBezTo>
                  <a:cubicBezTo>
                    <a:pt x="83" y="17"/>
                    <a:pt x="66" y="0"/>
                    <a:pt x="45" y="0"/>
                  </a:cubicBezTo>
                  <a:cubicBezTo>
                    <a:pt x="25" y="0"/>
                    <a:pt x="7" y="17"/>
                    <a:pt x="7" y="38"/>
                  </a:cubicBezTo>
                  <a:cubicBezTo>
                    <a:pt x="7" y="46"/>
                    <a:pt x="10" y="53"/>
                    <a:pt x="14" y="60"/>
                  </a:cubicBezTo>
                  <a:cubicBezTo>
                    <a:pt x="12" y="63"/>
                    <a:pt x="7" y="68"/>
                    <a:pt x="0" y="68"/>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 name="Oval 7">
              <a:extLst>
                <a:ext uri="{FF2B5EF4-FFF2-40B4-BE49-F238E27FC236}">
                  <a16:creationId xmlns:a16="http://schemas.microsoft.com/office/drawing/2014/main" id="{29EC5F87-11EF-42A9-BB48-953964082BA9}"/>
                </a:ext>
              </a:extLst>
            </p:cNvPr>
            <p:cNvSpPr>
              <a:spLocks noChangeAspect="1" noChangeArrowheads="1"/>
            </p:cNvSpPr>
            <p:nvPr/>
          </p:nvSpPr>
          <p:spPr bwMode="auto">
            <a:xfrm>
              <a:off x="2451" y="1277"/>
              <a:ext cx="199" cy="199"/>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 name="Freeform 8">
              <a:extLst>
                <a:ext uri="{FF2B5EF4-FFF2-40B4-BE49-F238E27FC236}">
                  <a16:creationId xmlns:a16="http://schemas.microsoft.com/office/drawing/2014/main" id="{C8AFE283-F317-46A6-B1D5-CAA65DB50BCC}"/>
                </a:ext>
              </a:extLst>
            </p:cNvPr>
            <p:cNvSpPr>
              <a:spLocks noChangeAspect="1"/>
            </p:cNvSpPr>
            <p:nvPr/>
          </p:nvSpPr>
          <p:spPr bwMode="auto">
            <a:xfrm>
              <a:off x="3543" y="1220"/>
              <a:ext cx="189" cy="213"/>
            </a:xfrm>
            <a:custGeom>
              <a:avLst/>
              <a:gdLst>
                <a:gd name="T0" fmla="*/ 0 w 80"/>
                <a:gd name="T1" fmla="*/ 50 h 90"/>
                <a:gd name="T2" fmla="*/ 40 w 80"/>
                <a:gd name="T3" fmla="*/ 90 h 90"/>
                <a:gd name="T4" fmla="*/ 80 w 80"/>
                <a:gd name="T5" fmla="*/ 50 h 90"/>
                <a:gd name="T6" fmla="*/ 45 w 80"/>
                <a:gd name="T7" fmla="*/ 10 h 90"/>
                <a:gd name="T8" fmla="*/ 44 w 80"/>
                <a:gd name="T9" fmla="*/ 10 h 90"/>
                <a:gd name="T10" fmla="*/ 20 w 80"/>
                <a:gd name="T11" fmla="*/ 0 h 90"/>
                <a:gd name="T12" fmla="*/ 22 w 80"/>
                <a:gd name="T13" fmla="*/ 12 h 90"/>
                <a:gd name="T14" fmla="*/ 7 w 80"/>
                <a:gd name="T15" fmla="*/ 10 h 90"/>
                <a:gd name="T16" fmla="*/ 13 w 80"/>
                <a:gd name="T17" fmla="*/ 20 h 90"/>
                <a:gd name="T18" fmla="*/ 0 w 80"/>
                <a:gd name="T19" fmla="*/ 5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90">
                  <a:moveTo>
                    <a:pt x="0" y="50"/>
                  </a:moveTo>
                  <a:cubicBezTo>
                    <a:pt x="0" y="72"/>
                    <a:pt x="18" y="90"/>
                    <a:pt x="40" y="90"/>
                  </a:cubicBezTo>
                  <a:cubicBezTo>
                    <a:pt x="62" y="90"/>
                    <a:pt x="80" y="72"/>
                    <a:pt x="80" y="50"/>
                  </a:cubicBezTo>
                  <a:cubicBezTo>
                    <a:pt x="80" y="29"/>
                    <a:pt x="65" y="12"/>
                    <a:pt x="45" y="10"/>
                  </a:cubicBezTo>
                  <a:cubicBezTo>
                    <a:pt x="45" y="10"/>
                    <a:pt x="44" y="10"/>
                    <a:pt x="44" y="10"/>
                  </a:cubicBezTo>
                  <a:cubicBezTo>
                    <a:pt x="41" y="9"/>
                    <a:pt x="26" y="7"/>
                    <a:pt x="20" y="0"/>
                  </a:cubicBezTo>
                  <a:cubicBezTo>
                    <a:pt x="19" y="7"/>
                    <a:pt x="21" y="10"/>
                    <a:pt x="22" y="12"/>
                  </a:cubicBezTo>
                  <a:cubicBezTo>
                    <a:pt x="22" y="12"/>
                    <a:pt x="13" y="14"/>
                    <a:pt x="7" y="10"/>
                  </a:cubicBezTo>
                  <a:cubicBezTo>
                    <a:pt x="8" y="13"/>
                    <a:pt x="11" y="17"/>
                    <a:pt x="13" y="20"/>
                  </a:cubicBezTo>
                  <a:cubicBezTo>
                    <a:pt x="5" y="28"/>
                    <a:pt x="0" y="38"/>
                    <a:pt x="0" y="50"/>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3" name="Freeform 9">
              <a:extLst>
                <a:ext uri="{FF2B5EF4-FFF2-40B4-BE49-F238E27FC236}">
                  <a16:creationId xmlns:a16="http://schemas.microsoft.com/office/drawing/2014/main" id="{D8557575-0CE9-4118-B068-69ED3E6D67E3}"/>
                </a:ext>
              </a:extLst>
            </p:cNvPr>
            <p:cNvSpPr>
              <a:spLocks noChangeAspect="1"/>
            </p:cNvSpPr>
            <p:nvPr/>
          </p:nvSpPr>
          <p:spPr bwMode="auto">
            <a:xfrm>
              <a:off x="3363" y="1502"/>
              <a:ext cx="182" cy="238"/>
            </a:xfrm>
            <a:custGeom>
              <a:avLst/>
              <a:gdLst>
                <a:gd name="T0" fmla="*/ 45 w 77"/>
                <a:gd name="T1" fmla="*/ 21 h 101"/>
                <a:gd name="T2" fmla="*/ 31 w 77"/>
                <a:gd name="T3" fmla="*/ 7 h 101"/>
                <a:gd name="T4" fmla="*/ 7 w 77"/>
                <a:gd name="T5" fmla="*/ 7 h 101"/>
                <a:gd name="T6" fmla="*/ 7 w 77"/>
                <a:gd name="T7" fmla="*/ 31 h 101"/>
                <a:gd name="T8" fmla="*/ 21 w 77"/>
                <a:gd name="T9" fmla="*/ 45 h 101"/>
                <a:gd name="T10" fmla="*/ 77 w 77"/>
                <a:gd name="T11" fmla="*/ 101 h 101"/>
                <a:gd name="T12" fmla="*/ 77 w 77"/>
                <a:gd name="T13" fmla="*/ 53 h 101"/>
                <a:gd name="T14" fmla="*/ 45 w 77"/>
                <a:gd name="T15" fmla="*/ 21 h 10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01">
                  <a:moveTo>
                    <a:pt x="45" y="21"/>
                  </a:moveTo>
                  <a:cubicBezTo>
                    <a:pt x="31" y="7"/>
                    <a:pt x="31" y="7"/>
                    <a:pt x="31" y="7"/>
                  </a:cubicBezTo>
                  <a:cubicBezTo>
                    <a:pt x="24" y="0"/>
                    <a:pt x="14" y="0"/>
                    <a:pt x="7" y="7"/>
                  </a:cubicBezTo>
                  <a:cubicBezTo>
                    <a:pt x="0" y="13"/>
                    <a:pt x="0" y="24"/>
                    <a:pt x="7" y="31"/>
                  </a:cubicBezTo>
                  <a:cubicBezTo>
                    <a:pt x="21" y="45"/>
                    <a:pt x="21" y="45"/>
                    <a:pt x="21" y="45"/>
                  </a:cubicBezTo>
                  <a:cubicBezTo>
                    <a:pt x="21" y="45"/>
                    <a:pt x="56" y="80"/>
                    <a:pt x="77" y="101"/>
                  </a:cubicBezTo>
                  <a:cubicBezTo>
                    <a:pt x="77" y="53"/>
                    <a:pt x="77" y="53"/>
                    <a:pt x="77" y="53"/>
                  </a:cubicBezTo>
                  <a:lnTo>
                    <a:pt x="45" y="21"/>
                  </a:ln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Tree>
    <p:extLst>
      <p:ext uri="{BB962C8B-B14F-4D97-AF65-F5344CB8AC3E}">
        <p14:creationId xmlns:p14="http://schemas.microsoft.com/office/powerpoint/2010/main" val="3976468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782800"/>
            <a:ext cx="9086400" cy="648000"/>
          </a:xfrm>
        </p:spPr>
        <p:txBody>
          <a:bodyPr>
            <a:normAutofit/>
          </a:bodyPr>
          <a:lstStyle/>
          <a:p>
            <a:r>
              <a:rPr lang="ja-JP" altLang="en-US" dirty="0">
                <a:latin typeface="游ゴシック" panose="020B0400000000000000" pitchFamily="50" charset="-128"/>
                <a:ea typeface="游ゴシック" panose="020B0400000000000000" pitchFamily="50" charset="-128"/>
              </a:rPr>
              <a:t>２．　施設・事業所として考えるべきこと、対応すべきこと</a:t>
            </a:r>
            <a:endParaRPr kumimoji="1" lang="ja-JP" altLang="en-US" dirty="0">
              <a:latin typeface="游ゴシック" panose="020B0400000000000000" pitchFamily="50" charset="-128"/>
              <a:ea typeface="游ゴシック" panose="020B0400000000000000" pitchFamily="50" charset="-128"/>
            </a:endParaRPr>
          </a:p>
        </p:txBody>
      </p:sp>
      <p:grpSp>
        <p:nvGrpSpPr>
          <p:cNvPr id="4" name="Group 10">
            <a:extLst>
              <a:ext uri="{FF2B5EF4-FFF2-40B4-BE49-F238E27FC236}">
                <a16:creationId xmlns:a16="http://schemas.microsoft.com/office/drawing/2014/main" id="{78B38D1A-4B8C-4D84-9349-C2FE5C5CF016}"/>
              </a:ext>
            </a:extLst>
          </p:cNvPr>
          <p:cNvGrpSpPr>
            <a:grpSpLocks noChangeAspect="1"/>
          </p:cNvGrpSpPr>
          <p:nvPr/>
        </p:nvGrpSpPr>
        <p:grpSpPr bwMode="auto">
          <a:xfrm>
            <a:off x="7048800" y="5157192"/>
            <a:ext cx="2448000" cy="1210216"/>
            <a:chOff x="101" y="1022"/>
            <a:chExt cx="1968" cy="973"/>
          </a:xfrm>
        </p:grpSpPr>
        <p:sp>
          <p:nvSpPr>
            <p:cNvPr id="5" name="Freeform 11">
              <a:extLst>
                <a:ext uri="{FF2B5EF4-FFF2-40B4-BE49-F238E27FC236}">
                  <a16:creationId xmlns:a16="http://schemas.microsoft.com/office/drawing/2014/main" id="{4692ED74-73F7-4366-80B9-3FF3AE4B6E45}"/>
                </a:ext>
              </a:extLst>
            </p:cNvPr>
            <p:cNvSpPr>
              <a:spLocks noChangeAspect="1"/>
            </p:cNvSpPr>
            <p:nvPr/>
          </p:nvSpPr>
          <p:spPr bwMode="auto">
            <a:xfrm>
              <a:off x="337" y="1211"/>
              <a:ext cx="189" cy="172"/>
            </a:xfrm>
            <a:custGeom>
              <a:avLst/>
              <a:gdLst>
                <a:gd name="T0" fmla="*/ 27 w 80"/>
                <a:gd name="T1" fmla="*/ 67 h 73"/>
                <a:gd name="T2" fmla="*/ 44 w 80"/>
                <a:gd name="T3" fmla="*/ 72 h 73"/>
                <a:gd name="T4" fmla="*/ 80 w 80"/>
                <a:gd name="T5" fmla="*/ 35 h 73"/>
                <a:gd name="T6" fmla="*/ 44 w 80"/>
                <a:gd name="T7" fmla="*/ 0 h 73"/>
                <a:gd name="T8" fmla="*/ 17 w 80"/>
                <a:gd name="T9" fmla="*/ 12 h 73"/>
                <a:gd name="T10" fmla="*/ 10 w 80"/>
                <a:gd name="T11" fmla="*/ 22 h 73"/>
                <a:gd name="T12" fmla="*/ 7 w 80"/>
                <a:gd name="T13" fmla="*/ 46 h 73"/>
                <a:gd name="T14" fmla="*/ 0 w 80"/>
                <a:gd name="T15" fmla="*/ 67 h 73"/>
                <a:gd name="T16" fmla="*/ 27 w 80"/>
                <a:gd name="T17" fmla="*/ 6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 h="73">
                  <a:moveTo>
                    <a:pt x="27" y="67"/>
                  </a:moveTo>
                  <a:cubicBezTo>
                    <a:pt x="32" y="70"/>
                    <a:pt x="38" y="72"/>
                    <a:pt x="44" y="72"/>
                  </a:cubicBezTo>
                  <a:cubicBezTo>
                    <a:pt x="64" y="72"/>
                    <a:pt x="80" y="55"/>
                    <a:pt x="80" y="35"/>
                  </a:cubicBezTo>
                  <a:cubicBezTo>
                    <a:pt x="80" y="16"/>
                    <a:pt x="64" y="0"/>
                    <a:pt x="44" y="0"/>
                  </a:cubicBezTo>
                  <a:cubicBezTo>
                    <a:pt x="33" y="0"/>
                    <a:pt x="24" y="4"/>
                    <a:pt x="17" y="12"/>
                  </a:cubicBezTo>
                  <a:cubicBezTo>
                    <a:pt x="15" y="15"/>
                    <a:pt x="12" y="18"/>
                    <a:pt x="10" y="22"/>
                  </a:cubicBezTo>
                  <a:cubicBezTo>
                    <a:pt x="7" y="31"/>
                    <a:pt x="7" y="39"/>
                    <a:pt x="7" y="46"/>
                  </a:cubicBezTo>
                  <a:cubicBezTo>
                    <a:pt x="8" y="51"/>
                    <a:pt x="10" y="61"/>
                    <a:pt x="0" y="67"/>
                  </a:cubicBezTo>
                  <a:cubicBezTo>
                    <a:pt x="6" y="71"/>
                    <a:pt x="22" y="73"/>
                    <a:pt x="27" y="67"/>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 name="Freeform 12">
              <a:extLst>
                <a:ext uri="{FF2B5EF4-FFF2-40B4-BE49-F238E27FC236}">
                  <a16:creationId xmlns:a16="http://schemas.microsoft.com/office/drawing/2014/main" id="{5DD92870-74CB-455E-8746-735B18D227D3}"/>
                </a:ext>
              </a:extLst>
            </p:cNvPr>
            <p:cNvSpPr>
              <a:spLocks noChangeAspect="1"/>
            </p:cNvSpPr>
            <p:nvPr/>
          </p:nvSpPr>
          <p:spPr bwMode="auto">
            <a:xfrm>
              <a:off x="1544" y="1117"/>
              <a:ext cx="170" cy="189"/>
            </a:xfrm>
            <a:custGeom>
              <a:avLst/>
              <a:gdLst>
                <a:gd name="T0" fmla="*/ 36 w 72"/>
                <a:gd name="T1" fmla="*/ 80 h 80"/>
                <a:gd name="T2" fmla="*/ 72 w 72"/>
                <a:gd name="T3" fmla="*/ 44 h 80"/>
                <a:gd name="T4" fmla="*/ 40 w 72"/>
                <a:gd name="T5" fmla="*/ 9 h 80"/>
                <a:gd name="T6" fmla="*/ 40 w 72"/>
                <a:gd name="T7" fmla="*/ 9 h 80"/>
                <a:gd name="T8" fmla="*/ 39 w 72"/>
                <a:gd name="T9" fmla="*/ 9 h 80"/>
                <a:gd name="T10" fmla="*/ 18 w 72"/>
                <a:gd name="T11" fmla="*/ 0 h 80"/>
                <a:gd name="T12" fmla="*/ 19 w 72"/>
                <a:gd name="T13" fmla="*/ 11 h 80"/>
                <a:gd name="T14" fmla="*/ 6 w 72"/>
                <a:gd name="T15" fmla="*/ 9 h 80"/>
                <a:gd name="T16" fmla="*/ 12 w 72"/>
                <a:gd name="T17" fmla="*/ 18 h 80"/>
                <a:gd name="T18" fmla="*/ 0 w 72"/>
                <a:gd name="T19" fmla="*/ 44 h 80"/>
                <a:gd name="T20" fmla="*/ 36 w 72"/>
                <a:gd name="T21"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80">
                  <a:moveTo>
                    <a:pt x="36" y="80"/>
                  </a:moveTo>
                  <a:cubicBezTo>
                    <a:pt x="56" y="80"/>
                    <a:pt x="72" y="64"/>
                    <a:pt x="72" y="44"/>
                  </a:cubicBezTo>
                  <a:cubicBezTo>
                    <a:pt x="72" y="26"/>
                    <a:pt x="58" y="11"/>
                    <a:pt x="40" y="9"/>
                  </a:cubicBezTo>
                  <a:cubicBezTo>
                    <a:pt x="40" y="9"/>
                    <a:pt x="40" y="9"/>
                    <a:pt x="40" y="9"/>
                  </a:cubicBezTo>
                  <a:cubicBezTo>
                    <a:pt x="40" y="9"/>
                    <a:pt x="39" y="9"/>
                    <a:pt x="39" y="9"/>
                  </a:cubicBezTo>
                  <a:cubicBezTo>
                    <a:pt x="36" y="8"/>
                    <a:pt x="23" y="6"/>
                    <a:pt x="18" y="0"/>
                  </a:cubicBezTo>
                  <a:cubicBezTo>
                    <a:pt x="17" y="6"/>
                    <a:pt x="18" y="9"/>
                    <a:pt x="19" y="11"/>
                  </a:cubicBezTo>
                  <a:cubicBezTo>
                    <a:pt x="19" y="11"/>
                    <a:pt x="11" y="12"/>
                    <a:pt x="6" y="9"/>
                  </a:cubicBezTo>
                  <a:cubicBezTo>
                    <a:pt x="7" y="12"/>
                    <a:pt x="10" y="15"/>
                    <a:pt x="12" y="18"/>
                  </a:cubicBezTo>
                  <a:cubicBezTo>
                    <a:pt x="5" y="24"/>
                    <a:pt x="0" y="34"/>
                    <a:pt x="0" y="44"/>
                  </a:cubicBezTo>
                  <a:cubicBezTo>
                    <a:pt x="0" y="64"/>
                    <a:pt x="16" y="80"/>
                    <a:pt x="36" y="80"/>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 name="Freeform 13">
              <a:extLst>
                <a:ext uri="{FF2B5EF4-FFF2-40B4-BE49-F238E27FC236}">
                  <a16:creationId xmlns:a16="http://schemas.microsoft.com/office/drawing/2014/main" id="{564BF495-82BC-4CEA-98DF-8CFADF43F956}"/>
                </a:ext>
              </a:extLst>
            </p:cNvPr>
            <p:cNvSpPr>
              <a:spLocks noChangeAspect="1"/>
            </p:cNvSpPr>
            <p:nvPr/>
          </p:nvSpPr>
          <p:spPr bwMode="auto">
            <a:xfrm>
              <a:off x="1554" y="1322"/>
              <a:ext cx="172" cy="267"/>
            </a:xfrm>
            <a:custGeom>
              <a:avLst/>
              <a:gdLst>
                <a:gd name="T0" fmla="*/ 36 w 73"/>
                <a:gd name="T1" fmla="*/ 0 h 113"/>
                <a:gd name="T2" fmla="*/ 0 w 73"/>
                <a:gd name="T3" fmla="*/ 33 h 113"/>
                <a:gd name="T4" fmla="*/ 0 w 73"/>
                <a:gd name="T5" fmla="*/ 113 h 113"/>
                <a:gd name="T6" fmla="*/ 22 w 73"/>
                <a:gd name="T7" fmla="*/ 113 h 113"/>
                <a:gd name="T8" fmla="*/ 23 w 73"/>
                <a:gd name="T9" fmla="*/ 108 h 113"/>
                <a:gd name="T10" fmla="*/ 20 w 73"/>
                <a:gd name="T11" fmla="*/ 104 h 113"/>
                <a:gd name="T12" fmla="*/ 14 w 73"/>
                <a:gd name="T13" fmla="*/ 90 h 113"/>
                <a:gd name="T14" fmla="*/ 20 w 73"/>
                <a:gd name="T15" fmla="*/ 75 h 113"/>
                <a:gd name="T16" fmla="*/ 32 w 73"/>
                <a:gd name="T17" fmla="*/ 69 h 113"/>
                <a:gd name="T18" fmla="*/ 39 w 73"/>
                <a:gd name="T19" fmla="*/ 37 h 113"/>
                <a:gd name="T20" fmla="*/ 41 w 73"/>
                <a:gd name="T21" fmla="*/ 36 h 113"/>
                <a:gd name="T22" fmla="*/ 42 w 73"/>
                <a:gd name="T23" fmla="*/ 38 h 113"/>
                <a:gd name="T24" fmla="*/ 36 w 73"/>
                <a:gd name="T25" fmla="*/ 69 h 113"/>
                <a:gd name="T26" fmla="*/ 50 w 73"/>
                <a:gd name="T27" fmla="*/ 75 h 113"/>
                <a:gd name="T28" fmla="*/ 62 w 73"/>
                <a:gd name="T29" fmla="*/ 87 h 113"/>
                <a:gd name="T30" fmla="*/ 73 w 73"/>
                <a:gd name="T31" fmla="*/ 39 h 113"/>
                <a:gd name="T32" fmla="*/ 73 w 73"/>
                <a:gd name="T33" fmla="*/ 36 h 113"/>
                <a:gd name="T34" fmla="*/ 36 w 73"/>
                <a:gd name="T35"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3" h="113">
                  <a:moveTo>
                    <a:pt x="36" y="0"/>
                  </a:moveTo>
                  <a:cubicBezTo>
                    <a:pt x="16" y="0"/>
                    <a:pt x="0" y="16"/>
                    <a:pt x="0" y="33"/>
                  </a:cubicBezTo>
                  <a:cubicBezTo>
                    <a:pt x="0" y="113"/>
                    <a:pt x="0" y="113"/>
                    <a:pt x="0" y="113"/>
                  </a:cubicBezTo>
                  <a:cubicBezTo>
                    <a:pt x="22" y="113"/>
                    <a:pt x="22" y="113"/>
                    <a:pt x="22" y="113"/>
                  </a:cubicBezTo>
                  <a:cubicBezTo>
                    <a:pt x="22" y="113"/>
                    <a:pt x="23" y="111"/>
                    <a:pt x="23" y="108"/>
                  </a:cubicBezTo>
                  <a:cubicBezTo>
                    <a:pt x="20" y="104"/>
                    <a:pt x="20" y="104"/>
                    <a:pt x="20" y="104"/>
                  </a:cubicBezTo>
                  <a:cubicBezTo>
                    <a:pt x="16" y="100"/>
                    <a:pt x="14" y="95"/>
                    <a:pt x="14" y="90"/>
                  </a:cubicBezTo>
                  <a:cubicBezTo>
                    <a:pt x="14" y="84"/>
                    <a:pt x="16" y="79"/>
                    <a:pt x="20" y="75"/>
                  </a:cubicBezTo>
                  <a:cubicBezTo>
                    <a:pt x="23" y="71"/>
                    <a:pt x="27" y="69"/>
                    <a:pt x="32" y="69"/>
                  </a:cubicBezTo>
                  <a:cubicBezTo>
                    <a:pt x="36" y="52"/>
                    <a:pt x="39" y="37"/>
                    <a:pt x="39" y="37"/>
                  </a:cubicBezTo>
                  <a:cubicBezTo>
                    <a:pt x="39" y="36"/>
                    <a:pt x="40" y="36"/>
                    <a:pt x="41" y="36"/>
                  </a:cubicBezTo>
                  <a:cubicBezTo>
                    <a:pt x="42" y="36"/>
                    <a:pt x="43" y="37"/>
                    <a:pt x="42" y="38"/>
                  </a:cubicBezTo>
                  <a:cubicBezTo>
                    <a:pt x="36" y="69"/>
                    <a:pt x="36" y="69"/>
                    <a:pt x="36" y="69"/>
                  </a:cubicBezTo>
                  <a:cubicBezTo>
                    <a:pt x="41" y="69"/>
                    <a:pt x="46" y="71"/>
                    <a:pt x="50" y="75"/>
                  </a:cubicBezTo>
                  <a:cubicBezTo>
                    <a:pt x="62" y="87"/>
                    <a:pt x="62" y="87"/>
                    <a:pt x="62" y="87"/>
                  </a:cubicBezTo>
                  <a:cubicBezTo>
                    <a:pt x="67" y="65"/>
                    <a:pt x="72" y="43"/>
                    <a:pt x="73" y="39"/>
                  </a:cubicBezTo>
                  <a:cubicBezTo>
                    <a:pt x="73" y="36"/>
                    <a:pt x="73" y="36"/>
                    <a:pt x="73" y="36"/>
                  </a:cubicBezTo>
                  <a:cubicBezTo>
                    <a:pt x="73" y="16"/>
                    <a:pt x="56" y="0"/>
                    <a:pt x="36" y="0"/>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8" name="Freeform 14">
              <a:extLst>
                <a:ext uri="{FF2B5EF4-FFF2-40B4-BE49-F238E27FC236}">
                  <a16:creationId xmlns:a16="http://schemas.microsoft.com/office/drawing/2014/main" id="{59717518-1C2C-453F-BBD0-DCCFACF7E59E}"/>
                </a:ext>
              </a:extLst>
            </p:cNvPr>
            <p:cNvSpPr>
              <a:spLocks noChangeAspect="1"/>
            </p:cNvSpPr>
            <p:nvPr/>
          </p:nvSpPr>
          <p:spPr bwMode="auto">
            <a:xfrm>
              <a:off x="1707" y="1452"/>
              <a:ext cx="19" cy="102"/>
            </a:xfrm>
            <a:custGeom>
              <a:avLst/>
              <a:gdLst>
                <a:gd name="T0" fmla="*/ 0 w 19"/>
                <a:gd name="T1" fmla="*/ 83 h 102"/>
                <a:gd name="T2" fmla="*/ 19 w 19"/>
                <a:gd name="T3" fmla="*/ 102 h 102"/>
                <a:gd name="T4" fmla="*/ 19 w 19"/>
                <a:gd name="T5" fmla="*/ 0 h 102"/>
                <a:gd name="T6" fmla="*/ 0 w 19"/>
                <a:gd name="T7" fmla="*/ 83 h 102"/>
              </a:gdLst>
              <a:ahLst/>
              <a:cxnLst>
                <a:cxn ang="0">
                  <a:pos x="T0" y="T1"/>
                </a:cxn>
                <a:cxn ang="0">
                  <a:pos x="T2" y="T3"/>
                </a:cxn>
                <a:cxn ang="0">
                  <a:pos x="T4" y="T5"/>
                </a:cxn>
                <a:cxn ang="0">
                  <a:pos x="T6" y="T7"/>
                </a:cxn>
              </a:cxnLst>
              <a:rect l="0" t="0" r="r" b="b"/>
              <a:pathLst>
                <a:path w="19" h="102">
                  <a:moveTo>
                    <a:pt x="0" y="83"/>
                  </a:moveTo>
                  <a:lnTo>
                    <a:pt x="19" y="102"/>
                  </a:lnTo>
                  <a:lnTo>
                    <a:pt x="19" y="0"/>
                  </a:lnTo>
                  <a:lnTo>
                    <a:pt x="0" y="83"/>
                  </a:ln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9" name="Oval 15">
              <a:extLst>
                <a:ext uri="{FF2B5EF4-FFF2-40B4-BE49-F238E27FC236}">
                  <a16:creationId xmlns:a16="http://schemas.microsoft.com/office/drawing/2014/main" id="{0B17A642-2F92-4F2D-9C60-BF3D3CFF6949}"/>
                </a:ext>
              </a:extLst>
            </p:cNvPr>
            <p:cNvSpPr>
              <a:spLocks noChangeAspect="1" noChangeArrowheads="1"/>
            </p:cNvSpPr>
            <p:nvPr/>
          </p:nvSpPr>
          <p:spPr bwMode="auto">
            <a:xfrm>
              <a:off x="758" y="1074"/>
              <a:ext cx="130" cy="130"/>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 name="Freeform 16">
              <a:extLst>
                <a:ext uri="{FF2B5EF4-FFF2-40B4-BE49-F238E27FC236}">
                  <a16:creationId xmlns:a16="http://schemas.microsoft.com/office/drawing/2014/main" id="{274AB915-C40D-458B-BBBF-605AD8C00F6D}"/>
                </a:ext>
              </a:extLst>
            </p:cNvPr>
            <p:cNvSpPr>
              <a:spLocks noChangeAspect="1" noEditPoints="1"/>
            </p:cNvSpPr>
            <p:nvPr/>
          </p:nvSpPr>
          <p:spPr bwMode="auto">
            <a:xfrm>
              <a:off x="101" y="1152"/>
              <a:ext cx="1968" cy="787"/>
            </a:xfrm>
            <a:custGeom>
              <a:avLst/>
              <a:gdLst>
                <a:gd name="T0" fmla="*/ 800 w 833"/>
                <a:gd name="T1" fmla="*/ 311 h 333"/>
                <a:gd name="T2" fmla="*/ 770 w 833"/>
                <a:gd name="T3" fmla="*/ 291 h 333"/>
                <a:gd name="T4" fmla="*/ 800 w 833"/>
                <a:gd name="T5" fmla="*/ 162 h 333"/>
                <a:gd name="T6" fmla="*/ 715 w 833"/>
                <a:gd name="T7" fmla="*/ 252 h 333"/>
                <a:gd name="T8" fmla="*/ 763 w 833"/>
                <a:gd name="T9" fmla="*/ 162 h 333"/>
                <a:gd name="T10" fmla="*/ 717 w 833"/>
                <a:gd name="T11" fmla="*/ 256 h 333"/>
                <a:gd name="T12" fmla="*/ 669 w 833"/>
                <a:gd name="T13" fmla="*/ 211 h 333"/>
                <a:gd name="T14" fmla="*/ 664 w 833"/>
                <a:gd name="T15" fmla="*/ 219 h 333"/>
                <a:gd name="T16" fmla="*/ 640 w 833"/>
                <a:gd name="T17" fmla="*/ 189 h 333"/>
                <a:gd name="T18" fmla="*/ 594 w 833"/>
                <a:gd name="T19" fmla="*/ 87 h 333"/>
                <a:gd name="T20" fmla="*/ 573 w 833"/>
                <a:gd name="T21" fmla="*/ 160 h 333"/>
                <a:gd name="T22" fmla="*/ 594 w 833"/>
                <a:gd name="T23" fmla="*/ 64 h 333"/>
                <a:gd name="T24" fmla="*/ 538 w 833"/>
                <a:gd name="T25" fmla="*/ 133 h 333"/>
                <a:gd name="T26" fmla="*/ 570 w 833"/>
                <a:gd name="T27" fmla="*/ 67 h 333"/>
                <a:gd name="T28" fmla="*/ 544 w 833"/>
                <a:gd name="T29" fmla="*/ 136 h 333"/>
                <a:gd name="T30" fmla="*/ 535 w 833"/>
                <a:gd name="T31" fmla="*/ 133 h 333"/>
                <a:gd name="T32" fmla="*/ 494 w 833"/>
                <a:gd name="T33" fmla="*/ 107 h 333"/>
                <a:gd name="T34" fmla="*/ 492 w 833"/>
                <a:gd name="T35" fmla="*/ 101 h 333"/>
                <a:gd name="T36" fmla="*/ 475 w 833"/>
                <a:gd name="T37" fmla="*/ 104 h 333"/>
                <a:gd name="T38" fmla="*/ 371 w 833"/>
                <a:gd name="T39" fmla="*/ 0 h 333"/>
                <a:gd name="T40" fmla="*/ 343 w 833"/>
                <a:gd name="T41" fmla="*/ 104 h 333"/>
                <a:gd name="T42" fmla="*/ 302 w 833"/>
                <a:gd name="T43" fmla="*/ 27 h 333"/>
                <a:gd name="T44" fmla="*/ 274 w 833"/>
                <a:gd name="T45" fmla="*/ 57 h 333"/>
                <a:gd name="T46" fmla="*/ 274 w 833"/>
                <a:gd name="T47" fmla="*/ 70 h 333"/>
                <a:gd name="T48" fmla="*/ 261 w 833"/>
                <a:gd name="T49" fmla="*/ 158 h 333"/>
                <a:gd name="T50" fmla="*/ 235 w 833"/>
                <a:gd name="T51" fmla="*/ 161 h 333"/>
                <a:gd name="T52" fmla="*/ 223 w 833"/>
                <a:gd name="T53" fmla="*/ 90 h 333"/>
                <a:gd name="T54" fmla="*/ 258 w 833"/>
                <a:gd name="T55" fmla="*/ 85 h 333"/>
                <a:gd name="T56" fmla="*/ 193 w 833"/>
                <a:gd name="T57" fmla="*/ 91 h 333"/>
                <a:gd name="T58" fmla="*/ 212 w 833"/>
                <a:gd name="T59" fmla="*/ 192 h 333"/>
                <a:gd name="T60" fmla="*/ 193 w 833"/>
                <a:gd name="T61" fmla="*/ 192 h 333"/>
                <a:gd name="T62" fmla="*/ 174 w 833"/>
                <a:gd name="T63" fmla="*/ 217 h 333"/>
                <a:gd name="T64" fmla="*/ 149 w 833"/>
                <a:gd name="T65" fmla="*/ 221 h 333"/>
                <a:gd name="T66" fmla="*/ 135 w 833"/>
                <a:gd name="T67" fmla="*/ 141 h 333"/>
                <a:gd name="T68" fmla="*/ 170 w 833"/>
                <a:gd name="T69" fmla="*/ 137 h 333"/>
                <a:gd name="T70" fmla="*/ 106 w 833"/>
                <a:gd name="T71" fmla="*/ 148 h 333"/>
                <a:gd name="T72" fmla="*/ 106 w 833"/>
                <a:gd name="T73" fmla="*/ 164 h 333"/>
                <a:gd name="T74" fmla="*/ 55 w 833"/>
                <a:gd name="T75" fmla="*/ 278 h 333"/>
                <a:gd name="T76" fmla="*/ 39 w 833"/>
                <a:gd name="T77" fmla="*/ 185 h 333"/>
                <a:gd name="T78" fmla="*/ 85 w 833"/>
                <a:gd name="T79" fmla="*/ 179 h 333"/>
                <a:gd name="T80" fmla="*/ 0 w 833"/>
                <a:gd name="T81" fmla="*/ 186 h 333"/>
                <a:gd name="T82" fmla="*/ 24 w 833"/>
                <a:gd name="T83" fmla="*/ 317 h 333"/>
                <a:gd name="T84" fmla="*/ 0 w 833"/>
                <a:gd name="T85" fmla="*/ 333 h 333"/>
                <a:gd name="T86" fmla="*/ 376 w 833"/>
                <a:gd name="T87" fmla="*/ 81 h 333"/>
                <a:gd name="T88" fmla="*/ 380 w 833"/>
                <a:gd name="T89" fmla="*/ 81 h 333"/>
                <a:gd name="T90" fmla="*/ 456 w 833"/>
                <a:gd name="T91" fmla="*/ 37 h 333"/>
                <a:gd name="T92" fmla="*/ 380 w 833"/>
                <a:gd name="T93" fmla="*/ 83 h 333"/>
                <a:gd name="T94" fmla="*/ 376 w 833"/>
                <a:gd name="T95" fmla="*/ 103 h 333"/>
                <a:gd name="T96" fmla="*/ 368 w 833"/>
                <a:gd name="T97" fmla="*/ 93 h 333"/>
                <a:gd name="T98" fmla="*/ 310 w 833"/>
                <a:gd name="T99" fmla="*/ 102 h 333"/>
                <a:gd name="T100" fmla="*/ 308 w 833"/>
                <a:gd name="T101" fmla="*/ 103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33" h="333">
                  <a:moveTo>
                    <a:pt x="85" y="333"/>
                  </a:moveTo>
                  <a:cubicBezTo>
                    <a:pt x="833" y="333"/>
                    <a:pt x="833" y="333"/>
                    <a:pt x="833" y="333"/>
                  </a:cubicBezTo>
                  <a:cubicBezTo>
                    <a:pt x="800" y="311"/>
                    <a:pt x="800" y="311"/>
                    <a:pt x="800" y="311"/>
                  </a:cubicBezTo>
                  <a:cubicBezTo>
                    <a:pt x="800" y="184"/>
                    <a:pt x="800" y="184"/>
                    <a:pt x="800" y="184"/>
                  </a:cubicBezTo>
                  <a:cubicBezTo>
                    <a:pt x="776" y="295"/>
                    <a:pt x="776" y="295"/>
                    <a:pt x="776" y="295"/>
                  </a:cubicBezTo>
                  <a:cubicBezTo>
                    <a:pt x="770" y="291"/>
                    <a:pt x="770" y="291"/>
                    <a:pt x="770" y="291"/>
                  </a:cubicBezTo>
                  <a:cubicBezTo>
                    <a:pt x="771" y="291"/>
                    <a:pt x="772" y="291"/>
                    <a:pt x="772" y="291"/>
                  </a:cubicBezTo>
                  <a:cubicBezTo>
                    <a:pt x="773" y="288"/>
                    <a:pt x="797" y="177"/>
                    <a:pt x="800" y="165"/>
                  </a:cubicBezTo>
                  <a:cubicBezTo>
                    <a:pt x="800" y="162"/>
                    <a:pt x="800" y="162"/>
                    <a:pt x="800" y="162"/>
                  </a:cubicBezTo>
                  <a:cubicBezTo>
                    <a:pt x="800" y="138"/>
                    <a:pt x="781" y="119"/>
                    <a:pt x="757" y="119"/>
                  </a:cubicBezTo>
                  <a:cubicBezTo>
                    <a:pt x="734" y="119"/>
                    <a:pt x="715" y="138"/>
                    <a:pt x="715" y="157"/>
                  </a:cubicBezTo>
                  <a:cubicBezTo>
                    <a:pt x="715" y="252"/>
                    <a:pt x="715" y="252"/>
                    <a:pt x="715" y="252"/>
                  </a:cubicBezTo>
                  <a:cubicBezTo>
                    <a:pt x="741" y="252"/>
                    <a:pt x="741" y="252"/>
                    <a:pt x="741" y="252"/>
                  </a:cubicBezTo>
                  <a:cubicBezTo>
                    <a:pt x="742" y="249"/>
                    <a:pt x="761" y="163"/>
                    <a:pt x="761" y="163"/>
                  </a:cubicBezTo>
                  <a:cubicBezTo>
                    <a:pt x="761" y="162"/>
                    <a:pt x="762" y="161"/>
                    <a:pt x="763" y="162"/>
                  </a:cubicBezTo>
                  <a:cubicBezTo>
                    <a:pt x="764" y="162"/>
                    <a:pt x="765" y="163"/>
                    <a:pt x="765" y="164"/>
                  </a:cubicBezTo>
                  <a:cubicBezTo>
                    <a:pt x="744" y="256"/>
                    <a:pt x="744" y="256"/>
                    <a:pt x="744" y="256"/>
                  </a:cubicBezTo>
                  <a:cubicBezTo>
                    <a:pt x="734" y="256"/>
                    <a:pt x="725" y="256"/>
                    <a:pt x="717" y="256"/>
                  </a:cubicBezTo>
                  <a:cubicBezTo>
                    <a:pt x="688" y="236"/>
                    <a:pt x="688" y="236"/>
                    <a:pt x="688" y="236"/>
                  </a:cubicBezTo>
                  <a:cubicBezTo>
                    <a:pt x="688" y="229"/>
                    <a:pt x="688" y="229"/>
                    <a:pt x="688" y="229"/>
                  </a:cubicBezTo>
                  <a:cubicBezTo>
                    <a:pt x="669" y="211"/>
                    <a:pt x="669" y="211"/>
                    <a:pt x="669" y="211"/>
                  </a:cubicBezTo>
                  <a:cubicBezTo>
                    <a:pt x="667" y="222"/>
                    <a:pt x="667" y="222"/>
                    <a:pt x="667" y="222"/>
                  </a:cubicBezTo>
                  <a:cubicBezTo>
                    <a:pt x="662" y="219"/>
                    <a:pt x="662" y="219"/>
                    <a:pt x="662" y="219"/>
                  </a:cubicBezTo>
                  <a:cubicBezTo>
                    <a:pt x="663" y="219"/>
                    <a:pt x="664" y="219"/>
                    <a:pt x="664" y="219"/>
                  </a:cubicBezTo>
                  <a:cubicBezTo>
                    <a:pt x="664" y="219"/>
                    <a:pt x="665" y="215"/>
                    <a:pt x="667" y="208"/>
                  </a:cubicBezTo>
                  <a:cubicBezTo>
                    <a:pt x="641" y="183"/>
                    <a:pt x="641" y="183"/>
                    <a:pt x="641" y="183"/>
                  </a:cubicBezTo>
                  <a:cubicBezTo>
                    <a:pt x="640" y="189"/>
                    <a:pt x="640" y="189"/>
                    <a:pt x="640" y="189"/>
                  </a:cubicBezTo>
                  <a:cubicBezTo>
                    <a:pt x="631" y="189"/>
                    <a:pt x="624" y="189"/>
                    <a:pt x="617" y="189"/>
                  </a:cubicBezTo>
                  <a:cubicBezTo>
                    <a:pt x="594" y="173"/>
                    <a:pt x="594" y="173"/>
                    <a:pt x="594" y="173"/>
                  </a:cubicBezTo>
                  <a:cubicBezTo>
                    <a:pt x="594" y="142"/>
                    <a:pt x="594" y="109"/>
                    <a:pt x="594" y="87"/>
                  </a:cubicBezTo>
                  <a:cubicBezTo>
                    <a:pt x="577" y="163"/>
                    <a:pt x="577" y="163"/>
                    <a:pt x="577" y="163"/>
                  </a:cubicBezTo>
                  <a:cubicBezTo>
                    <a:pt x="577" y="163"/>
                    <a:pt x="577" y="163"/>
                    <a:pt x="577" y="163"/>
                  </a:cubicBezTo>
                  <a:cubicBezTo>
                    <a:pt x="573" y="160"/>
                    <a:pt x="573" y="160"/>
                    <a:pt x="573" y="160"/>
                  </a:cubicBezTo>
                  <a:cubicBezTo>
                    <a:pt x="575" y="160"/>
                    <a:pt x="575" y="160"/>
                    <a:pt x="575" y="160"/>
                  </a:cubicBezTo>
                  <a:cubicBezTo>
                    <a:pt x="576" y="157"/>
                    <a:pt x="594" y="73"/>
                    <a:pt x="594" y="73"/>
                  </a:cubicBezTo>
                  <a:cubicBezTo>
                    <a:pt x="594" y="68"/>
                    <a:pt x="594" y="64"/>
                    <a:pt x="594" y="64"/>
                  </a:cubicBezTo>
                  <a:cubicBezTo>
                    <a:pt x="594" y="49"/>
                    <a:pt x="581" y="37"/>
                    <a:pt x="566" y="37"/>
                  </a:cubicBezTo>
                  <a:cubicBezTo>
                    <a:pt x="551" y="37"/>
                    <a:pt x="538" y="49"/>
                    <a:pt x="538" y="64"/>
                  </a:cubicBezTo>
                  <a:cubicBezTo>
                    <a:pt x="538" y="64"/>
                    <a:pt x="538" y="96"/>
                    <a:pt x="538" y="133"/>
                  </a:cubicBezTo>
                  <a:cubicBezTo>
                    <a:pt x="554" y="133"/>
                    <a:pt x="554" y="133"/>
                    <a:pt x="554" y="133"/>
                  </a:cubicBezTo>
                  <a:cubicBezTo>
                    <a:pt x="555" y="130"/>
                    <a:pt x="568" y="68"/>
                    <a:pt x="568" y="68"/>
                  </a:cubicBezTo>
                  <a:cubicBezTo>
                    <a:pt x="568" y="67"/>
                    <a:pt x="569" y="67"/>
                    <a:pt x="570" y="67"/>
                  </a:cubicBezTo>
                  <a:cubicBezTo>
                    <a:pt x="571" y="67"/>
                    <a:pt x="571" y="68"/>
                    <a:pt x="571" y="68"/>
                  </a:cubicBezTo>
                  <a:cubicBezTo>
                    <a:pt x="557" y="136"/>
                    <a:pt x="557" y="136"/>
                    <a:pt x="557" y="136"/>
                  </a:cubicBezTo>
                  <a:cubicBezTo>
                    <a:pt x="557" y="136"/>
                    <a:pt x="551" y="136"/>
                    <a:pt x="544" y="136"/>
                  </a:cubicBezTo>
                  <a:cubicBezTo>
                    <a:pt x="542" y="136"/>
                    <a:pt x="539" y="136"/>
                    <a:pt x="537" y="136"/>
                  </a:cubicBezTo>
                  <a:cubicBezTo>
                    <a:pt x="533" y="133"/>
                    <a:pt x="533" y="133"/>
                    <a:pt x="533" y="133"/>
                  </a:cubicBezTo>
                  <a:cubicBezTo>
                    <a:pt x="535" y="133"/>
                    <a:pt x="535" y="133"/>
                    <a:pt x="535" y="133"/>
                  </a:cubicBezTo>
                  <a:cubicBezTo>
                    <a:pt x="535" y="111"/>
                    <a:pt x="535" y="111"/>
                    <a:pt x="535" y="111"/>
                  </a:cubicBezTo>
                  <a:cubicBezTo>
                    <a:pt x="501" y="111"/>
                    <a:pt x="501" y="111"/>
                    <a:pt x="501" y="111"/>
                  </a:cubicBezTo>
                  <a:cubicBezTo>
                    <a:pt x="494" y="107"/>
                    <a:pt x="494" y="107"/>
                    <a:pt x="494" y="107"/>
                  </a:cubicBezTo>
                  <a:cubicBezTo>
                    <a:pt x="495" y="102"/>
                    <a:pt x="495" y="102"/>
                    <a:pt x="495" y="102"/>
                  </a:cubicBezTo>
                  <a:cubicBezTo>
                    <a:pt x="495" y="101"/>
                    <a:pt x="495" y="100"/>
                    <a:pt x="494" y="100"/>
                  </a:cubicBezTo>
                  <a:cubicBezTo>
                    <a:pt x="493" y="100"/>
                    <a:pt x="493" y="100"/>
                    <a:pt x="492" y="101"/>
                  </a:cubicBezTo>
                  <a:cubicBezTo>
                    <a:pt x="492" y="102"/>
                    <a:pt x="492" y="104"/>
                    <a:pt x="491" y="105"/>
                  </a:cubicBezTo>
                  <a:cubicBezTo>
                    <a:pt x="489" y="104"/>
                    <a:pt x="489" y="104"/>
                    <a:pt x="489" y="104"/>
                  </a:cubicBezTo>
                  <a:cubicBezTo>
                    <a:pt x="475" y="104"/>
                    <a:pt x="475" y="104"/>
                    <a:pt x="475" y="104"/>
                  </a:cubicBezTo>
                  <a:cubicBezTo>
                    <a:pt x="475" y="14"/>
                    <a:pt x="475" y="14"/>
                    <a:pt x="475" y="14"/>
                  </a:cubicBezTo>
                  <a:cubicBezTo>
                    <a:pt x="475" y="7"/>
                    <a:pt x="469" y="0"/>
                    <a:pt x="461" y="0"/>
                  </a:cubicBezTo>
                  <a:cubicBezTo>
                    <a:pt x="371" y="0"/>
                    <a:pt x="371" y="0"/>
                    <a:pt x="371" y="0"/>
                  </a:cubicBezTo>
                  <a:cubicBezTo>
                    <a:pt x="363" y="0"/>
                    <a:pt x="357" y="8"/>
                    <a:pt x="357" y="14"/>
                  </a:cubicBezTo>
                  <a:cubicBezTo>
                    <a:pt x="357" y="104"/>
                    <a:pt x="357" y="104"/>
                    <a:pt x="357" y="104"/>
                  </a:cubicBezTo>
                  <a:cubicBezTo>
                    <a:pt x="343" y="104"/>
                    <a:pt x="343" y="104"/>
                    <a:pt x="343" y="104"/>
                  </a:cubicBezTo>
                  <a:cubicBezTo>
                    <a:pt x="330" y="112"/>
                    <a:pt x="330" y="112"/>
                    <a:pt x="330" y="112"/>
                  </a:cubicBezTo>
                  <a:cubicBezTo>
                    <a:pt x="330" y="52"/>
                    <a:pt x="330" y="52"/>
                    <a:pt x="330" y="52"/>
                  </a:cubicBezTo>
                  <a:cubicBezTo>
                    <a:pt x="330" y="40"/>
                    <a:pt x="318" y="27"/>
                    <a:pt x="302" y="27"/>
                  </a:cubicBezTo>
                  <a:cubicBezTo>
                    <a:pt x="287" y="27"/>
                    <a:pt x="274" y="40"/>
                    <a:pt x="274" y="55"/>
                  </a:cubicBezTo>
                  <a:cubicBezTo>
                    <a:pt x="274" y="57"/>
                    <a:pt x="274" y="57"/>
                    <a:pt x="274" y="57"/>
                  </a:cubicBezTo>
                  <a:cubicBezTo>
                    <a:pt x="274" y="57"/>
                    <a:pt x="274" y="57"/>
                    <a:pt x="274" y="57"/>
                  </a:cubicBezTo>
                  <a:cubicBezTo>
                    <a:pt x="276" y="64"/>
                    <a:pt x="287" y="114"/>
                    <a:pt x="290" y="132"/>
                  </a:cubicBezTo>
                  <a:cubicBezTo>
                    <a:pt x="289" y="132"/>
                    <a:pt x="289" y="132"/>
                    <a:pt x="288" y="132"/>
                  </a:cubicBezTo>
                  <a:cubicBezTo>
                    <a:pt x="274" y="70"/>
                    <a:pt x="274" y="70"/>
                    <a:pt x="274" y="70"/>
                  </a:cubicBezTo>
                  <a:cubicBezTo>
                    <a:pt x="274" y="132"/>
                    <a:pt x="274" y="132"/>
                    <a:pt x="274" y="132"/>
                  </a:cubicBezTo>
                  <a:cubicBezTo>
                    <a:pt x="261" y="132"/>
                    <a:pt x="261" y="132"/>
                    <a:pt x="261" y="132"/>
                  </a:cubicBezTo>
                  <a:cubicBezTo>
                    <a:pt x="261" y="158"/>
                    <a:pt x="261" y="158"/>
                    <a:pt x="261" y="158"/>
                  </a:cubicBezTo>
                  <a:cubicBezTo>
                    <a:pt x="262" y="158"/>
                    <a:pt x="262" y="158"/>
                    <a:pt x="262" y="158"/>
                  </a:cubicBezTo>
                  <a:cubicBezTo>
                    <a:pt x="257" y="161"/>
                    <a:pt x="257" y="161"/>
                    <a:pt x="257" y="161"/>
                  </a:cubicBezTo>
                  <a:cubicBezTo>
                    <a:pt x="235" y="161"/>
                    <a:pt x="235" y="161"/>
                    <a:pt x="235" y="161"/>
                  </a:cubicBezTo>
                  <a:cubicBezTo>
                    <a:pt x="220" y="90"/>
                    <a:pt x="220" y="90"/>
                    <a:pt x="220" y="90"/>
                  </a:cubicBezTo>
                  <a:cubicBezTo>
                    <a:pt x="220" y="89"/>
                    <a:pt x="220" y="89"/>
                    <a:pt x="221" y="88"/>
                  </a:cubicBezTo>
                  <a:cubicBezTo>
                    <a:pt x="222" y="88"/>
                    <a:pt x="223" y="89"/>
                    <a:pt x="223" y="90"/>
                  </a:cubicBezTo>
                  <a:cubicBezTo>
                    <a:pt x="223" y="90"/>
                    <a:pt x="237" y="156"/>
                    <a:pt x="238" y="158"/>
                  </a:cubicBezTo>
                  <a:cubicBezTo>
                    <a:pt x="258" y="158"/>
                    <a:pt x="258" y="158"/>
                    <a:pt x="258" y="158"/>
                  </a:cubicBezTo>
                  <a:cubicBezTo>
                    <a:pt x="258" y="85"/>
                    <a:pt x="258" y="85"/>
                    <a:pt x="258" y="85"/>
                  </a:cubicBezTo>
                  <a:cubicBezTo>
                    <a:pt x="258" y="70"/>
                    <a:pt x="243" y="56"/>
                    <a:pt x="225" y="56"/>
                  </a:cubicBezTo>
                  <a:cubicBezTo>
                    <a:pt x="207" y="56"/>
                    <a:pt x="193" y="70"/>
                    <a:pt x="193" y="88"/>
                  </a:cubicBezTo>
                  <a:cubicBezTo>
                    <a:pt x="193" y="91"/>
                    <a:pt x="193" y="91"/>
                    <a:pt x="193" y="91"/>
                  </a:cubicBezTo>
                  <a:cubicBezTo>
                    <a:pt x="195" y="100"/>
                    <a:pt x="213" y="186"/>
                    <a:pt x="214" y="189"/>
                  </a:cubicBezTo>
                  <a:cubicBezTo>
                    <a:pt x="214" y="189"/>
                    <a:pt x="215" y="189"/>
                    <a:pt x="216" y="189"/>
                  </a:cubicBezTo>
                  <a:cubicBezTo>
                    <a:pt x="212" y="192"/>
                    <a:pt x="212" y="192"/>
                    <a:pt x="212" y="192"/>
                  </a:cubicBezTo>
                  <a:cubicBezTo>
                    <a:pt x="211" y="192"/>
                    <a:pt x="211" y="192"/>
                    <a:pt x="211" y="192"/>
                  </a:cubicBezTo>
                  <a:cubicBezTo>
                    <a:pt x="193" y="106"/>
                    <a:pt x="193" y="106"/>
                    <a:pt x="193" y="106"/>
                  </a:cubicBezTo>
                  <a:cubicBezTo>
                    <a:pt x="193" y="192"/>
                    <a:pt x="193" y="192"/>
                    <a:pt x="193" y="192"/>
                  </a:cubicBezTo>
                  <a:cubicBezTo>
                    <a:pt x="173" y="192"/>
                    <a:pt x="173" y="192"/>
                    <a:pt x="173" y="192"/>
                  </a:cubicBezTo>
                  <a:cubicBezTo>
                    <a:pt x="173" y="217"/>
                    <a:pt x="173" y="217"/>
                    <a:pt x="173" y="217"/>
                  </a:cubicBezTo>
                  <a:cubicBezTo>
                    <a:pt x="174" y="217"/>
                    <a:pt x="174" y="217"/>
                    <a:pt x="174" y="217"/>
                  </a:cubicBezTo>
                  <a:cubicBezTo>
                    <a:pt x="168" y="221"/>
                    <a:pt x="168" y="221"/>
                    <a:pt x="168" y="221"/>
                  </a:cubicBezTo>
                  <a:cubicBezTo>
                    <a:pt x="163" y="221"/>
                    <a:pt x="163" y="221"/>
                    <a:pt x="163" y="221"/>
                  </a:cubicBezTo>
                  <a:cubicBezTo>
                    <a:pt x="155" y="221"/>
                    <a:pt x="149" y="221"/>
                    <a:pt x="149" y="221"/>
                  </a:cubicBezTo>
                  <a:cubicBezTo>
                    <a:pt x="132" y="142"/>
                    <a:pt x="132" y="142"/>
                    <a:pt x="132" y="142"/>
                  </a:cubicBezTo>
                  <a:cubicBezTo>
                    <a:pt x="132" y="141"/>
                    <a:pt x="132" y="140"/>
                    <a:pt x="133" y="140"/>
                  </a:cubicBezTo>
                  <a:cubicBezTo>
                    <a:pt x="134" y="140"/>
                    <a:pt x="135" y="140"/>
                    <a:pt x="135" y="141"/>
                  </a:cubicBezTo>
                  <a:cubicBezTo>
                    <a:pt x="135" y="141"/>
                    <a:pt x="151" y="215"/>
                    <a:pt x="151" y="217"/>
                  </a:cubicBezTo>
                  <a:cubicBezTo>
                    <a:pt x="170" y="217"/>
                    <a:pt x="170" y="217"/>
                    <a:pt x="170" y="217"/>
                  </a:cubicBezTo>
                  <a:cubicBezTo>
                    <a:pt x="170" y="174"/>
                    <a:pt x="170" y="137"/>
                    <a:pt x="170" y="137"/>
                  </a:cubicBezTo>
                  <a:cubicBezTo>
                    <a:pt x="170" y="120"/>
                    <a:pt x="156" y="105"/>
                    <a:pt x="138" y="105"/>
                  </a:cubicBezTo>
                  <a:cubicBezTo>
                    <a:pt x="120" y="105"/>
                    <a:pt x="106" y="120"/>
                    <a:pt x="106" y="137"/>
                  </a:cubicBezTo>
                  <a:cubicBezTo>
                    <a:pt x="106" y="137"/>
                    <a:pt x="106" y="141"/>
                    <a:pt x="106" y="148"/>
                  </a:cubicBezTo>
                  <a:cubicBezTo>
                    <a:pt x="106" y="148"/>
                    <a:pt x="125" y="242"/>
                    <a:pt x="127" y="248"/>
                  </a:cubicBezTo>
                  <a:cubicBezTo>
                    <a:pt x="124" y="251"/>
                    <a:pt x="124" y="251"/>
                    <a:pt x="124" y="251"/>
                  </a:cubicBezTo>
                  <a:cubicBezTo>
                    <a:pt x="106" y="164"/>
                    <a:pt x="106" y="164"/>
                    <a:pt x="106" y="164"/>
                  </a:cubicBezTo>
                  <a:cubicBezTo>
                    <a:pt x="106" y="189"/>
                    <a:pt x="106" y="227"/>
                    <a:pt x="106" y="263"/>
                  </a:cubicBezTo>
                  <a:cubicBezTo>
                    <a:pt x="83" y="278"/>
                    <a:pt x="83" y="278"/>
                    <a:pt x="83" y="278"/>
                  </a:cubicBezTo>
                  <a:cubicBezTo>
                    <a:pt x="75" y="278"/>
                    <a:pt x="66" y="278"/>
                    <a:pt x="55" y="278"/>
                  </a:cubicBezTo>
                  <a:cubicBezTo>
                    <a:pt x="55" y="278"/>
                    <a:pt x="55" y="278"/>
                    <a:pt x="35" y="186"/>
                  </a:cubicBezTo>
                  <a:cubicBezTo>
                    <a:pt x="35" y="185"/>
                    <a:pt x="36" y="184"/>
                    <a:pt x="37" y="183"/>
                  </a:cubicBezTo>
                  <a:cubicBezTo>
                    <a:pt x="38" y="183"/>
                    <a:pt x="39" y="184"/>
                    <a:pt x="39" y="185"/>
                  </a:cubicBezTo>
                  <a:cubicBezTo>
                    <a:pt x="39" y="185"/>
                    <a:pt x="58" y="270"/>
                    <a:pt x="59" y="274"/>
                  </a:cubicBezTo>
                  <a:cubicBezTo>
                    <a:pt x="59" y="274"/>
                    <a:pt x="59" y="274"/>
                    <a:pt x="85" y="274"/>
                  </a:cubicBezTo>
                  <a:cubicBezTo>
                    <a:pt x="85" y="274"/>
                    <a:pt x="85" y="274"/>
                    <a:pt x="85" y="179"/>
                  </a:cubicBezTo>
                  <a:cubicBezTo>
                    <a:pt x="85" y="160"/>
                    <a:pt x="66" y="141"/>
                    <a:pt x="42" y="141"/>
                  </a:cubicBezTo>
                  <a:cubicBezTo>
                    <a:pt x="19" y="141"/>
                    <a:pt x="0" y="160"/>
                    <a:pt x="0" y="183"/>
                  </a:cubicBezTo>
                  <a:cubicBezTo>
                    <a:pt x="0" y="183"/>
                    <a:pt x="0" y="183"/>
                    <a:pt x="0" y="186"/>
                  </a:cubicBezTo>
                  <a:cubicBezTo>
                    <a:pt x="3" y="199"/>
                    <a:pt x="27" y="311"/>
                    <a:pt x="27" y="313"/>
                  </a:cubicBezTo>
                  <a:cubicBezTo>
                    <a:pt x="28" y="313"/>
                    <a:pt x="29" y="313"/>
                    <a:pt x="30" y="313"/>
                  </a:cubicBezTo>
                  <a:cubicBezTo>
                    <a:pt x="24" y="317"/>
                    <a:pt x="24" y="317"/>
                    <a:pt x="24" y="317"/>
                  </a:cubicBezTo>
                  <a:cubicBezTo>
                    <a:pt x="0" y="206"/>
                    <a:pt x="0" y="206"/>
                    <a:pt x="0" y="206"/>
                  </a:cubicBezTo>
                  <a:cubicBezTo>
                    <a:pt x="0" y="333"/>
                    <a:pt x="0" y="333"/>
                    <a:pt x="0" y="333"/>
                  </a:cubicBezTo>
                  <a:cubicBezTo>
                    <a:pt x="0" y="333"/>
                    <a:pt x="0" y="333"/>
                    <a:pt x="0" y="333"/>
                  </a:cubicBezTo>
                  <a:lnTo>
                    <a:pt x="85" y="333"/>
                  </a:lnTo>
                  <a:close/>
                  <a:moveTo>
                    <a:pt x="368" y="93"/>
                  </a:moveTo>
                  <a:cubicBezTo>
                    <a:pt x="368" y="88"/>
                    <a:pt x="371" y="83"/>
                    <a:pt x="376" y="81"/>
                  </a:cubicBezTo>
                  <a:cubicBezTo>
                    <a:pt x="376" y="57"/>
                    <a:pt x="376" y="37"/>
                    <a:pt x="376" y="37"/>
                  </a:cubicBezTo>
                  <a:cubicBezTo>
                    <a:pt x="380" y="37"/>
                    <a:pt x="380" y="37"/>
                    <a:pt x="380" y="37"/>
                  </a:cubicBezTo>
                  <a:cubicBezTo>
                    <a:pt x="380" y="37"/>
                    <a:pt x="380" y="46"/>
                    <a:pt x="380" y="81"/>
                  </a:cubicBezTo>
                  <a:cubicBezTo>
                    <a:pt x="452" y="81"/>
                    <a:pt x="452" y="81"/>
                    <a:pt x="452" y="81"/>
                  </a:cubicBezTo>
                  <a:cubicBezTo>
                    <a:pt x="452" y="46"/>
                    <a:pt x="452" y="37"/>
                    <a:pt x="452" y="37"/>
                  </a:cubicBezTo>
                  <a:cubicBezTo>
                    <a:pt x="456" y="37"/>
                    <a:pt x="456" y="37"/>
                    <a:pt x="456" y="37"/>
                  </a:cubicBezTo>
                  <a:cubicBezTo>
                    <a:pt x="456" y="37"/>
                    <a:pt x="456" y="57"/>
                    <a:pt x="456" y="81"/>
                  </a:cubicBezTo>
                  <a:cubicBezTo>
                    <a:pt x="456" y="83"/>
                    <a:pt x="456" y="83"/>
                    <a:pt x="456" y="83"/>
                  </a:cubicBezTo>
                  <a:cubicBezTo>
                    <a:pt x="380" y="83"/>
                    <a:pt x="380" y="83"/>
                    <a:pt x="380" y="83"/>
                  </a:cubicBezTo>
                  <a:cubicBezTo>
                    <a:pt x="379" y="83"/>
                    <a:pt x="377" y="83"/>
                    <a:pt x="376" y="84"/>
                  </a:cubicBezTo>
                  <a:cubicBezTo>
                    <a:pt x="373" y="85"/>
                    <a:pt x="370" y="89"/>
                    <a:pt x="370" y="93"/>
                  </a:cubicBezTo>
                  <a:cubicBezTo>
                    <a:pt x="370" y="98"/>
                    <a:pt x="373" y="101"/>
                    <a:pt x="376" y="103"/>
                  </a:cubicBezTo>
                  <a:cubicBezTo>
                    <a:pt x="377" y="103"/>
                    <a:pt x="379" y="104"/>
                    <a:pt x="380" y="104"/>
                  </a:cubicBezTo>
                  <a:cubicBezTo>
                    <a:pt x="373" y="104"/>
                    <a:pt x="373" y="104"/>
                    <a:pt x="373" y="104"/>
                  </a:cubicBezTo>
                  <a:cubicBezTo>
                    <a:pt x="370" y="101"/>
                    <a:pt x="368" y="98"/>
                    <a:pt x="368" y="93"/>
                  </a:cubicBezTo>
                  <a:close/>
                  <a:moveTo>
                    <a:pt x="299" y="55"/>
                  </a:moveTo>
                  <a:cubicBezTo>
                    <a:pt x="299" y="55"/>
                    <a:pt x="300" y="55"/>
                    <a:pt x="300" y="56"/>
                  </a:cubicBezTo>
                  <a:cubicBezTo>
                    <a:pt x="300" y="56"/>
                    <a:pt x="306" y="85"/>
                    <a:pt x="310" y="102"/>
                  </a:cubicBezTo>
                  <a:cubicBezTo>
                    <a:pt x="310" y="102"/>
                    <a:pt x="312" y="113"/>
                    <a:pt x="315" y="123"/>
                  </a:cubicBezTo>
                  <a:cubicBezTo>
                    <a:pt x="312" y="124"/>
                    <a:pt x="312" y="124"/>
                    <a:pt x="312" y="124"/>
                  </a:cubicBezTo>
                  <a:cubicBezTo>
                    <a:pt x="308" y="103"/>
                    <a:pt x="308" y="103"/>
                    <a:pt x="308" y="103"/>
                  </a:cubicBezTo>
                  <a:cubicBezTo>
                    <a:pt x="298" y="57"/>
                    <a:pt x="298" y="57"/>
                    <a:pt x="298" y="57"/>
                  </a:cubicBezTo>
                  <a:cubicBezTo>
                    <a:pt x="297" y="56"/>
                    <a:pt x="298" y="55"/>
                    <a:pt x="299" y="55"/>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 name="Rectangle 17">
              <a:extLst>
                <a:ext uri="{FF2B5EF4-FFF2-40B4-BE49-F238E27FC236}">
                  <a16:creationId xmlns:a16="http://schemas.microsoft.com/office/drawing/2014/main" id="{BEC841E7-B000-4D8E-851F-BF0228B5EFDB}"/>
                </a:ext>
              </a:extLst>
            </p:cNvPr>
            <p:cNvSpPr>
              <a:spLocks noChangeAspect="1" noChangeArrowheads="1"/>
            </p:cNvSpPr>
            <p:nvPr/>
          </p:nvSpPr>
          <p:spPr bwMode="auto">
            <a:xfrm>
              <a:off x="101" y="1948"/>
              <a:ext cx="1968" cy="47"/>
            </a:xfrm>
            <a:prstGeom prst="rect">
              <a:avLst/>
            </a:prstGeom>
            <a:solidFill>
              <a:srgbClr val="647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3" name="Oval 18">
              <a:extLst>
                <a:ext uri="{FF2B5EF4-FFF2-40B4-BE49-F238E27FC236}">
                  <a16:creationId xmlns:a16="http://schemas.microsoft.com/office/drawing/2014/main" id="{3F6DF05C-738C-441D-8A7D-10E573790BC5}"/>
                </a:ext>
              </a:extLst>
            </p:cNvPr>
            <p:cNvSpPr>
              <a:spLocks noChangeAspect="1" noChangeArrowheads="1"/>
            </p:cNvSpPr>
            <p:nvPr/>
          </p:nvSpPr>
          <p:spPr bwMode="auto">
            <a:xfrm>
              <a:off x="113" y="1268"/>
              <a:ext cx="201" cy="198"/>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4" name="Oval 19">
              <a:extLst>
                <a:ext uri="{FF2B5EF4-FFF2-40B4-BE49-F238E27FC236}">
                  <a16:creationId xmlns:a16="http://schemas.microsoft.com/office/drawing/2014/main" id="{90B79523-08AE-49EA-B8E1-DF28C6128891}"/>
                </a:ext>
              </a:extLst>
            </p:cNvPr>
            <p:cNvSpPr>
              <a:spLocks noChangeAspect="1" noChangeArrowheads="1"/>
            </p:cNvSpPr>
            <p:nvPr/>
          </p:nvSpPr>
          <p:spPr bwMode="auto">
            <a:xfrm>
              <a:off x="566" y="1117"/>
              <a:ext cx="154" cy="153"/>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5" name="Oval 20">
              <a:extLst>
                <a:ext uri="{FF2B5EF4-FFF2-40B4-BE49-F238E27FC236}">
                  <a16:creationId xmlns:a16="http://schemas.microsoft.com/office/drawing/2014/main" id="{542CC94F-37F3-4B05-BF80-F7C7F0D2EBA9}"/>
                </a:ext>
              </a:extLst>
            </p:cNvPr>
            <p:cNvSpPr>
              <a:spLocks noChangeAspect="1" noChangeArrowheads="1"/>
            </p:cNvSpPr>
            <p:nvPr/>
          </p:nvSpPr>
          <p:spPr bwMode="auto">
            <a:xfrm>
              <a:off x="1027" y="1022"/>
              <a:ext cx="113" cy="116"/>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6" name="Oval 21">
              <a:extLst>
                <a:ext uri="{FF2B5EF4-FFF2-40B4-BE49-F238E27FC236}">
                  <a16:creationId xmlns:a16="http://schemas.microsoft.com/office/drawing/2014/main" id="{D07037EB-28F3-41B2-9011-C0D062B2F6D4}"/>
                </a:ext>
              </a:extLst>
            </p:cNvPr>
            <p:cNvSpPr>
              <a:spLocks noChangeAspect="1" noChangeArrowheads="1"/>
            </p:cNvSpPr>
            <p:nvPr/>
          </p:nvSpPr>
          <p:spPr bwMode="auto">
            <a:xfrm>
              <a:off x="1778" y="1216"/>
              <a:ext cx="199" cy="198"/>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7" name="Freeform 22">
              <a:extLst>
                <a:ext uri="{FF2B5EF4-FFF2-40B4-BE49-F238E27FC236}">
                  <a16:creationId xmlns:a16="http://schemas.microsoft.com/office/drawing/2014/main" id="{BC4F4E5D-2BEB-43C1-89B1-F8F0189ACFB9}"/>
                </a:ext>
              </a:extLst>
            </p:cNvPr>
            <p:cNvSpPr>
              <a:spLocks noChangeAspect="1"/>
            </p:cNvSpPr>
            <p:nvPr/>
          </p:nvSpPr>
          <p:spPr bwMode="auto">
            <a:xfrm>
              <a:off x="1589" y="1487"/>
              <a:ext cx="192" cy="248"/>
            </a:xfrm>
            <a:custGeom>
              <a:avLst/>
              <a:gdLst>
                <a:gd name="T0" fmla="*/ 7 w 81"/>
                <a:gd name="T1" fmla="*/ 7 h 105"/>
                <a:gd name="T2" fmla="*/ 7 w 81"/>
                <a:gd name="T3" fmla="*/ 32 h 105"/>
                <a:gd name="T4" fmla="*/ 81 w 81"/>
                <a:gd name="T5" fmla="*/ 105 h 105"/>
                <a:gd name="T6" fmla="*/ 81 w 81"/>
                <a:gd name="T7" fmla="*/ 55 h 105"/>
                <a:gd name="T8" fmla="*/ 32 w 81"/>
                <a:gd name="T9" fmla="*/ 7 h 105"/>
                <a:gd name="T10" fmla="*/ 7 w 81"/>
                <a:gd name="T11" fmla="*/ 7 h 105"/>
              </a:gdLst>
              <a:ahLst/>
              <a:cxnLst>
                <a:cxn ang="0">
                  <a:pos x="T0" y="T1"/>
                </a:cxn>
                <a:cxn ang="0">
                  <a:pos x="T2" y="T3"/>
                </a:cxn>
                <a:cxn ang="0">
                  <a:pos x="T4" y="T5"/>
                </a:cxn>
                <a:cxn ang="0">
                  <a:pos x="T6" y="T7"/>
                </a:cxn>
                <a:cxn ang="0">
                  <a:pos x="T8" y="T9"/>
                </a:cxn>
                <a:cxn ang="0">
                  <a:pos x="T10" y="T11"/>
                </a:cxn>
              </a:cxnLst>
              <a:rect l="0" t="0" r="r" b="b"/>
              <a:pathLst>
                <a:path w="81" h="105">
                  <a:moveTo>
                    <a:pt x="7" y="7"/>
                  </a:moveTo>
                  <a:cubicBezTo>
                    <a:pt x="0" y="14"/>
                    <a:pt x="0" y="25"/>
                    <a:pt x="7" y="32"/>
                  </a:cubicBezTo>
                  <a:cubicBezTo>
                    <a:pt x="7" y="32"/>
                    <a:pt x="58" y="82"/>
                    <a:pt x="81" y="105"/>
                  </a:cubicBezTo>
                  <a:cubicBezTo>
                    <a:pt x="81" y="55"/>
                    <a:pt x="81" y="55"/>
                    <a:pt x="81" y="55"/>
                  </a:cubicBezTo>
                  <a:cubicBezTo>
                    <a:pt x="32" y="7"/>
                    <a:pt x="32" y="7"/>
                    <a:pt x="32" y="7"/>
                  </a:cubicBezTo>
                  <a:cubicBezTo>
                    <a:pt x="25" y="0"/>
                    <a:pt x="14" y="0"/>
                    <a:pt x="7" y="7"/>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8" name="Freeform 23">
              <a:extLst>
                <a:ext uri="{FF2B5EF4-FFF2-40B4-BE49-F238E27FC236}">
                  <a16:creationId xmlns:a16="http://schemas.microsoft.com/office/drawing/2014/main" id="{098148B4-5B04-4B6B-B231-E288A94F0DDB}"/>
                </a:ext>
              </a:extLst>
            </p:cNvPr>
            <p:cNvSpPr>
              <a:spLocks noChangeAspect="1"/>
            </p:cNvSpPr>
            <p:nvPr/>
          </p:nvSpPr>
          <p:spPr bwMode="auto">
            <a:xfrm>
              <a:off x="1353" y="1079"/>
              <a:ext cx="161" cy="144"/>
            </a:xfrm>
            <a:custGeom>
              <a:avLst/>
              <a:gdLst>
                <a:gd name="T0" fmla="*/ 31 w 68"/>
                <a:gd name="T1" fmla="*/ 61 h 61"/>
                <a:gd name="T2" fmla="*/ 46 w 68"/>
                <a:gd name="T3" fmla="*/ 57 h 61"/>
                <a:gd name="T4" fmla="*/ 68 w 68"/>
                <a:gd name="T5" fmla="*/ 54 h 61"/>
                <a:gd name="T6" fmla="*/ 56 w 68"/>
                <a:gd name="T7" fmla="*/ 48 h 61"/>
                <a:gd name="T8" fmla="*/ 61 w 68"/>
                <a:gd name="T9" fmla="*/ 30 h 61"/>
                <a:gd name="T10" fmla="*/ 31 w 68"/>
                <a:gd name="T11" fmla="*/ 0 h 61"/>
                <a:gd name="T12" fmla="*/ 0 w 68"/>
                <a:gd name="T13" fmla="*/ 30 h 61"/>
                <a:gd name="T14" fmla="*/ 31 w 68"/>
                <a:gd name="T15" fmla="*/ 61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 h="61">
                  <a:moveTo>
                    <a:pt x="31" y="61"/>
                  </a:moveTo>
                  <a:cubicBezTo>
                    <a:pt x="36" y="61"/>
                    <a:pt x="41" y="59"/>
                    <a:pt x="46" y="57"/>
                  </a:cubicBezTo>
                  <a:cubicBezTo>
                    <a:pt x="50" y="59"/>
                    <a:pt x="62" y="60"/>
                    <a:pt x="68" y="54"/>
                  </a:cubicBezTo>
                  <a:cubicBezTo>
                    <a:pt x="61" y="55"/>
                    <a:pt x="57" y="50"/>
                    <a:pt x="56" y="48"/>
                  </a:cubicBezTo>
                  <a:cubicBezTo>
                    <a:pt x="59" y="43"/>
                    <a:pt x="61" y="37"/>
                    <a:pt x="61" y="30"/>
                  </a:cubicBezTo>
                  <a:cubicBezTo>
                    <a:pt x="61" y="13"/>
                    <a:pt x="47" y="0"/>
                    <a:pt x="31" y="0"/>
                  </a:cubicBezTo>
                  <a:cubicBezTo>
                    <a:pt x="14" y="0"/>
                    <a:pt x="0" y="13"/>
                    <a:pt x="0" y="30"/>
                  </a:cubicBezTo>
                  <a:cubicBezTo>
                    <a:pt x="0" y="47"/>
                    <a:pt x="14" y="61"/>
                    <a:pt x="31" y="61"/>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Tree>
    <p:extLst>
      <p:ext uri="{BB962C8B-B14F-4D97-AF65-F5344CB8AC3E}">
        <p14:creationId xmlns:p14="http://schemas.microsoft.com/office/powerpoint/2010/main" val="1447058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２．施設・事業所として考えるべきこと、対応すべきこと</a:t>
            </a:r>
            <a:br>
              <a:rPr lang="en-US" altLang="ja-JP" dirty="0">
                <a:latin typeface="游ゴシック" panose="020B0400000000000000" pitchFamily="50" charset="-128"/>
                <a:ea typeface="游ゴシック" panose="020B0400000000000000" pitchFamily="50" charset="-128"/>
              </a:rPr>
            </a:br>
            <a:r>
              <a:rPr lang="ja-JP" altLang="en-US" sz="2200" dirty="0">
                <a:latin typeface="游ゴシック" panose="020B0400000000000000" pitchFamily="50" charset="-128"/>
                <a:ea typeface="游ゴシック" panose="020B0400000000000000" pitchFamily="50" charset="-128"/>
              </a:rPr>
              <a:t>（１）施設・事業所としてハラスメント対策に取り組む意思を明確にする</a:t>
            </a:r>
            <a:endParaRPr lang="ja-JP" altLang="en-US" dirty="0">
              <a:latin typeface="游ゴシック" panose="020B0400000000000000" pitchFamily="50" charset="-128"/>
              <a:ea typeface="游ゴシック" panose="020B0400000000000000" pitchFamily="50" charset="-128"/>
            </a:endParaRPr>
          </a:p>
        </p:txBody>
      </p:sp>
      <p:grpSp>
        <p:nvGrpSpPr>
          <p:cNvPr id="22" name="グループ化 21">
            <a:extLst>
              <a:ext uri="{FF2B5EF4-FFF2-40B4-BE49-F238E27FC236}">
                <a16:creationId xmlns:a16="http://schemas.microsoft.com/office/drawing/2014/main" id="{17E7C8FC-2363-4F2F-B245-6D1FD3C887ED}"/>
              </a:ext>
            </a:extLst>
          </p:cNvPr>
          <p:cNvGrpSpPr/>
          <p:nvPr/>
        </p:nvGrpSpPr>
        <p:grpSpPr>
          <a:xfrm>
            <a:off x="407198" y="3573016"/>
            <a:ext cx="9083835" cy="2878126"/>
            <a:chOff x="407198" y="3936432"/>
            <a:chExt cx="9083835" cy="2878126"/>
          </a:xfrm>
        </p:grpSpPr>
        <p:sp>
          <p:nvSpPr>
            <p:cNvPr id="8" name="コンテンツ プレースホルダー 2">
              <a:extLst>
                <a:ext uri="{FF2B5EF4-FFF2-40B4-BE49-F238E27FC236}">
                  <a16:creationId xmlns:a16="http://schemas.microsoft.com/office/drawing/2014/main" id="{3F0C5F69-C7A1-4BD0-9F0C-72FFAC3B6A06}"/>
                </a:ext>
              </a:extLst>
            </p:cNvPr>
            <p:cNvSpPr txBox="1">
              <a:spLocks/>
            </p:cNvSpPr>
            <p:nvPr/>
          </p:nvSpPr>
          <p:spPr>
            <a:xfrm>
              <a:off x="704528" y="4689949"/>
              <a:ext cx="8786505" cy="209801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発生したハラスメントとその対応を振り返り、</a:t>
              </a:r>
              <a:r>
                <a:rPr lang="ja-JP" altLang="en-US" b="1" u="sng" dirty="0">
                  <a:latin typeface="游ゴシック" panose="020B0400000000000000" pitchFamily="50" charset="-128"/>
                  <a:ea typeface="游ゴシック" panose="020B0400000000000000" pitchFamily="50" charset="-128"/>
                </a:rPr>
                <a:t>施設・事業所の取組や対策を適宜見直していく</a:t>
              </a:r>
              <a:r>
                <a:rPr lang="ja-JP" altLang="en-US" dirty="0">
                  <a:latin typeface="游ゴシック" panose="020B0400000000000000" pitchFamily="50" charset="-128"/>
                  <a:ea typeface="游ゴシック" panose="020B0400000000000000" pitchFamily="50" charset="-128"/>
                </a:rPr>
                <a:t>、</a:t>
              </a:r>
              <a:r>
                <a:rPr lang="en-US" altLang="ja-JP" dirty="0">
                  <a:latin typeface="游ゴシック" panose="020B0400000000000000" pitchFamily="50" charset="-128"/>
                  <a:ea typeface="游ゴシック" panose="020B0400000000000000" pitchFamily="50" charset="-128"/>
                </a:rPr>
                <a:t>PDCA </a:t>
              </a:r>
              <a:r>
                <a:rPr lang="ja-JP" altLang="en-US" dirty="0">
                  <a:latin typeface="游ゴシック" panose="020B0400000000000000" pitchFamily="50" charset="-128"/>
                  <a:ea typeface="游ゴシック" panose="020B0400000000000000" pitchFamily="50" charset="-128"/>
                </a:rPr>
                <a:t>サイクルの考え方を応用していくことが重要です。 </a:t>
              </a:r>
              <a:endParaRPr lang="en-US" altLang="ja-JP" dirty="0">
                <a:latin typeface="游ゴシック" panose="020B0400000000000000" pitchFamily="50" charset="-128"/>
                <a:ea typeface="游ゴシック" panose="020B0400000000000000" pitchFamily="50" charset="-128"/>
              </a:endParaRPr>
            </a:p>
            <a:p>
              <a:pPr marL="442913" lvl="1" indent="-188913">
                <a:buClrTx/>
                <a:buNone/>
              </a:pPr>
              <a:r>
                <a:rPr lang="en-US" altLang="ja-JP" sz="1400" dirty="0">
                  <a:latin typeface="游ゴシック" panose="020B0400000000000000" pitchFamily="50" charset="-128"/>
                  <a:ea typeface="游ゴシック" panose="020B0400000000000000" pitchFamily="50" charset="-128"/>
                </a:rPr>
                <a:t>※PDCA</a:t>
              </a:r>
              <a:r>
                <a:rPr lang="ja-JP" altLang="en-US" sz="1400" dirty="0">
                  <a:latin typeface="游ゴシック" panose="020B0400000000000000" pitchFamily="50" charset="-128"/>
                  <a:ea typeface="游ゴシック" panose="020B0400000000000000" pitchFamily="50" charset="-128"/>
                </a:rPr>
                <a:t>サイクル： </a:t>
              </a:r>
              <a:r>
                <a:rPr lang="en-US" altLang="ja-JP" sz="1400" dirty="0">
                  <a:latin typeface="游ゴシック" panose="020B0400000000000000" pitchFamily="50" charset="-128"/>
                  <a:ea typeface="游ゴシック" panose="020B0400000000000000" pitchFamily="50" charset="-128"/>
                </a:rPr>
                <a:t>Plan</a:t>
              </a:r>
              <a:r>
                <a:rPr lang="ja-JP" altLang="en-US" sz="1400" dirty="0">
                  <a:latin typeface="游ゴシック" panose="020B0400000000000000" pitchFamily="50" charset="-128"/>
                  <a:ea typeface="游ゴシック" panose="020B0400000000000000" pitchFamily="50" charset="-128"/>
                </a:rPr>
                <a:t>（計画）、</a:t>
              </a:r>
              <a:r>
                <a:rPr lang="en-US" altLang="ja-JP" sz="1400" dirty="0">
                  <a:latin typeface="游ゴシック" panose="020B0400000000000000" pitchFamily="50" charset="-128"/>
                  <a:ea typeface="游ゴシック" panose="020B0400000000000000" pitchFamily="50" charset="-128"/>
                </a:rPr>
                <a:t>Do</a:t>
              </a:r>
              <a:r>
                <a:rPr lang="ja-JP" altLang="en-US" sz="1400" dirty="0">
                  <a:latin typeface="游ゴシック" panose="020B0400000000000000" pitchFamily="50" charset="-128"/>
                  <a:ea typeface="游ゴシック" panose="020B0400000000000000" pitchFamily="50" charset="-128"/>
                </a:rPr>
                <a:t>（実行）、</a:t>
              </a:r>
              <a:r>
                <a:rPr lang="en-US" altLang="ja-JP" sz="1400" dirty="0">
                  <a:latin typeface="游ゴシック" panose="020B0400000000000000" pitchFamily="50" charset="-128"/>
                  <a:ea typeface="游ゴシック" panose="020B0400000000000000" pitchFamily="50" charset="-128"/>
                </a:rPr>
                <a:t>Check</a:t>
              </a:r>
              <a:r>
                <a:rPr lang="ja-JP" altLang="en-US" sz="1400" dirty="0">
                  <a:latin typeface="游ゴシック" panose="020B0400000000000000" pitchFamily="50" charset="-128"/>
                  <a:ea typeface="游ゴシック" panose="020B0400000000000000" pitchFamily="50" charset="-128"/>
                </a:rPr>
                <a:t>（評価）、</a:t>
              </a:r>
              <a:r>
                <a:rPr lang="en-US" altLang="ja-JP" sz="1400" dirty="0">
                  <a:latin typeface="游ゴシック" panose="020B0400000000000000" pitchFamily="50" charset="-128"/>
                  <a:ea typeface="游ゴシック" panose="020B0400000000000000" pitchFamily="50" charset="-128"/>
                </a:rPr>
                <a:t>Act</a:t>
              </a:r>
              <a:r>
                <a:rPr lang="ja-JP" altLang="en-US" sz="1400" dirty="0">
                  <a:latin typeface="游ゴシック" panose="020B0400000000000000" pitchFamily="50" charset="-128"/>
                  <a:ea typeface="游ゴシック" panose="020B0400000000000000" pitchFamily="50" charset="-128"/>
                </a:rPr>
                <a:t>（改善）を継続的に行い改善していくこと。 </a:t>
              </a: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普段のサービス提供を通して、ハラスメントの現状やその対応などの事例を組織として蓄積して活かしていきましょう。</a:t>
              </a:r>
            </a:p>
          </p:txBody>
        </p:sp>
        <p:grpSp>
          <p:nvGrpSpPr>
            <p:cNvPr id="20" name="グループ化 19">
              <a:extLst>
                <a:ext uri="{FF2B5EF4-FFF2-40B4-BE49-F238E27FC236}">
                  <a16:creationId xmlns:a16="http://schemas.microsoft.com/office/drawing/2014/main" id="{F56E26DB-6D0F-439C-A410-CAAA7230D60A}"/>
                </a:ext>
              </a:extLst>
            </p:cNvPr>
            <p:cNvGrpSpPr/>
            <p:nvPr/>
          </p:nvGrpSpPr>
          <p:grpSpPr>
            <a:xfrm>
              <a:off x="407198" y="3936432"/>
              <a:ext cx="9072009" cy="2878126"/>
              <a:chOff x="407198" y="3936432"/>
              <a:chExt cx="9072009" cy="2878126"/>
            </a:xfrm>
          </p:grpSpPr>
          <p:cxnSp>
            <p:nvCxnSpPr>
              <p:cNvPr id="15" name="直線コネクタ 14">
                <a:extLst>
                  <a:ext uri="{FF2B5EF4-FFF2-40B4-BE49-F238E27FC236}">
                    <a16:creationId xmlns:a16="http://schemas.microsoft.com/office/drawing/2014/main" id="{02ACCE68-91D8-4C13-BB8A-114D8D81F007}"/>
                  </a:ext>
                </a:extLst>
              </p:cNvPr>
              <p:cNvCxnSpPr/>
              <p:nvPr/>
            </p:nvCxnSpPr>
            <p:spPr>
              <a:xfrm>
                <a:off x="560512" y="4510558"/>
                <a:ext cx="0" cy="2304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9" name="グループ化 8">
                <a:extLst>
                  <a:ext uri="{FF2B5EF4-FFF2-40B4-BE49-F238E27FC236}">
                    <a16:creationId xmlns:a16="http://schemas.microsoft.com/office/drawing/2014/main" id="{29657E6B-0123-4F6E-86D0-829683FA162C}"/>
                  </a:ext>
                </a:extLst>
              </p:cNvPr>
              <p:cNvGrpSpPr/>
              <p:nvPr/>
            </p:nvGrpSpPr>
            <p:grpSpPr>
              <a:xfrm>
                <a:off x="407198" y="3936432"/>
                <a:ext cx="6480009" cy="574126"/>
                <a:chOff x="2288703" y="5212643"/>
                <a:chExt cx="6480009" cy="574126"/>
              </a:xfrm>
            </p:grpSpPr>
            <p:sp>
              <p:nvSpPr>
                <p:cNvPr id="10" name="正方形/長方形 9">
                  <a:extLst>
                    <a:ext uri="{FF2B5EF4-FFF2-40B4-BE49-F238E27FC236}">
                      <a16:creationId xmlns:a16="http://schemas.microsoft.com/office/drawing/2014/main" id="{A0A5D1F7-9D2F-4AC4-BB3F-FCD9F3C4E4A2}"/>
                    </a:ext>
                  </a:extLst>
                </p:cNvPr>
                <p:cNvSpPr/>
                <p:nvPr/>
              </p:nvSpPr>
              <p:spPr>
                <a:xfrm>
                  <a:off x="2360712" y="5318769"/>
                  <a:ext cx="6408000" cy="468000"/>
                </a:xfrm>
                <a:prstGeom prst="rect">
                  <a:avLst/>
                </a:prstGeom>
                <a:solidFill>
                  <a:schemeClr val="accent5">
                    <a:lumMod val="60000"/>
                    <a:lumOff val="40000"/>
                  </a:schemeClr>
                </a:solidFill>
                <a:ln w="95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11" name="正方形/長方形 10">
                  <a:extLst>
                    <a:ext uri="{FF2B5EF4-FFF2-40B4-BE49-F238E27FC236}">
                      <a16:creationId xmlns:a16="http://schemas.microsoft.com/office/drawing/2014/main" id="{28416090-E785-4153-A1A1-ACBE2641F3AF}"/>
                    </a:ext>
                  </a:extLst>
                </p:cNvPr>
                <p:cNvSpPr/>
                <p:nvPr/>
              </p:nvSpPr>
              <p:spPr>
                <a:xfrm>
                  <a:off x="2288703" y="5229201"/>
                  <a:ext cx="6408000" cy="468000"/>
                </a:xfrm>
                <a:prstGeom prst="rect">
                  <a:avLst/>
                </a:prstGeom>
                <a:solidFill>
                  <a:schemeClr val="accent2">
                    <a:lumMod val="75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en-US" altLang="ja-JP" sz="2400" b="1" dirty="0">
                      <a:solidFill>
                        <a:schemeClr val="bg1"/>
                      </a:solidFill>
                      <a:latin typeface="游ゴシック" panose="020B0400000000000000" pitchFamily="50" charset="-128"/>
                      <a:ea typeface="游ゴシック" panose="020B0400000000000000" pitchFamily="50" charset="-128"/>
                    </a:rPr>
                    <a:t>PDCA</a:t>
                  </a:r>
                  <a:r>
                    <a:rPr kumimoji="1" lang="ja-JP" altLang="en-US" sz="2400" b="1" dirty="0">
                      <a:solidFill>
                        <a:schemeClr val="bg1"/>
                      </a:solidFill>
                      <a:latin typeface="游ゴシック" panose="020B0400000000000000" pitchFamily="50" charset="-128"/>
                      <a:ea typeface="游ゴシック" panose="020B0400000000000000" pitchFamily="50" charset="-128"/>
                    </a:rPr>
                    <a:t>サイクルを応用した対策等の更新</a:t>
                  </a:r>
                </a:p>
              </p:txBody>
            </p:sp>
            <p:pic>
              <p:nvPicPr>
                <p:cNvPr id="12" name="グラフィックス 11" descr="右向き指示マーク">
                  <a:extLst>
                    <a:ext uri="{FF2B5EF4-FFF2-40B4-BE49-F238E27FC236}">
                      <a16:creationId xmlns:a16="http://schemas.microsoft.com/office/drawing/2014/main" id="{78B95CC7-4B06-4472-B0C4-6DB1EE9064D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933" y="5212643"/>
                  <a:ext cx="468000" cy="468000"/>
                </a:xfrm>
                <a:prstGeom prst="rect">
                  <a:avLst/>
                </a:prstGeom>
              </p:spPr>
            </p:pic>
          </p:grpSp>
          <p:cxnSp>
            <p:nvCxnSpPr>
              <p:cNvPr id="17" name="直線コネクタ 16">
                <a:extLst>
                  <a:ext uri="{FF2B5EF4-FFF2-40B4-BE49-F238E27FC236}">
                    <a16:creationId xmlns:a16="http://schemas.microsoft.com/office/drawing/2014/main" id="{827C0053-0EB4-4E8D-AA3A-3BDC65B6D648}"/>
                  </a:ext>
                </a:extLst>
              </p:cNvPr>
              <p:cNvCxnSpPr>
                <a:cxnSpLocks/>
              </p:cNvCxnSpPr>
              <p:nvPr/>
            </p:nvCxnSpPr>
            <p:spPr>
              <a:xfrm rot="16200000" flipH="1">
                <a:off x="8183207" y="2853080"/>
                <a:ext cx="0" cy="2592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grpSp>
      <p:grpSp>
        <p:nvGrpSpPr>
          <p:cNvPr id="21" name="グループ化 20">
            <a:extLst>
              <a:ext uri="{FF2B5EF4-FFF2-40B4-BE49-F238E27FC236}">
                <a16:creationId xmlns:a16="http://schemas.microsoft.com/office/drawing/2014/main" id="{5AF54F89-3680-4C18-BA54-0FC099EB2BBC}"/>
              </a:ext>
            </a:extLst>
          </p:cNvPr>
          <p:cNvGrpSpPr/>
          <p:nvPr/>
        </p:nvGrpSpPr>
        <p:grpSpPr>
          <a:xfrm>
            <a:off x="407199" y="980728"/>
            <a:ext cx="9083835" cy="2305301"/>
            <a:chOff x="407199" y="1052736"/>
            <a:chExt cx="9083835" cy="2305301"/>
          </a:xfrm>
        </p:grpSpPr>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704528" y="1753989"/>
              <a:ext cx="8786506" cy="1603003"/>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ハラスメントに対する基本的な考え方やその対応を整理し、</a:t>
              </a:r>
              <a:r>
                <a:rPr lang="ja-JP" altLang="en-US" b="1" u="sng" dirty="0">
                  <a:latin typeface="游ゴシック" panose="020B0400000000000000" pitchFamily="50" charset="-128"/>
                  <a:ea typeface="游ゴシック" panose="020B0400000000000000" pitchFamily="50" charset="-128"/>
                </a:rPr>
                <a:t>施設・事業所の基本方針を決定</a:t>
              </a:r>
              <a:r>
                <a:rPr lang="ja-JP" altLang="en-US" dirty="0">
                  <a:latin typeface="游ゴシック" panose="020B0400000000000000" pitchFamily="50" charset="-128"/>
                  <a:ea typeface="游ゴシック" panose="020B0400000000000000" pitchFamily="50" charset="-128"/>
                </a:rPr>
                <a:t>し、</a:t>
              </a:r>
              <a:r>
                <a:rPr lang="ja-JP" altLang="en-US" b="1" u="sng" dirty="0">
                  <a:latin typeface="游ゴシック" panose="020B0400000000000000" pitchFamily="50" charset="-128"/>
                  <a:ea typeface="游ゴシック" panose="020B0400000000000000" pitchFamily="50" charset="-128"/>
                </a:rPr>
                <a:t>職員全員に共有</a:t>
              </a:r>
              <a:r>
                <a:rPr lang="ja-JP" altLang="en-US" dirty="0">
                  <a:latin typeface="游ゴシック" panose="020B0400000000000000" pitchFamily="50" charset="-128"/>
                  <a:ea typeface="游ゴシック" panose="020B0400000000000000" pitchFamily="50" charset="-128"/>
                </a:rPr>
                <a:t>しましょう。</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「ハラスメントは組織として許さない」「職員による虐待と職員へのハラスメントはどちらもあってはならない」といった考え方を</a:t>
              </a:r>
              <a:r>
                <a:rPr lang="ja-JP" altLang="en-US" b="1" u="sng" dirty="0">
                  <a:latin typeface="游ゴシック" panose="020B0400000000000000" pitchFamily="50" charset="-128"/>
                  <a:ea typeface="游ゴシック" panose="020B0400000000000000" pitchFamily="50" charset="-128"/>
                </a:rPr>
                <a:t>施設・事業所として決定し、それを職員に伝えるとともに、対策等を行うこと</a:t>
              </a:r>
              <a:r>
                <a:rPr lang="ja-JP" altLang="en-US" dirty="0">
                  <a:latin typeface="游ゴシック" panose="020B0400000000000000" pitchFamily="50" charset="-128"/>
                  <a:ea typeface="游ゴシック" panose="020B0400000000000000" pitchFamily="50" charset="-128"/>
                </a:rPr>
                <a:t>が重要です。</a:t>
              </a:r>
              <a:endParaRPr lang="en-US" altLang="ja-JP" dirty="0">
                <a:latin typeface="游ゴシック" panose="020B0400000000000000" pitchFamily="50" charset="-128"/>
                <a:ea typeface="游ゴシック" panose="020B0400000000000000" pitchFamily="50" charset="-128"/>
              </a:endParaRPr>
            </a:p>
          </p:txBody>
        </p:sp>
        <p:grpSp>
          <p:nvGrpSpPr>
            <p:cNvPr id="14" name="グループ化 13">
              <a:extLst>
                <a:ext uri="{FF2B5EF4-FFF2-40B4-BE49-F238E27FC236}">
                  <a16:creationId xmlns:a16="http://schemas.microsoft.com/office/drawing/2014/main" id="{D8395A94-A87E-4B03-B42D-CACA93B18EC7}"/>
                </a:ext>
              </a:extLst>
            </p:cNvPr>
            <p:cNvGrpSpPr/>
            <p:nvPr/>
          </p:nvGrpSpPr>
          <p:grpSpPr>
            <a:xfrm>
              <a:off x="407199" y="1052736"/>
              <a:ext cx="9081801" cy="2305301"/>
              <a:chOff x="407199" y="1107252"/>
              <a:chExt cx="9081801" cy="2305301"/>
            </a:xfrm>
          </p:grpSpPr>
          <p:grpSp>
            <p:nvGrpSpPr>
              <p:cNvPr id="4" name="グループ化 3">
                <a:extLst>
                  <a:ext uri="{FF2B5EF4-FFF2-40B4-BE49-F238E27FC236}">
                    <a16:creationId xmlns:a16="http://schemas.microsoft.com/office/drawing/2014/main" id="{E9CF5964-09B3-40AD-96A0-1416AD431350}"/>
                  </a:ext>
                </a:extLst>
              </p:cNvPr>
              <p:cNvGrpSpPr/>
              <p:nvPr/>
            </p:nvGrpSpPr>
            <p:grpSpPr>
              <a:xfrm>
                <a:off x="407199" y="1107252"/>
                <a:ext cx="3240360" cy="574126"/>
                <a:chOff x="2288704" y="5212643"/>
                <a:chExt cx="3240360" cy="574126"/>
              </a:xfrm>
            </p:grpSpPr>
            <p:sp>
              <p:nvSpPr>
                <p:cNvPr id="6" name="正方形/長方形 5">
                  <a:extLst>
                    <a:ext uri="{FF2B5EF4-FFF2-40B4-BE49-F238E27FC236}">
                      <a16:creationId xmlns:a16="http://schemas.microsoft.com/office/drawing/2014/main" id="{94A2C74D-BB3F-4A29-AD77-47E1A8D43BD3}"/>
                    </a:ext>
                  </a:extLst>
                </p:cNvPr>
                <p:cNvSpPr/>
                <p:nvPr/>
              </p:nvSpPr>
              <p:spPr>
                <a:xfrm>
                  <a:off x="2360712" y="5318769"/>
                  <a:ext cx="3168352" cy="468000"/>
                </a:xfrm>
                <a:prstGeom prst="rect">
                  <a:avLst/>
                </a:prstGeom>
                <a:solidFill>
                  <a:schemeClr val="accent5">
                    <a:lumMod val="60000"/>
                    <a:lumOff val="40000"/>
                  </a:schemeClr>
                </a:solidFill>
                <a:ln w="95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3" name="正方形/長方形 2">
                  <a:extLst>
                    <a:ext uri="{FF2B5EF4-FFF2-40B4-BE49-F238E27FC236}">
                      <a16:creationId xmlns:a16="http://schemas.microsoft.com/office/drawing/2014/main" id="{751D538B-A1A5-48E9-8780-F5D488F6E732}"/>
                    </a:ext>
                  </a:extLst>
                </p:cNvPr>
                <p:cNvSpPr/>
                <p:nvPr/>
              </p:nvSpPr>
              <p:spPr>
                <a:xfrm>
                  <a:off x="2288704" y="5229201"/>
                  <a:ext cx="3168352" cy="468000"/>
                </a:xfrm>
                <a:prstGeom prst="rect">
                  <a:avLst/>
                </a:prstGeom>
                <a:solidFill>
                  <a:schemeClr val="accent2">
                    <a:lumMod val="75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基本方針の決定</a:t>
                  </a:r>
                </a:p>
              </p:txBody>
            </p:sp>
            <p:pic>
              <p:nvPicPr>
                <p:cNvPr id="5" name="グラフィックス 4" descr="右向き指示マーク">
                  <a:extLst>
                    <a:ext uri="{FF2B5EF4-FFF2-40B4-BE49-F238E27FC236}">
                      <a16:creationId xmlns:a16="http://schemas.microsoft.com/office/drawing/2014/main" id="{3DE06746-FD34-4BBD-BECD-935A96B62BF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933" y="5212643"/>
                  <a:ext cx="468000" cy="468000"/>
                </a:xfrm>
                <a:prstGeom prst="rect">
                  <a:avLst/>
                </a:prstGeom>
              </p:spPr>
            </p:pic>
          </p:grpSp>
          <p:cxnSp>
            <p:nvCxnSpPr>
              <p:cNvPr id="13" name="直線コネクタ 12">
                <a:extLst>
                  <a:ext uri="{FF2B5EF4-FFF2-40B4-BE49-F238E27FC236}">
                    <a16:creationId xmlns:a16="http://schemas.microsoft.com/office/drawing/2014/main" id="{C559548C-EF64-4F0D-A8C3-2D6EE43FA021}"/>
                  </a:ext>
                </a:extLst>
              </p:cNvPr>
              <p:cNvCxnSpPr/>
              <p:nvPr/>
            </p:nvCxnSpPr>
            <p:spPr>
              <a:xfrm>
                <a:off x="560512" y="1612553"/>
                <a:ext cx="0" cy="1800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25611E83-7868-4D31-BCCD-BC6F61305066}"/>
                  </a:ext>
                </a:extLst>
              </p:cNvPr>
              <p:cNvCxnSpPr>
                <a:cxnSpLocks/>
              </p:cNvCxnSpPr>
              <p:nvPr/>
            </p:nvCxnSpPr>
            <p:spPr>
              <a:xfrm rot="16200000" flipH="1">
                <a:off x="6573000" y="-1631364"/>
                <a:ext cx="0" cy="5832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grpSp>
      <p:sp>
        <p:nvSpPr>
          <p:cNvPr id="7" name="矢印: 右 6">
            <a:extLst>
              <a:ext uri="{FF2B5EF4-FFF2-40B4-BE49-F238E27FC236}">
                <a16:creationId xmlns:a16="http://schemas.microsoft.com/office/drawing/2014/main" id="{3E955B1C-B6DC-B7B2-D22E-4917D69DD2FC}"/>
              </a:ext>
            </a:extLst>
          </p:cNvPr>
          <p:cNvSpPr/>
          <p:nvPr/>
        </p:nvSpPr>
        <p:spPr>
          <a:xfrm>
            <a:off x="8481901" y="3358709"/>
            <a:ext cx="1008112" cy="356660"/>
          </a:xfrm>
          <a:prstGeom prst="rightArrow">
            <a:avLst/>
          </a:prstGeom>
          <a:solidFill>
            <a:srgbClr val="FF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Tree>
    <p:extLst>
      <p:ext uri="{BB962C8B-B14F-4D97-AF65-F5344CB8AC3E}">
        <p14:creationId xmlns:p14="http://schemas.microsoft.com/office/powerpoint/2010/main" val="1838229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DF1CD4BE-9DEF-F9D7-5FFE-C476C7E202D8}"/>
              </a:ext>
            </a:extLst>
          </p:cNvPr>
          <p:cNvPicPr>
            <a:picLocks noChangeAspect="1"/>
          </p:cNvPicPr>
          <p:nvPr/>
        </p:nvPicPr>
        <p:blipFill>
          <a:blip r:embed="rId2"/>
          <a:stretch>
            <a:fillRect/>
          </a:stretch>
        </p:blipFill>
        <p:spPr>
          <a:xfrm>
            <a:off x="930807" y="0"/>
            <a:ext cx="8985448" cy="6838950"/>
          </a:xfrm>
          <a:prstGeom prst="rect">
            <a:avLst/>
          </a:prstGeom>
        </p:spPr>
      </p:pic>
      <p:sp>
        <p:nvSpPr>
          <p:cNvPr id="4" name="矢印: 右 3">
            <a:extLst>
              <a:ext uri="{FF2B5EF4-FFF2-40B4-BE49-F238E27FC236}">
                <a16:creationId xmlns:a16="http://schemas.microsoft.com/office/drawing/2014/main" id="{3AF15DA3-2860-BF84-9392-9AAF11741A2F}"/>
              </a:ext>
            </a:extLst>
          </p:cNvPr>
          <p:cNvSpPr/>
          <p:nvPr/>
        </p:nvSpPr>
        <p:spPr>
          <a:xfrm>
            <a:off x="0" y="332656"/>
            <a:ext cx="792636" cy="504056"/>
          </a:xfrm>
          <a:prstGeom prst="rightArrow">
            <a:avLst/>
          </a:prstGeom>
          <a:solidFill>
            <a:srgbClr val="FF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Tree>
    <p:extLst>
      <p:ext uri="{BB962C8B-B14F-4D97-AF65-F5344CB8AC3E}">
        <p14:creationId xmlns:p14="http://schemas.microsoft.com/office/powerpoint/2010/main" val="1654519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２．施設・事業所として考えるべきこと、対応すべきこと</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（２）対応マニュアルの作成と共有・運用①</a:t>
            </a:r>
          </a:p>
        </p:txBody>
      </p:sp>
      <p:grpSp>
        <p:nvGrpSpPr>
          <p:cNvPr id="4" name="グループ化 3">
            <a:extLst>
              <a:ext uri="{FF2B5EF4-FFF2-40B4-BE49-F238E27FC236}">
                <a16:creationId xmlns:a16="http://schemas.microsoft.com/office/drawing/2014/main" id="{7220711E-A4A3-4B30-8686-475AD7B839DF}"/>
              </a:ext>
            </a:extLst>
          </p:cNvPr>
          <p:cNvGrpSpPr/>
          <p:nvPr/>
        </p:nvGrpSpPr>
        <p:grpSpPr>
          <a:xfrm>
            <a:off x="412965" y="980728"/>
            <a:ext cx="9083835" cy="4645301"/>
            <a:chOff x="407199" y="1052736"/>
            <a:chExt cx="9083835" cy="4645301"/>
          </a:xfrm>
        </p:grpSpPr>
        <p:sp>
          <p:nvSpPr>
            <p:cNvPr id="5" name="コンテンツ プレースホルダー 2">
              <a:extLst>
                <a:ext uri="{FF2B5EF4-FFF2-40B4-BE49-F238E27FC236}">
                  <a16:creationId xmlns:a16="http://schemas.microsoft.com/office/drawing/2014/main" id="{98D1CC73-1116-4202-B489-F8B2221C69C9}"/>
                </a:ext>
              </a:extLst>
            </p:cNvPr>
            <p:cNvSpPr txBox="1">
              <a:spLocks/>
            </p:cNvSpPr>
            <p:nvPr/>
          </p:nvSpPr>
          <p:spPr>
            <a:xfrm>
              <a:off x="704528" y="1753989"/>
              <a:ext cx="8786506" cy="392158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ハラスメント対応・対策のための環境を整えるため、</a:t>
              </a:r>
              <a:r>
                <a:rPr lang="ja-JP" altLang="en-US" b="1" u="sng" dirty="0">
                  <a:latin typeface="游ゴシック" panose="020B0400000000000000" pitchFamily="50" charset="-128"/>
                  <a:ea typeface="游ゴシック" panose="020B0400000000000000" pitchFamily="50" charset="-128"/>
                </a:rPr>
                <a:t>ハラスメントの予防（発生を防ぐ）と、施設・事業所内の役割の明確化（管理者は何をすべきか、報告・相談のフロー等）の視点</a:t>
              </a:r>
              <a:r>
                <a:rPr lang="ja-JP" altLang="en-US" dirty="0">
                  <a:latin typeface="游ゴシック" panose="020B0400000000000000" pitchFamily="50" charset="-128"/>
                  <a:ea typeface="游ゴシック" panose="020B0400000000000000" pitchFamily="50" charset="-128"/>
                </a:rPr>
                <a:t>を持ってマニュアルを作成しましょう。</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b="1" u="sng" dirty="0">
                  <a:latin typeface="游ゴシック" panose="020B0400000000000000" pitchFamily="50" charset="-128"/>
                  <a:ea typeface="游ゴシック" panose="020B0400000000000000" pitchFamily="50" charset="-128"/>
                </a:rPr>
                <a:t>施設・事業所内の意見交換を行う</a:t>
              </a:r>
              <a:r>
                <a:rPr lang="ja-JP" altLang="en-US" dirty="0">
                  <a:latin typeface="游ゴシック" panose="020B0400000000000000" pitchFamily="50" charset="-128"/>
                  <a:ea typeface="游ゴシック" panose="020B0400000000000000" pitchFamily="50" charset="-128"/>
                </a:rPr>
                <a:t>等して、職員の意見を取り入れつつ、作成しましょう。</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ハラスメントの予防にあたり</a:t>
              </a:r>
              <a:r>
                <a:rPr lang="ja-JP" altLang="en-US" b="1" u="sng" dirty="0">
                  <a:latin typeface="游ゴシック" panose="020B0400000000000000" pitchFamily="50" charset="-128"/>
                  <a:ea typeface="游ゴシック" panose="020B0400000000000000" pitchFamily="50" charset="-128"/>
                </a:rPr>
                <a:t>利用者や家族等の理解を求めておきたい事項を整理・作成</a:t>
              </a:r>
              <a:r>
                <a:rPr lang="ja-JP" altLang="en-US" dirty="0">
                  <a:latin typeface="游ゴシック" panose="020B0400000000000000" pitchFamily="50" charset="-128"/>
                  <a:ea typeface="游ゴシック" panose="020B0400000000000000" pitchFamily="50" charset="-128"/>
                </a:rPr>
                <a:t>しましょう。</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ハラスメントが発生した際の</a:t>
              </a:r>
              <a:r>
                <a:rPr lang="ja-JP" altLang="en-US" b="1" u="sng" dirty="0">
                  <a:latin typeface="游ゴシック" panose="020B0400000000000000" pitchFamily="50" charset="-128"/>
                  <a:ea typeface="游ゴシック" panose="020B0400000000000000" pitchFamily="50" charset="-128"/>
                </a:rPr>
                <a:t>初期対応について検討、整理</a:t>
              </a:r>
              <a:r>
                <a:rPr lang="ja-JP" altLang="en-US" dirty="0">
                  <a:latin typeface="游ゴシック" panose="020B0400000000000000" pitchFamily="50" charset="-128"/>
                  <a:ea typeface="游ゴシック" panose="020B0400000000000000" pitchFamily="50" charset="-128"/>
                </a:rPr>
                <a:t>して、マニュアルに記載しましょう。</a:t>
              </a:r>
              <a:endParaRPr lang="en-US" altLang="ja-JP"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事例をもとにハラスメントが発生した要因や初期対応について考え、他の人とも話し合ってみましょう。</a:t>
              </a:r>
              <a:endParaRPr lang="en-US" altLang="ja-JP" sz="1800" dirty="0">
                <a:latin typeface="游ゴシック" panose="020B0400000000000000" pitchFamily="50" charset="-128"/>
                <a:ea typeface="游ゴシック" panose="020B0400000000000000" pitchFamily="50" charset="-128"/>
              </a:endParaRPr>
            </a:p>
            <a:p>
              <a:pPr lvl="1" indent="0">
                <a:buClrTx/>
                <a:buNone/>
              </a:pPr>
              <a:endParaRPr lang="en-US" altLang="ja-JP" sz="1800" dirty="0">
                <a:latin typeface="游ゴシック" panose="020B0400000000000000" pitchFamily="50" charset="-128"/>
                <a:ea typeface="游ゴシック" panose="020B0400000000000000" pitchFamily="50" charset="-128"/>
              </a:endParaRPr>
            </a:p>
          </p:txBody>
        </p:sp>
        <p:grpSp>
          <p:nvGrpSpPr>
            <p:cNvPr id="6" name="グループ化 5">
              <a:extLst>
                <a:ext uri="{FF2B5EF4-FFF2-40B4-BE49-F238E27FC236}">
                  <a16:creationId xmlns:a16="http://schemas.microsoft.com/office/drawing/2014/main" id="{A8721BC6-0399-4AD0-827D-BE3031A7A697}"/>
                </a:ext>
              </a:extLst>
            </p:cNvPr>
            <p:cNvGrpSpPr/>
            <p:nvPr/>
          </p:nvGrpSpPr>
          <p:grpSpPr>
            <a:xfrm>
              <a:off x="407199" y="1052736"/>
              <a:ext cx="9081801" cy="4645301"/>
              <a:chOff x="407199" y="1107252"/>
              <a:chExt cx="9081801" cy="4645301"/>
            </a:xfrm>
          </p:grpSpPr>
          <p:cxnSp>
            <p:nvCxnSpPr>
              <p:cNvPr id="8" name="直線コネクタ 7">
                <a:extLst>
                  <a:ext uri="{FF2B5EF4-FFF2-40B4-BE49-F238E27FC236}">
                    <a16:creationId xmlns:a16="http://schemas.microsoft.com/office/drawing/2014/main" id="{0C387574-A5FE-454D-88BE-3DBF0D509CA0}"/>
                  </a:ext>
                </a:extLst>
              </p:cNvPr>
              <p:cNvCxnSpPr/>
              <p:nvPr/>
            </p:nvCxnSpPr>
            <p:spPr>
              <a:xfrm>
                <a:off x="560512" y="1612553"/>
                <a:ext cx="0" cy="4140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D7937C41-D853-4C73-A16C-A91EA67A9ABC}"/>
                  </a:ext>
                </a:extLst>
              </p:cNvPr>
              <p:cNvCxnSpPr>
                <a:cxnSpLocks/>
              </p:cNvCxnSpPr>
              <p:nvPr/>
            </p:nvCxnSpPr>
            <p:spPr>
              <a:xfrm rot="16200000" flipH="1">
                <a:off x="6573000" y="-1631364"/>
                <a:ext cx="0" cy="5832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E9D7689D-114A-4DD1-884B-920E66875FD6}"/>
                  </a:ext>
                </a:extLst>
              </p:cNvPr>
              <p:cNvGrpSpPr/>
              <p:nvPr/>
            </p:nvGrpSpPr>
            <p:grpSpPr>
              <a:xfrm>
                <a:off x="407199" y="1107252"/>
                <a:ext cx="3963972" cy="574126"/>
                <a:chOff x="2288704" y="5212643"/>
                <a:chExt cx="3963972" cy="574126"/>
              </a:xfrm>
            </p:grpSpPr>
            <p:sp>
              <p:nvSpPr>
                <p:cNvPr id="10" name="正方形/長方形 9">
                  <a:extLst>
                    <a:ext uri="{FF2B5EF4-FFF2-40B4-BE49-F238E27FC236}">
                      <a16:creationId xmlns:a16="http://schemas.microsoft.com/office/drawing/2014/main" id="{F6BD0D21-EAEC-4BBA-9615-63E367C912C9}"/>
                    </a:ext>
                  </a:extLst>
                </p:cNvPr>
                <p:cNvSpPr/>
                <p:nvPr/>
              </p:nvSpPr>
              <p:spPr>
                <a:xfrm>
                  <a:off x="2360712" y="5318769"/>
                  <a:ext cx="3891964" cy="468000"/>
                </a:xfrm>
                <a:prstGeom prst="rect">
                  <a:avLst/>
                </a:prstGeom>
                <a:solidFill>
                  <a:schemeClr val="accent5">
                    <a:lumMod val="60000"/>
                    <a:lumOff val="40000"/>
                  </a:schemeClr>
                </a:solidFill>
                <a:ln w="95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11" name="正方形/長方形 10">
                  <a:extLst>
                    <a:ext uri="{FF2B5EF4-FFF2-40B4-BE49-F238E27FC236}">
                      <a16:creationId xmlns:a16="http://schemas.microsoft.com/office/drawing/2014/main" id="{49CC2140-44C7-4022-A64C-EA6F2C491D82}"/>
                    </a:ext>
                  </a:extLst>
                </p:cNvPr>
                <p:cNvSpPr/>
                <p:nvPr/>
              </p:nvSpPr>
              <p:spPr>
                <a:xfrm>
                  <a:off x="2288704" y="5229201"/>
                  <a:ext cx="3891964" cy="468000"/>
                </a:xfrm>
                <a:prstGeom prst="rect">
                  <a:avLst/>
                </a:prstGeom>
                <a:solidFill>
                  <a:schemeClr val="accent2">
                    <a:lumMod val="75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対応マニュアルの作成</a:t>
                  </a:r>
                </a:p>
              </p:txBody>
            </p:sp>
            <p:pic>
              <p:nvPicPr>
                <p:cNvPr id="12" name="グラフィックス 11" descr="右向き指示マーク">
                  <a:extLst>
                    <a:ext uri="{FF2B5EF4-FFF2-40B4-BE49-F238E27FC236}">
                      <a16:creationId xmlns:a16="http://schemas.microsoft.com/office/drawing/2014/main" id="{D7149BF1-6A50-4D9D-B173-F908653B4E6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933" y="5212643"/>
                  <a:ext cx="468000" cy="468000"/>
                </a:xfrm>
                <a:prstGeom prst="rect">
                  <a:avLst/>
                </a:prstGeom>
              </p:spPr>
            </p:pic>
          </p:grpSp>
        </p:grpSp>
      </p:grpSp>
      <p:grpSp>
        <p:nvGrpSpPr>
          <p:cNvPr id="3" name="グループ化 2">
            <a:extLst>
              <a:ext uri="{FF2B5EF4-FFF2-40B4-BE49-F238E27FC236}">
                <a16:creationId xmlns:a16="http://schemas.microsoft.com/office/drawing/2014/main" id="{E0775F49-3195-4F64-9692-4A710BCB7D91}"/>
              </a:ext>
            </a:extLst>
          </p:cNvPr>
          <p:cNvGrpSpPr/>
          <p:nvPr/>
        </p:nvGrpSpPr>
        <p:grpSpPr>
          <a:xfrm>
            <a:off x="8481392" y="5287347"/>
            <a:ext cx="973640" cy="1076367"/>
            <a:chOff x="8660266" y="5287347"/>
            <a:chExt cx="973640" cy="1076367"/>
          </a:xfrm>
        </p:grpSpPr>
        <p:grpSp>
          <p:nvGrpSpPr>
            <p:cNvPr id="25" name="Group 28">
              <a:extLst>
                <a:ext uri="{FF2B5EF4-FFF2-40B4-BE49-F238E27FC236}">
                  <a16:creationId xmlns:a16="http://schemas.microsoft.com/office/drawing/2014/main" id="{E0B5B780-7461-40A9-9341-8735391E084E}"/>
                </a:ext>
              </a:extLst>
            </p:cNvPr>
            <p:cNvGrpSpPr>
              <a:grpSpLocks noChangeAspect="1"/>
            </p:cNvGrpSpPr>
            <p:nvPr/>
          </p:nvGrpSpPr>
          <p:grpSpPr bwMode="auto">
            <a:xfrm rot="1146788">
              <a:off x="9030609" y="5287347"/>
              <a:ext cx="603297" cy="739839"/>
              <a:chOff x="4572" y="1706"/>
              <a:chExt cx="623" cy="764"/>
            </a:xfrm>
            <a:solidFill>
              <a:schemeClr val="accent1">
                <a:lumMod val="40000"/>
                <a:lumOff val="60000"/>
              </a:schemeClr>
            </a:solidFill>
          </p:grpSpPr>
          <p:sp>
            <p:nvSpPr>
              <p:cNvPr id="26" name="Freeform 29">
                <a:extLst>
                  <a:ext uri="{FF2B5EF4-FFF2-40B4-BE49-F238E27FC236}">
                    <a16:creationId xmlns:a16="http://schemas.microsoft.com/office/drawing/2014/main" id="{B76D7FFA-09F9-4445-95D2-970267904663}"/>
                  </a:ext>
                </a:extLst>
              </p:cNvPr>
              <p:cNvSpPr>
                <a:spLocks noChangeAspect="1"/>
              </p:cNvSpPr>
              <p:nvPr/>
            </p:nvSpPr>
            <p:spPr bwMode="gray">
              <a:xfrm>
                <a:off x="4572" y="1706"/>
                <a:ext cx="623" cy="764"/>
              </a:xfrm>
              <a:custGeom>
                <a:avLst/>
                <a:gdLst>
                  <a:gd name="T0" fmla="*/ 1289 w 1290"/>
                  <a:gd name="T1" fmla="*/ 17 h 1581"/>
                  <a:gd name="T2" fmla="*/ 1289 w 1290"/>
                  <a:gd name="T3" fmla="*/ 16 h 1581"/>
                  <a:gd name="T4" fmla="*/ 1289 w 1290"/>
                  <a:gd name="T5" fmla="*/ 14 h 1581"/>
                  <a:gd name="T6" fmla="*/ 1288 w 1290"/>
                  <a:gd name="T7" fmla="*/ 11 h 1581"/>
                  <a:gd name="T8" fmla="*/ 1286 w 1290"/>
                  <a:gd name="T9" fmla="*/ 9 h 1581"/>
                  <a:gd name="T10" fmla="*/ 1285 w 1290"/>
                  <a:gd name="T11" fmla="*/ 7 h 1581"/>
                  <a:gd name="T12" fmla="*/ 1282 w 1290"/>
                  <a:gd name="T13" fmla="*/ 5 h 1581"/>
                  <a:gd name="T14" fmla="*/ 1280 w 1290"/>
                  <a:gd name="T15" fmla="*/ 4 h 1581"/>
                  <a:gd name="T16" fmla="*/ 1275 w 1290"/>
                  <a:gd name="T17" fmla="*/ 3 h 1581"/>
                  <a:gd name="T18" fmla="*/ 135 w 1290"/>
                  <a:gd name="T19" fmla="*/ 3 h 1581"/>
                  <a:gd name="T20" fmla="*/ 57 w 1290"/>
                  <a:gd name="T21" fmla="*/ 22 h 1581"/>
                  <a:gd name="T22" fmla="*/ 11 w 1290"/>
                  <a:gd name="T23" fmla="*/ 88 h 1581"/>
                  <a:gd name="T24" fmla="*/ 11 w 1290"/>
                  <a:gd name="T25" fmla="*/ 89 h 1581"/>
                  <a:gd name="T26" fmla="*/ 11 w 1290"/>
                  <a:gd name="T27" fmla="*/ 1561 h 1581"/>
                  <a:gd name="T28" fmla="*/ 10 w 1290"/>
                  <a:gd name="T29" fmla="*/ 1566 h 1581"/>
                  <a:gd name="T30" fmla="*/ 11 w 1290"/>
                  <a:gd name="T31" fmla="*/ 1570 h 1581"/>
                  <a:gd name="T32" fmla="*/ 25 w 1290"/>
                  <a:gd name="T33" fmla="*/ 1581 h 1581"/>
                  <a:gd name="T34" fmla="*/ 1190 w 1290"/>
                  <a:gd name="T35" fmla="*/ 1581 h 1581"/>
                  <a:gd name="T36" fmla="*/ 1203 w 1290"/>
                  <a:gd name="T37" fmla="*/ 1573 h 1581"/>
                  <a:gd name="T38" fmla="*/ 1232 w 1290"/>
                  <a:gd name="T39" fmla="*/ 1543 h 1581"/>
                  <a:gd name="T40" fmla="*/ 1273 w 1290"/>
                  <a:gd name="T41" fmla="*/ 1520 h 1581"/>
                  <a:gd name="T42" fmla="*/ 1282 w 1290"/>
                  <a:gd name="T43" fmla="*/ 1516 h 1581"/>
                  <a:gd name="T44" fmla="*/ 1289 w 1290"/>
                  <a:gd name="T45" fmla="*/ 1504 h 1581"/>
                  <a:gd name="T46" fmla="*/ 1290 w 1290"/>
                  <a:gd name="T47" fmla="*/ 1462 h 1581"/>
                  <a:gd name="T48" fmla="*/ 1290 w 1290"/>
                  <a:gd name="T49" fmla="*/ 18 h 1581"/>
                  <a:gd name="T50" fmla="*/ 1289 w 1290"/>
                  <a:gd name="T51" fmla="*/ 17 h 1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0" h="1581">
                    <a:moveTo>
                      <a:pt x="1289" y="17"/>
                    </a:moveTo>
                    <a:cubicBezTo>
                      <a:pt x="1289" y="17"/>
                      <a:pt x="1289" y="16"/>
                      <a:pt x="1289" y="16"/>
                    </a:cubicBezTo>
                    <a:cubicBezTo>
                      <a:pt x="1289" y="15"/>
                      <a:pt x="1289" y="15"/>
                      <a:pt x="1289" y="14"/>
                    </a:cubicBezTo>
                    <a:cubicBezTo>
                      <a:pt x="1289" y="13"/>
                      <a:pt x="1288" y="12"/>
                      <a:pt x="1288" y="11"/>
                    </a:cubicBezTo>
                    <a:cubicBezTo>
                      <a:pt x="1288" y="10"/>
                      <a:pt x="1287" y="10"/>
                      <a:pt x="1286" y="9"/>
                    </a:cubicBezTo>
                    <a:cubicBezTo>
                      <a:pt x="1286" y="8"/>
                      <a:pt x="1285" y="7"/>
                      <a:pt x="1285" y="7"/>
                    </a:cubicBezTo>
                    <a:cubicBezTo>
                      <a:pt x="1284" y="6"/>
                      <a:pt x="1283" y="5"/>
                      <a:pt x="1282" y="5"/>
                    </a:cubicBezTo>
                    <a:cubicBezTo>
                      <a:pt x="1281" y="5"/>
                      <a:pt x="1281" y="4"/>
                      <a:pt x="1280" y="4"/>
                    </a:cubicBezTo>
                    <a:cubicBezTo>
                      <a:pt x="1278" y="3"/>
                      <a:pt x="1277" y="3"/>
                      <a:pt x="1275" y="3"/>
                    </a:cubicBezTo>
                    <a:cubicBezTo>
                      <a:pt x="135" y="3"/>
                      <a:pt x="135" y="3"/>
                      <a:pt x="135" y="3"/>
                    </a:cubicBezTo>
                    <a:cubicBezTo>
                      <a:pt x="134" y="2"/>
                      <a:pt x="105" y="0"/>
                      <a:pt x="57" y="22"/>
                    </a:cubicBezTo>
                    <a:cubicBezTo>
                      <a:pt x="0" y="48"/>
                      <a:pt x="10" y="86"/>
                      <a:pt x="11" y="88"/>
                    </a:cubicBezTo>
                    <a:cubicBezTo>
                      <a:pt x="11" y="88"/>
                      <a:pt x="11" y="89"/>
                      <a:pt x="11" y="89"/>
                    </a:cubicBezTo>
                    <a:cubicBezTo>
                      <a:pt x="11" y="1561"/>
                      <a:pt x="11" y="1561"/>
                      <a:pt x="11" y="1561"/>
                    </a:cubicBezTo>
                    <a:cubicBezTo>
                      <a:pt x="11" y="1563"/>
                      <a:pt x="10" y="1564"/>
                      <a:pt x="10" y="1566"/>
                    </a:cubicBezTo>
                    <a:cubicBezTo>
                      <a:pt x="10" y="1567"/>
                      <a:pt x="10" y="1569"/>
                      <a:pt x="11" y="1570"/>
                    </a:cubicBezTo>
                    <a:cubicBezTo>
                      <a:pt x="13" y="1576"/>
                      <a:pt x="19" y="1581"/>
                      <a:pt x="25" y="1581"/>
                    </a:cubicBezTo>
                    <a:cubicBezTo>
                      <a:pt x="1190" y="1581"/>
                      <a:pt x="1190" y="1581"/>
                      <a:pt x="1190" y="1581"/>
                    </a:cubicBezTo>
                    <a:cubicBezTo>
                      <a:pt x="1195" y="1581"/>
                      <a:pt x="1200" y="1578"/>
                      <a:pt x="1203" y="1573"/>
                    </a:cubicBezTo>
                    <a:cubicBezTo>
                      <a:pt x="1203" y="1573"/>
                      <a:pt x="1209" y="1563"/>
                      <a:pt x="1232" y="1543"/>
                    </a:cubicBezTo>
                    <a:cubicBezTo>
                      <a:pt x="1250" y="1527"/>
                      <a:pt x="1265" y="1523"/>
                      <a:pt x="1273" y="1520"/>
                    </a:cubicBezTo>
                    <a:cubicBezTo>
                      <a:pt x="1282" y="1516"/>
                      <a:pt x="1282" y="1516"/>
                      <a:pt x="1282" y="1516"/>
                    </a:cubicBezTo>
                    <a:cubicBezTo>
                      <a:pt x="1287" y="1514"/>
                      <a:pt x="1289" y="1510"/>
                      <a:pt x="1289" y="1504"/>
                    </a:cubicBezTo>
                    <a:cubicBezTo>
                      <a:pt x="1290" y="1462"/>
                      <a:pt x="1290" y="1462"/>
                      <a:pt x="1290" y="1462"/>
                    </a:cubicBezTo>
                    <a:cubicBezTo>
                      <a:pt x="1290" y="18"/>
                      <a:pt x="1290" y="18"/>
                      <a:pt x="1290" y="18"/>
                    </a:cubicBezTo>
                    <a:cubicBezTo>
                      <a:pt x="1290" y="17"/>
                      <a:pt x="1289" y="17"/>
                      <a:pt x="1289" y="17"/>
                    </a:cubicBez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7" name="Freeform 30">
                <a:extLst>
                  <a:ext uri="{FF2B5EF4-FFF2-40B4-BE49-F238E27FC236}">
                    <a16:creationId xmlns:a16="http://schemas.microsoft.com/office/drawing/2014/main" id="{89086007-D976-43C0-9F6C-0F7F4658DC6C}"/>
                  </a:ext>
                </a:extLst>
              </p:cNvPr>
              <p:cNvSpPr>
                <a:spLocks noChangeAspect="1"/>
              </p:cNvSpPr>
              <p:nvPr/>
            </p:nvSpPr>
            <p:spPr bwMode="gray">
              <a:xfrm>
                <a:off x="5151" y="1724"/>
                <a:ext cx="29" cy="720"/>
              </a:xfrm>
              <a:custGeom>
                <a:avLst/>
                <a:gdLst>
                  <a:gd name="T0" fmla="*/ 7 w 62"/>
                  <a:gd name="T1" fmla="*/ 22 h 1491"/>
                  <a:gd name="T2" fmla="*/ 6 w 62"/>
                  <a:gd name="T3" fmla="*/ 22 h 1491"/>
                  <a:gd name="T4" fmla="*/ 4 w 62"/>
                  <a:gd name="T5" fmla="*/ 39 h 1491"/>
                  <a:gd name="T6" fmla="*/ 6 w 62"/>
                  <a:gd name="T7" fmla="*/ 50 h 1491"/>
                  <a:gd name="T8" fmla="*/ 6 w 62"/>
                  <a:gd name="T9" fmla="*/ 1491 h 1491"/>
                  <a:gd name="T10" fmla="*/ 15 w 62"/>
                  <a:gd name="T11" fmla="*/ 1483 h 1491"/>
                  <a:gd name="T12" fmla="*/ 61 w 62"/>
                  <a:gd name="T13" fmla="*/ 1456 h 1491"/>
                  <a:gd name="T14" fmla="*/ 62 w 62"/>
                  <a:gd name="T15" fmla="*/ 1424 h 1491"/>
                  <a:gd name="T16" fmla="*/ 62 w 62"/>
                  <a:gd name="T17" fmla="*/ 0 h 1491"/>
                  <a:gd name="T18" fmla="*/ 7 w 62"/>
                  <a:gd name="T19" fmla="*/ 22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1491">
                    <a:moveTo>
                      <a:pt x="7" y="22"/>
                    </a:moveTo>
                    <a:cubicBezTo>
                      <a:pt x="6" y="22"/>
                      <a:pt x="6" y="22"/>
                      <a:pt x="6" y="22"/>
                    </a:cubicBezTo>
                    <a:cubicBezTo>
                      <a:pt x="1" y="27"/>
                      <a:pt x="0" y="32"/>
                      <a:pt x="4" y="39"/>
                    </a:cubicBezTo>
                    <a:cubicBezTo>
                      <a:pt x="6" y="42"/>
                      <a:pt x="7" y="46"/>
                      <a:pt x="6" y="50"/>
                    </a:cubicBezTo>
                    <a:cubicBezTo>
                      <a:pt x="6" y="1491"/>
                      <a:pt x="6" y="1491"/>
                      <a:pt x="6" y="1491"/>
                    </a:cubicBezTo>
                    <a:cubicBezTo>
                      <a:pt x="8" y="1489"/>
                      <a:pt x="11" y="1486"/>
                      <a:pt x="15" y="1483"/>
                    </a:cubicBezTo>
                    <a:cubicBezTo>
                      <a:pt x="34" y="1466"/>
                      <a:pt x="51" y="1460"/>
                      <a:pt x="61" y="1456"/>
                    </a:cubicBezTo>
                    <a:cubicBezTo>
                      <a:pt x="61" y="1444"/>
                      <a:pt x="62" y="1424"/>
                      <a:pt x="62" y="1424"/>
                    </a:cubicBezTo>
                    <a:cubicBezTo>
                      <a:pt x="62" y="1424"/>
                      <a:pt x="62" y="87"/>
                      <a:pt x="62" y="0"/>
                    </a:cubicBezTo>
                    <a:cubicBezTo>
                      <a:pt x="43" y="5"/>
                      <a:pt x="19" y="13"/>
                      <a:pt x="7" y="22"/>
                    </a:cubicBez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8" name="Freeform 31">
                <a:extLst>
                  <a:ext uri="{FF2B5EF4-FFF2-40B4-BE49-F238E27FC236}">
                    <a16:creationId xmlns:a16="http://schemas.microsoft.com/office/drawing/2014/main" id="{3EEB91F2-4964-4B83-BC65-592D034B1E3E}"/>
                  </a:ext>
                </a:extLst>
              </p:cNvPr>
              <p:cNvSpPr>
                <a:spLocks noChangeAspect="1"/>
              </p:cNvSpPr>
              <p:nvPr/>
            </p:nvSpPr>
            <p:spPr bwMode="gray">
              <a:xfrm>
                <a:off x="5145" y="1723"/>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 name="Freeform 32">
                <a:extLst>
                  <a:ext uri="{FF2B5EF4-FFF2-40B4-BE49-F238E27FC236}">
                    <a16:creationId xmlns:a16="http://schemas.microsoft.com/office/drawing/2014/main" id="{B646DC14-C24F-475B-A2FB-1DA0DF4DC9F5}"/>
                  </a:ext>
                </a:extLst>
              </p:cNvPr>
              <p:cNvSpPr>
                <a:spLocks noChangeAspect="1"/>
              </p:cNvSpPr>
              <p:nvPr/>
            </p:nvSpPr>
            <p:spPr bwMode="gray">
              <a:xfrm>
                <a:off x="4593" y="1722"/>
                <a:ext cx="554" cy="17"/>
              </a:xfrm>
              <a:custGeom>
                <a:avLst/>
                <a:gdLst>
                  <a:gd name="T0" fmla="*/ 90 w 1147"/>
                  <a:gd name="T1" fmla="*/ 1 h 37"/>
                  <a:gd name="T2" fmla="*/ 46 w 1147"/>
                  <a:gd name="T3" fmla="*/ 9 h 37"/>
                  <a:gd name="T4" fmla="*/ 734 w 1147"/>
                  <a:gd name="T5" fmla="*/ 9 h 37"/>
                  <a:gd name="T6" fmla="*/ 742 w 1147"/>
                  <a:gd name="T7" fmla="*/ 17 h 37"/>
                  <a:gd name="T8" fmla="*/ 734 w 1147"/>
                  <a:gd name="T9" fmla="*/ 24 h 37"/>
                  <a:gd name="T10" fmla="*/ 13 w 1147"/>
                  <a:gd name="T11" fmla="*/ 24 h 37"/>
                  <a:gd name="T12" fmla="*/ 0 w 1147"/>
                  <a:gd name="T13" fmla="*/ 37 h 37"/>
                  <a:gd name="T14" fmla="*/ 1126 w 1147"/>
                  <a:gd name="T15" fmla="*/ 37 h 37"/>
                  <a:gd name="T16" fmla="*/ 1126 w 1147"/>
                  <a:gd name="T17" fmla="*/ 35 h 37"/>
                  <a:gd name="T18" fmla="*/ 1143 w 1147"/>
                  <a:gd name="T19" fmla="*/ 3 h 37"/>
                  <a:gd name="T20" fmla="*/ 1147 w 1147"/>
                  <a:gd name="T21" fmla="*/ 1 h 37"/>
                  <a:gd name="T22" fmla="*/ 90 w 1147"/>
                  <a:gd name="T23"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7" h="37">
                    <a:moveTo>
                      <a:pt x="90" y="1"/>
                    </a:moveTo>
                    <a:cubicBezTo>
                      <a:pt x="89" y="1"/>
                      <a:pt x="74" y="0"/>
                      <a:pt x="46" y="9"/>
                    </a:cubicBezTo>
                    <a:cubicBezTo>
                      <a:pt x="734" y="9"/>
                      <a:pt x="734" y="9"/>
                      <a:pt x="734" y="9"/>
                    </a:cubicBezTo>
                    <a:cubicBezTo>
                      <a:pt x="739" y="9"/>
                      <a:pt x="742" y="13"/>
                      <a:pt x="742" y="17"/>
                    </a:cubicBezTo>
                    <a:cubicBezTo>
                      <a:pt x="742" y="21"/>
                      <a:pt x="739" y="24"/>
                      <a:pt x="734" y="24"/>
                    </a:cubicBezTo>
                    <a:cubicBezTo>
                      <a:pt x="13" y="24"/>
                      <a:pt x="13" y="24"/>
                      <a:pt x="13" y="24"/>
                    </a:cubicBezTo>
                    <a:cubicBezTo>
                      <a:pt x="6" y="29"/>
                      <a:pt x="2" y="33"/>
                      <a:pt x="0" y="37"/>
                    </a:cubicBezTo>
                    <a:cubicBezTo>
                      <a:pt x="1126" y="37"/>
                      <a:pt x="1126" y="37"/>
                      <a:pt x="1126" y="37"/>
                    </a:cubicBezTo>
                    <a:cubicBezTo>
                      <a:pt x="1126" y="36"/>
                      <a:pt x="1126" y="36"/>
                      <a:pt x="1126" y="35"/>
                    </a:cubicBezTo>
                    <a:cubicBezTo>
                      <a:pt x="1126" y="24"/>
                      <a:pt x="1130" y="12"/>
                      <a:pt x="1143" y="3"/>
                    </a:cubicBezTo>
                    <a:cubicBezTo>
                      <a:pt x="1144" y="2"/>
                      <a:pt x="1145" y="2"/>
                      <a:pt x="1147" y="1"/>
                    </a:cubicBezTo>
                    <a:cubicBezTo>
                      <a:pt x="1002" y="1"/>
                      <a:pt x="90" y="1"/>
                      <a:pt x="90" y="1"/>
                    </a:cubicBez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0" name="Freeform 33">
                <a:extLst>
                  <a:ext uri="{FF2B5EF4-FFF2-40B4-BE49-F238E27FC236}">
                    <a16:creationId xmlns:a16="http://schemas.microsoft.com/office/drawing/2014/main" id="{EB9A40CB-ECC3-403F-84BF-87C061A089FB}"/>
                  </a:ext>
                </a:extLst>
              </p:cNvPr>
              <p:cNvSpPr>
                <a:spLocks noChangeAspect="1"/>
              </p:cNvSpPr>
              <p:nvPr/>
            </p:nvSpPr>
            <p:spPr bwMode="gray">
              <a:xfrm>
                <a:off x="4591" y="1753"/>
                <a:ext cx="549" cy="703"/>
              </a:xfrm>
              <a:custGeom>
                <a:avLst/>
                <a:gdLst>
                  <a:gd name="T0" fmla="*/ 1137 w 1137"/>
                  <a:gd name="T1" fmla="*/ 0 h 1454"/>
                  <a:gd name="T2" fmla="*/ 1137 w 1137"/>
                  <a:gd name="T3" fmla="*/ 1454 h 1454"/>
                  <a:gd name="T4" fmla="*/ 0 w 1137"/>
                  <a:gd name="T5" fmla="*/ 1454 h 1454"/>
                  <a:gd name="T6" fmla="*/ 0 w 1137"/>
                  <a:gd name="T7" fmla="*/ 0 h 1454"/>
                  <a:gd name="T8" fmla="*/ 1137 w 1137"/>
                  <a:gd name="T9" fmla="*/ 0 h 1454"/>
                </a:gdLst>
                <a:ahLst/>
                <a:cxnLst>
                  <a:cxn ang="0">
                    <a:pos x="T0" y="T1"/>
                  </a:cxn>
                  <a:cxn ang="0">
                    <a:pos x="T2" y="T3"/>
                  </a:cxn>
                  <a:cxn ang="0">
                    <a:pos x="T4" y="T5"/>
                  </a:cxn>
                  <a:cxn ang="0">
                    <a:pos x="T6" y="T7"/>
                  </a:cxn>
                  <a:cxn ang="0">
                    <a:pos x="T8" y="T9"/>
                  </a:cxn>
                </a:cxnLst>
                <a:rect l="0" t="0" r="r" b="b"/>
                <a:pathLst>
                  <a:path w="1137" h="1454">
                    <a:moveTo>
                      <a:pt x="1137" y="0"/>
                    </a:moveTo>
                    <a:cubicBezTo>
                      <a:pt x="1137" y="27"/>
                      <a:pt x="1137" y="1427"/>
                      <a:pt x="1137" y="1454"/>
                    </a:cubicBezTo>
                    <a:cubicBezTo>
                      <a:pt x="1110" y="1454"/>
                      <a:pt x="27" y="1454"/>
                      <a:pt x="0" y="1454"/>
                    </a:cubicBezTo>
                    <a:cubicBezTo>
                      <a:pt x="0" y="1427"/>
                      <a:pt x="0" y="27"/>
                      <a:pt x="0" y="0"/>
                    </a:cubicBezTo>
                    <a:cubicBezTo>
                      <a:pt x="27" y="0"/>
                      <a:pt x="1110" y="0"/>
                      <a:pt x="1137" y="0"/>
                    </a:cubicBez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1" name="Rectangle 34">
                <a:extLst>
                  <a:ext uri="{FF2B5EF4-FFF2-40B4-BE49-F238E27FC236}">
                    <a16:creationId xmlns:a16="http://schemas.microsoft.com/office/drawing/2014/main" id="{5B9988D5-2045-423A-86CC-A60F12F08807}"/>
                  </a:ext>
                </a:extLst>
              </p:cNvPr>
              <p:cNvSpPr>
                <a:spLocks noChangeAspect="1" noChangeArrowheads="1"/>
              </p:cNvSpPr>
              <p:nvPr/>
            </p:nvSpPr>
            <p:spPr bwMode="gray">
              <a:xfrm>
                <a:off x="4606" y="1753"/>
                <a:ext cx="14" cy="703"/>
              </a:xfrm>
              <a:prstGeom prst="rect">
                <a:avLst/>
              </a:prstGeom>
              <a:grp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14" name="Group 2">
              <a:extLst>
                <a:ext uri="{FF2B5EF4-FFF2-40B4-BE49-F238E27FC236}">
                  <a16:creationId xmlns:a16="http://schemas.microsoft.com/office/drawing/2014/main" id="{C9B26273-B4F4-46AB-B4E2-33C1C6D59964}"/>
                </a:ext>
              </a:extLst>
            </p:cNvPr>
            <p:cNvGrpSpPr>
              <a:grpSpLocks noChangeAspect="1"/>
            </p:cNvGrpSpPr>
            <p:nvPr/>
          </p:nvGrpSpPr>
          <p:grpSpPr bwMode="auto">
            <a:xfrm rot="20283820">
              <a:off x="8660266" y="5622035"/>
              <a:ext cx="604801" cy="741679"/>
              <a:chOff x="2714" y="353"/>
              <a:chExt cx="3047" cy="3735"/>
            </a:xfrm>
            <a:solidFill>
              <a:schemeClr val="tx2">
                <a:lumMod val="20000"/>
                <a:lumOff val="80000"/>
              </a:schemeClr>
            </a:solidFill>
          </p:grpSpPr>
          <p:sp>
            <p:nvSpPr>
              <p:cNvPr id="15" name="Freeform 3">
                <a:extLst>
                  <a:ext uri="{FF2B5EF4-FFF2-40B4-BE49-F238E27FC236}">
                    <a16:creationId xmlns:a16="http://schemas.microsoft.com/office/drawing/2014/main" id="{29369145-1FCF-422B-8BA7-2ED4A10C8DBD}"/>
                  </a:ext>
                </a:extLst>
              </p:cNvPr>
              <p:cNvSpPr>
                <a:spLocks noChangeAspect="1"/>
              </p:cNvSpPr>
              <p:nvPr/>
            </p:nvSpPr>
            <p:spPr bwMode="gray">
              <a:xfrm>
                <a:off x="2714" y="353"/>
                <a:ext cx="3047" cy="3735"/>
              </a:xfrm>
              <a:custGeom>
                <a:avLst/>
                <a:gdLst>
                  <a:gd name="T0" fmla="*/ 1289 w 1290"/>
                  <a:gd name="T1" fmla="*/ 17 h 1581"/>
                  <a:gd name="T2" fmla="*/ 1289 w 1290"/>
                  <a:gd name="T3" fmla="*/ 16 h 1581"/>
                  <a:gd name="T4" fmla="*/ 1289 w 1290"/>
                  <a:gd name="T5" fmla="*/ 14 h 1581"/>
                  <a:gd name="T6" fmla="*/ 1288 w 1290"/>
                  <a:gd name="T7" fmla="*/ 11 h 1581"/>
                  <a:gd name="T8" fmla="*/ 1286 w 1290"/>
                  <a:gd name="T9" fmla="*/ 9 h 1581"/>
                  <a:gd name="T10" fmla="*/ 1285 w 1290"/>
                  <a:gd name="T11" fmla="*/ 7 h 1581"/>
                  <a:gd name="T12" fmla="*/ 1282 w 1290"/>
                  <a:gd name="T13" fmla="*/ 5 h 1581"/>
                  <a:gd name="T14" fmla="*/ 1280 w 1290"/>
                  <a:gd name="T15" fmla="*/ 4 h 1581"/>
                  <a:gd name="T16" fmla="*/ 1275 w 1290"/>
                  <a:gd name="T17" fmla="*/ 3 h 1581"/>
                  <a:gd name="T18" fmla="*/ 135 w 1290"/>
                  <a:gd name="T19" fmla="*/ 3 h 1581"/>
                  <a:gd name="T20" fmla="*/ 57 w 1290"/>
                  <a:gd name="T21" fmla="*/ 22 h 1581"/>
                  <a:gd name="T22" fmla="*/ 11 w 1290"/>
                  <a:gd name="T23" fmla="*/ 88 h 1581"/>
                  <a:gd name="T24" fmla="*/ 11 w 1290"/>
                  <a:gd name="T25" fmla="*/ 89 h 1581"/>
                  <a:gd name="T26" fmla="*/ 11 w 1290"/>
                  <a:gd name="T27" fmla="*/ 1561 h 1581"/>
                  <a:gd name="T28" fmla="*/ 10 w 1290"/>
                  <a:gd name="T29" fmla="*/ 1566 h 1581"/>
                  <a:gd name="T30" fmla="*/ 11 w 1290"/>
                  <a:gd name="T31" fmla="*/ 1570 h 1581"/>
                  <a:gd name="T32" fmla="*/ 25 w 1290"/>
                  <a:gd name="T33" fmla="*/ 1581 h 1581"/>
                  <a:gd name="T34" fmla="*/ 1190 w 1290"/>
                  <a:gd name="T35" fmla="*/ 1581 h 1581"/>
                  <a:gd name="T36" fmla="*/ 1203 w 1290"/>
                  <a:gd name="T37" fmla="*/ 1573 h 1581"/>
                  <a:gd name="T38" fmla="*/ 1232 w 1290"/>
                  <a:gd name="T39" fmla="*/ 1543 h 1581"/>
                  <a:gd name="T40" fmla="*/ 1273 w 1290"/>
                  <a:gd name="T41" fmla="*/ 1520 h 1581"/>
                  <a:gd name="T42" fmla="*/ 1282 w 1290"/>
                  <a:gd name="T43" fmla="*/ 1516 h 1581"/>
                  <a:gd name="T44" fmla="*/ 1289 w 1290"/>
                  <a:gd name="T45" fmla="*/ 1504 h 1581"/>
                  <a:gd name="T46" fmla="*/ 1290 w 1290"/>
                  <a:gd name="T47" fmla="*/ 1462 h 1581"/>
                  <a:gd name="T48" fmla="*/ 1290 w 1290"/>
                  <a:gd name="T49" fmla="*/ 18 h 1581"/>
                  <a:gd name="T50" fmla="*/ 1289 w 1290"/>
                  <a:gd name="T51" fmla="*/ 17 h 1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0" h="1581">
                    <a:moveTo>
                      <a:pt x="1289" y="17"/>
                    </a:moveTo>
                    <a:cubicBezTo>
                      <a:pt x="1289" y="17"/>
                      <a:pt x="1289" y="16"/>
                      <a:pt x="1289" y="16"/>
                    </a:cubicBezTo>
                    <a:cubicBezTo>
                      <a:pt x="1289" y="15"/>
                      <a:pt x="1289" y="15"/>
                      <a:pt x="1289" y="14"/>
                    </a:cubicBezTo>
                    <a:cubicBezTo>
                      <a:pt x="1289" y="13"/>
                      <a:pt x="1288" y="12"/>
                      <a:pt x="1288" y="11"/>
                    </a:cubicBezTo>
                    <a:cubicBezTo>
                      <a:pt x="1288" y="10"/>
                      <a:pt x="1287" y="10"/>
                      <a:pt x="1286" y="9"/>
                    </a:cubicBezTo>
                    <a:cubicBezTo>
                      <a:pt x="1286" y="8"/>
                      <a:pt x="1285" y="7"/>
                      <a:pt x="1285" y="7"/>
                    </a:cubicBezTo>
                    <a:cubicBezTo>
                      <a:pt x="1284" y="6"/>
                      <a:pt x="1283" y="5"/>
                      <a:pt x="1282" y="5"/>
                    </a:cubicBezTo>
                    <a:cubicBezTo>
                      <a:pt x="1281" y="5"/>
                      <a:pt x="1281" y="4"/>
                      <a:pt x="1280" y="4"/>
                    </a:cubicBezTo>
                    <a:cubicBezTo>
                      <a:pt x="1278" y="3"/>
                      <a:pt x="1277" y="3"/>
                      <a:pt x="1275" y="3"/>
                    </a:cubicBezTo>
                    <a:cubicBezTo>
                      <a:pt x="135" y="3"/>
                      <a:pt x="135" y="3"/>
                      <a:pt x="135" y="3"/>
                    </a:cubicBezTo>
                    <a:cubicBezTo>
                      <a:pt x="134" y="2"/>
                      <a:pt x="105" y="0"/>
                      <a:pt x="57" y="22"/>
                    </a:cubicBezTo>
                    <a:cubicBezTo>
                      <a:pt x="0" y="48"/>
                      <a:pt x="10" y="86"/>
                      <a:pt x="11" y="88"/>
                    </a:cubicBezTo>
                    <a:cubicBezTo>
                      <a:pt x="11" y="88"/>
                      <a:pt x="11" y="89"/>
                      <a:pt x="11" y="89"/>
                    </a:cubicBezTo>
                    <a:cubicBezTo>
                      <a:pt x="11" y="1561"/>
                      <a:pt x="11" y="1561"/>
                      <a:pt x="11" y="1561"/>
                    </a:cubicBezTo>
                    <a:cubicBezTo>
                      <a:pt x="11" y="1563"/>
                      <a:pt x="10" y="1564"/>
                      <a:pt x="10" y="1566"/>
                    </a:cubicBezTo>
                    <a:cubicBezTo>
                      <a:pt x="10" y="1567"/>
                      <a:pt x="10" y="1569"/>
                      <a:pt x="11" y="1570"/>
                    </a:cubicBezTo>
                    <a:cubicBezTo>
                      <a:pt x="13" y="1576"/>
                      <a:pt x="19" y="1581"/>
                      <a:pt x="25" y="1581"/>
                    </a:cubicBezTo>
                    <a:cubicBezTo>
                      <a:pt x="1190" y="1581"/>
                      <a:pt x="1190" y="1581"/>
                      <a:pt x="1190" y="1581"/>
                    </a:cubicBezTo>
                    <a:cubicBezTo>
                      <a:pt x="1195" y="1581"/>
                      <a:pt x="1200" y="1578"/>
                      <a:pt x="1203" y="1573"/>
                    </a:cubicBezTo>
                    <a:cubicBezTo>
                      <a:pt x="1203" y="1573"/>
                      <a:pt x="1209" y="1563"/>
                      <a:pt x="1232" y="1543"/>
                    </a:cubicBezTo>
                    <a:cubicBezTo>
                      <a:pt x="1250" y="1527"/>
                      <a:pt x="1265" y="1523"/>
                      <a:pt x="1273" y="1520"/>
                    </a:cubicBezTo>
                    <a:cubicBezTo>
                      <a:pt x="1282" y="1516"/>
                      <a:pt x="1282" y="1516"/>
                      <a:pt x="1282" y="1516"/>
                    </a:cubicBezTo>
                    <a:cubicBezTo>
                      <a:pt x="1287" y="1514"/>
                      <a:pt x="1289" y="1510"/>
                      <a:pt x="1289" y="1504"/>
                    </a:cubicBezTo>
                    <a:cubicBezTo>
                      <a:pt x="1290" y="1462"/>
                      <a:pt x="1290" y="1462"/>
                      <a:pt x="1290" y="1462"/>
                    </a:cubicBezTo>
                    <a:cubicBezTo>
                      <a:pt x="1290" y="18"/>
                      <a:pt x="1290" y="18"/>
                      <a:pt x="1290" y="18"/>
                    </a:cubicBezTo>
                    <a:cubicBezTo>
                      <a:pt x="1290" y="17"/>
                      <a:pt x="1289" y="17"/>
                      <a:pt x="1289" y="17"/>
                    </a:cubicBez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 name="Freeform 4">
                <a:extLst>
                  <a:ext uri="{FF2B5EF4-FFF2-40B4-BE49-F238E27FC236}">
                    <a16:creationId xmlns:a16="http://schemas.microsoft.com/office/drawing/2014/main" id="{41271EB3-FAC9-40D9-94CC-F1E8DF670FCC}"/>
                  </a:ext>
                </a:extLst>
              </p:cNvPr>
              <p:cNvSpPr>
                <a:spLocks noChangeAspect="1"/>
              </p:cNvSpPr>
              <p:nvPr/>
            </p:nvSpPr>
            <p:spPr bwMode="gray">
              <a:xfrm>
                <a:off x="5544" y="441"/>
                <a:ext cx="146" cy="3522"/>
              </a:xfrm>
              <a:custGeom>
                <a:avLst/>
                <a:gdLst>
                  <a:gd name="T0" fmla="*/ 7 w 62"/>
                  <a:gd name="T1" fmla="*/ 22 h 1491"/>
                  <a:gd name="T2" fmla="*/ 6 w 62"/>
                  <a:gd name="T3" fmla="*/ 22 h 1491"/>
                  <a:gd name="T4" fmla="*/ 4 w 62"/>
                  <a:gd name="T5" fmla="*/ 39 h 1491"/>
                  <a:gd name="T6" fmla="*/ 6 w 62"/>
                  <a:gd name="T7" fmla="*/ 50 h 1491"/>
                  <a:gd name="T8" fmla="*/ 6 w 62"/>
                  <a:gd name="T9" fmla="*/ 1491 h 1491"/>
                  <a:gd name="T10" fmla="*/ 15 w 62"/>
                  <a:gd name="T11" fmla="*/ 1483 h 1491"/>
                  <a:gd name="T12" fmla="*/ 61 w 62"/>
                  <a:gd name="T13" fmla="*/ 1456 h 1491"/>
                  <a:gd name="T14" fmla="*/ 62 w 62"/>
                  <a:gd name="T15" fmla="*/ 1424 h 1491"/>
                  <a:gd name="T16" fmla="*/ 62 w 62"/>
                  <a:gd name="T17" fmla="*/ 0 h 1491"/>
                  <a:gd name="T18" fmla="*/ 7 w 62"/>
                  <a:gd name="T19" fmla="*/ 22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1491">
                    <a:moveTo>
                      <a:pt x="7" y="22"/>
                    </a:moveTo>
                    <a:cubicBezTo>
                      <a:pt x="6" y="22"/>
                      <a:pt x="6" y="22"/>
                      <a:pt x="6" y="22"/>
                    </a:cubicBezTo>
                    <a:cubicBezTo>
                      <a:pt x="1" y="27"/>
                      <a:pt x="0" y="32"/>
                      <a:pt x="4" y="39"/>
                    </a:cubicBezTo>
                    <a:cubicBezTo>
                      <a:pt x="6" y="42"/>
                      <a:pt x="7" y="46"/>
                      <a:pt x="6" y="50"/>
                    </a:cubicBezTo>
                    <a:cubicBezTo>
                      <a:pt x="6" y="1491"/>
                      <a:pt x="6" y="1491"/>
                      <a:pt x="6" y="1491"/>
                    </a:cubicBezTo>
                    <a:cubicBezTo>
                      <a:pt x="8" y="1489"/>
                      <a:pt x="11" y="1486"/>
                      <a:pt x="15" y="1483"/>
                    </a:cubicBezTo>
                    <a:cubicBezTo>
                      <a:pt x="34" y="1466"/>
                      <a:pt x="51" y="1460"/>
                      <a:pt x="61" y="1456"/>
                    </a:cubicBezTo>
                    <a:cubicBezTo>
                      <a:pt x="61" y="1444"/>
                      <a:pt x="62" y="1424"/>
                      <a:pt x="62" y="1424"/>
                    </a:cubicBezTo>
                    <a:cubicBezTo>
                      <a:pt x="62" y="1424"/>
                      <a:pt x="62" y="87"/>
                      <a:pt x="62" y="0"/>
                    </a:cubicBezTo>
                    <a:cubicBezTo>
                      <a:pt x="43" y="5"/>
                      <a:pt x="19" y="13"/>
                      <a:pt x="7" y="22"/>
                    </a:cubicBez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 name="Freeform 5">
                <a:extLst>
                  <a:ext uri="{FF2B5EF4-FFF2-40B4-BE49-F238E27FC236}">
                    <a16:creationId xmlns:a16="http://schemas.microsoft.com/office/drawing/2014/main" id="{B5A7EA74-193D-4C80-AA56-E06B554DEDDB}"/>
                  </a:ext>
                </a:extLst>
              </p:cNvPr>
              <p:cNvSpPr>
                <a:spLocks noChangeAspect="1"/>
              </p:cNvSpPr>
              <p:nvPr/>
            </p:nvSpPr>
            <p:spPr bwMode="gray">
              <a:xfrm>
                <a:off x="5518" y="436"/>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 name="Freeform 6">
                <a:extLst>
                  <a:ext uri="{FF2B5EF4-FFF2-40B4-BE49-F238E27FC236}">
                    <a16:creationId xmlns:a16="http://schemas.microsoft.com/office/drawing/2014/main" id="{48679922-6E9B-481A-BC0A-270FEBF97C83}"/>
                  </a:ext>
                </a:extLst>
              </p:cNvPr>
              <p:cNvSpPr>
                <a:spLocks noChangeAspect="1"/>
              </p:cNvSpPr>
              <p:nvPr/>
            </p:nvSpPr>
            <p:spPr bwMode="gray">
              <a:xfrm>
                <a:off x="2818" y="429"/>
                <a:ext cx="2709" cy="87"/>
              </a:xfrm>
              <a:custGeom>
                <a:avLst/>
                <a:gdLst>
                  <a:gd name="T0" fmla="*/ 90 w 1147"/>
                  <a:gd name="T1" fmla="*/ 1 h 37"/>
                  <a:gd name="T2" fmla="*/ 46 w 1147"/>
                  <a:gd name="T3" fmla="*/ 9 h 37"/>
                  <a:gd name="T4" fmla="*/ 734 w 1147"/>
                  <a:gd name="T5" fmla="*/ 9 h 37"/>
                  <a:gd name="T6" fmla="*/ 742 w 1147"/>
                  <a:gd name="T7" fmla="*/ 17 h 37"/>
                  <a:gd name="T8" fmla="*/ 734 w 1147"/>
                  <a:gd name="T9" fmla="*/ 24 h 37"/>
                  <a:gd name="T10" fmla="*/ 13 w 1147"/>
                  <a:gd name="T11" fmla="*/ 24 h 37"/>
                  <a:gd name="T12" fmla="*/ 0 w 1147"/>
                  <a:gd name="T13" fmla="*/ 37 h 37"/>
                  <a:gd name="T14" fmla="*/ 1126 w 1147"/>
                  <a:gd name="T15" fmla="*/ 37 h 37"/>
                  <a:gd name="T16" fmla="*/ 1126 w 1147"/>
                  <a:gd name="T17" fmla="*/ 35 h 37"/>
                  <a:gd name="T18" fmla="*/ 1143 w 1147"/>
                  <a:gd name="T19" fmla="*/ 3 h 37"/>
                  <a:gd name="T20" fmla="*/ 1147 w 1147"/>
                  <a:gd name="T21" fmla="*/ 1 h 37"/>
                  <a:gd name="T22" fmla="*/ 90 w 1147"/>
                  <a:gd name="T23"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7" h="37">
                    <a:moveTo>
                      <a:pt x="90" y="1"/>
                    </a:moveTo>
                    <a:cubicBezTo>
                      <a:pt x="89" y="1"/>
                      <a:pt x="74" y="0"/>
                      <a:pt x="46" y="9"/>
                    </a:cubicBezTo>
                    <a:cubicBezTo>
                      <a:pt x="734" y="9"/>
                      <a:pt x="734" y="9"/>
                      <a:pt x="734" y="9"/>
                    </a:cubicBezTo>
                    <a:cubicBezTo>
                      <a:pt x="739" y="9"/>
                      <a:pt x="742" y="13"/>
                      <a:pt x="742" y="17"/>
                    </a:cubicBezTo>
                    <a:cubicBezTo>
                      <a:pt x="742" y="21"/>
                      <a:pt x="739" y="24"/>
                      <a:pt x="734" y="24"/>
                    </a:cubicBezTo>
                    <a:cubicBezTo>
                      <a:pt x="13" y="24"/>
                      <a:pt x="13" y="24"/>
                      <a:pt x="13" y="24"/>
                    </a:cubicBezTo>
                    <a:cubicBezTo>
                      <a:pt x="6" y="29"/>
                      <a:pt x="2" y="33"/>
                      <a:pt x="0" y="37"/>
                    </a:cubicBezTo>
                    <a:cubicBezTo>
                      <a:pt x="1126" y="37"/>
                      <a:pt x="1126" y="37"/>
                      <a:pt x="1126" y="37"/>
                    </a:cubicBezTo>
                    <a:cubicBezTo>
                      <a:pt x="1126" y="36"/>
                      <a:pt x="1126" y="36"/>
                      <a:pt x="1126" y="35"/>
                    </a:cubicBezTo>
                    <a:cubicBezTo>
                      <a:pt x="1126" y="24"/>
                      <a:pt x="1130" y="12"/>
                      <a:pt x="1143" y="3"/>
                    </a:cubicBezTo>
                    <a:cubicBezTo>
                      <a:pt x="1144" y="2"/>
                      <a:pt x="1145" y="2"/>
                      <a:pt x="1147" y="1"/>
                    </a:cubicBezTo>
                    <a:cubicBezTo>
                      <a:pt x="1002" y="1"/>
                      <a:pt x="90" y="1"/>
                      <a:pt x="90" y="1"/>
                    </a:cubicBez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 name="Freeform 7">
                <a:extLst>
                  <a:ext uri="{FF2B5EF4-FFF2-40B4-BE49-F238E27FC236}">
                    <a16:creationId xmlns:a16="http://schemas.microsoft.com/office/drawing/2014/main" id="{0F69852B-7978-4EEB-A69E-D8DF06381186}"/>
                  </a:ext>
                </a:extLst>
              </p:cNvPr>
              <p:cNvSpPr>
                <a:spLocks noChangeAspect="1"/>
              </p:cNvSpPr>
              <p:nvPr/>
            </p:nvSpPr>
            <p:spPr bwMode="gray">
              <a:xfrm>
                <a:off x="2806" y="585"/>
                <a:ext cx="2686" cy="3434"/>
              </a:xfrm>
              <a:custGeom>
                <a:avLst/>
                <a:gdLst>
                  <a:gd name="T0" fmla="*/ 1137 w 1137"/>
                  <a:gd name="T1" fmla="*/ 0 h 1454"/>
                  <a:gd name="T2" fmla="*/ 1137 w 1137"/>
                  <a:gd name="T3" fmla="*/ 1454 h 1454"/>
                  <a:gd name="T4" fmla="*/ 0 w 1137"/>
                  <a:gd name="T5" fmla="*/ 1454 h 1454"/>
                  <a:gd name="T6" fmla="*/ 0 w 1137"/>
                  <a:gd name="T7" fmla="*/ 0 h 1454"/>
                  <a:gd name="T8" fmla="*/ 1137 w 1137"/>
                  <a:gd name="T9" fmla="*/ 0 h 1454"/>
                </a:gdLst>
                <a:ahLst/>
                <a:cxnLst>
                  <a:cxn ang="0">
                    <a:pos x="T0" y="T1"/>
                  </a:cxn>
                  <a:cxn ang="0">
                    <a:pos x="T2" y="T3"/>
                  </a:cxn>
                  <a:cxn ang="0">
                    <a:pos x="T4" y="T5"/>
                  </a:cxn>
                  <a:cxn ang="0">
                    <a:pos x="T6" y="T7"/>
                  </a:cxn>
                  <a:cxn ang="0">
                    <a:pos x="T8" y="T9"/>
                  </a:cxn>
                </a:cxnLst>
                <a:rect l="0" t="0" r="r" b="b"/>
                <a:pathLst>
                  <a:path w="1137" h="1454">
                    <a:moveTo>
                      <a:pt x="1137" y="0"/>
                    </a:moveTo>
                    <a:cubicBezTo>
                      <a:pt x="1137" y="27"/>
                      <a:pt x="1137" y="1427"/>
                      <a:pt x="1137" y="1454"/>
                    </a:cubicBezTo>
                    <a:cubicBezTo>
                      <a:pt x="1110" y="1454"/>
                      <a:pt x="27" y="1454"/>
                      <a:pt x="0" y="1454"/>
                    </a:cubicBezTo>
                    <a:cubicBezTo>
                      <a:pt x="0" y="1427"/>
                      <a:pt x="0" y="27"/>
                      <a:pt x="0" y="0"/>
                    </a:cubicBezTo>
                    <a:cubicBezTo>
                      <a:pt x="27" y="0"/>
                      <a:pt x="1110" y="0"/>
                      <a:pt x="1137" y="0"/>
                    </a:cubicBez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 name="Rectangle 8">
                <a:extLst>
                  <a:ext uri="{FF2B5EF4-FFF2-40B4-BE49-F238E27FC236}">
                    <a16:creationId xmlns:a16="http://schemas.microsoft.com/office/drawing/2014/main" id="{28C51BEB-9983-4C2B-9C8A-AC1AF9476144}"/>
                  </a:ext>
                </a:extLst>
              </p:cNvPr>
              <p:cNvSpPr>
                <a:spLocks noChangeAspect="1" noChangeArrowheads="1"/>
              </p:cNvSpPr>
              <p:nvPr/>
            </p:nvSpPr>
            <p:spPr bwMode="gray">
              <a:xfrm>
                <a:off x="2880" y="585"/>
                <a:ext cx="70" cy="3434"/>
              </a:xfrm>
              <a:prstGeom prst="rect">
                <a:avLst/>
              </a:prstGeom>
              <a:grp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 name="Rectangle 9">
                <a:extLst>
                  <a:ext uri="{FF2B5EF4-FFF2-40B4-BE49-F238E27FC236}">
                    <a16:creationId xmlns:a16="http://schemas.microsoft.com/office/drawing/2014/main" id="{6129EFE8-D9D4-4BD7-9C15-5E6DF98F7B4E}"/>
                  </a:ext>
                </a:extLst>
              </p:cNvPr>
              <p:cNvSpPr>
                <a:spLocks noChangeAspect="1" noChangeArrowheads="1"/>
              </p:cNvSpPr>
              <p:nvPr/>
            </p:nvSpPr>
            <p:spPr bwMode="gray">
              <a:xfrm>
                <a:off x="3269" y="1149"/>
                <a:ext cx="1760" cy="874"/>
              </a:xfrm>
              <a:prstGeom prst="rect">
                <a:avLst/>
              </a:prstGeom>
              <a:grp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 name="Rectangle 10">
                <a:extLst>
                  <a:ext uri="{FF2B5EF4-FFF2-40B4-BE49-F238E27FC236}">
                    <a16:creationId xmlns:a16="http://schemas.microsoft.com/office/drawing/2014/main" id="{5C264B42-8FBE-490F-BBA1-E48AC6511130}"/>
                  </a:ext>
                </a:extLst>
              </p:cNvPr>
              <p:cNvSpPr>
                <a:spLocks noChangeAspect="1" noChangeArrowheads="1"/>
              </p:cNvSpPr>
              <p:nvPr/>
            </p:nvSpPr>
            <p:spPr bwMode="gray">
              <a:xfrm>
                <a:off x="3673" y="3240"/>
                <a:ext cx="950" cy="236"/>
              </a:xfrm>
              <a:prstGeom prst="rect">
                <a:avLst/>
              </a:prstGeom>
              <a:grp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 name="Freeform 11">
                <a:extLst>
                  <a:ext uri="{FF2B5EF4-FFF2-40B4-BE49-F238E27FC236}">
                    <a16:creationId xmlns:a16="http://schemas.microsoft.com/office/drawing/2014/main" id="{C9C8AC66-3A66-4879-8DE2-6AED3A41CA48}"/>
                  </a:ext>
                </a:extLst>
              </p:cNvPr>
              <p:cNvSpPr>
                <a:spLocks noChangeAspect="1"/>
              </p:cNvSpPr>
              <p:nvPr/>
            </p:nvSpPr>
            <p:spPr bwMode="gray">
              <a:xfrm>
                <a:off x="3673" y="3240"/>
                <a:ext cx="973" cy="260"/>
              </a:xfrm>
              <a:custGeom>
                <a:avLst/>
                <a:gdLst>
                  <a:gd name="T0" fmla="*/ 392 w 412"/>
                  <a:gd name="T1" fmla="*/ 0 h 110"/>
                  <a:gd name="T2" fmla="*/ 392 w 412"/>
                  <a:gd name="T3" fmla="*/ 90 h 110"/>
                  <a:gd name="T4" fmla="*/ 0 w 412"/>
                  <a:gd name="T5" fmla="*/ 90 h 110"/>
                  <a:gd name="T6" fmla="*/ 0 w 412"/>
                  <a:gd name="T7" fmla="*/ 110 h 110"/>
                  <a:gd name="T8" fmla="*/ 412 w 412"/>
                  <a:gd name="T9" fmla="*/ 110 h 110"/>
                  <a:gd name="T10" fmla="*/ 412 w 412"/>
                  <a:gd name="T11" fmla="*/ 0 h 110"/>
                  <a:gd name="T12" fmla="*/ 392 w 412"/>
                  <a:gd name="T13" fmla="*/ 0 h 110"/>
                </a:gdLst>
                <a:ahLst/>
                <a:cxnLst>
                  <a:cxn ang="0">
                    <a:pos x="T0" y="T1"/>
                  </a:cxn>
                  <a:cxn ang="0">
                    <a:pos x="T2" y="T3"/>
                  </a:cxn>
                  <a:cxn ang="0">
                    <a:pos x="T4" y="T5"/>
                  </a:cxn>
                  <a:cxn ang="0">
                    <a:pos x="T6" y="T7"/>
                  </a:cxn>
                  <a:cxn ang="0">
                    <a:pos x="T8" y="T9"/>
                  </a:cxn>
                  <a:cxn ang="0">
                    <a:pos x="T10" y="T11"/>
                  </a:cxn>
                  <a:cxn ang="0">
                    <a:pos x="T12" y="T13"/>
                  </a:cxn>
                </a:cxnLst>
                <a:rect l="0" t="0" r="r" b="b"/>
                <a:pathLst>
                  <a:path w="412" h="110">
                    <a:moveTo>
                      <a:pt x="392" y="0"/>
                    </a:moveTo>
                    <a:cubicBezTo>
                      <a:pt x="392" y="0"/>
                      <a:pt x="392" y="73"/>
                      <a:pt x="392" y="90"/>
                    </a:cubicBezTo>
                    <a:cubicBezTo>
                      <a:pt x="373" y="90"/>
                      <a:pt x="0" y="90"/>
                      <a:pt x="0" y="90"/>
                    </a:cubicBezTo>
                    <a:cubicBezTo>
                      <a:pt x="0" y="110"/>
                      <a:pt x="0" y="110"/>
                      <a:pt x="0" y="110"/>
                    </a:cubicBezTo>
                    <a:cubicBezTo>
                      <a:pt x="412" y="110"/>
                      <a:pt x="412" y="110"/>
                      <a:pt x="412" y="110"/>
                    </a:cubicBezTo>
                    <a:cubicBezTo>
                      <a:pt x="412" y="0"/>
                      <a:pt x="412" y="0"/>
                      <a:pt x="412" y="0"/>
                    </a:cubicBezTo>
                    <a:lnTo>
                      <a:pt x="392" y="0"/>
                    </a:ln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 name="Freeform 12">
                <a:extLst>
                  <a:ext uri="{FF2B5EF4-FFF2-40B4-BE49-F238E27FC236}">
                    <a16:creationId xmlns:a16="http://schemas.microsoft.com/office/drawing/2014/main" id="{8DE993F2-1EB2-458C-B1A9-020CD2A4138A}"/>
                  </a:ext>
                </a:extLst>
              </p:cNvPr>
              <p:cNvSpPr>
                <a:spLocks noChangeAspect="1"/>
              </p:cNvSpPr>
              <p:nvPr/>
            </p:nvSpPr>
            <p:spPr bwMode="gray">
              <a:xfrm>
                <a:off x="3269" y="1149"/>
                <a:ext cx="1795" cy="910"/>
              </a:xfrm>
              <a:custGeom>
                <a:avLst/>
                <a:gdLst>
                  <a:gd name="T0" fmla="*/ 730 w 760"/>
                  <a:gd name="T1" fmla="*/ 0 h 385"/>
                  <a:gd name="T2" fmla="*/ 730 w 760"/>
                  <a:gd name="T3" fmla="*/ 355 h 385"/>
                  <a:gd name="T4" fmla="*/ 0 w 760"/>
                  <a:gd name="T5" fmla="*/ 355 h 385"/>
                  <a:gd name="T6" fmla="*/ 0 w 760"/>
                  <a:gd name="T7" fmla="*/ 385 h 385"/>
                  <a:gd name="T8" fmla="*/ 760 w 760"/>
                  <a:gd name="T9" fmla="*/ 385 h 385"/>
                  <a:gd name="T10" fmla="*/ 760 w 760"/>
                  <a:gd name="T11" fmla="*/ 0 h 385"/>
                  <a:gd name="T12" fmla="*/ 730 w 760"/>
                  <a:gd name="T13" fmla="*/ 0 h 385"/>
                </a:gdLst>
                <a:ahLst/>
                <a:cxnLst>
                  <a:cxn ang="0">
                    <a:pos x="T0" y="T1"/>
                  </a:cxn>
                  <a:cxn ang="0">
                    <a:pos x="T2" y="T3"/>
                  </a:cxn>
                  <a:cxn ang="0">
                    <a:pos x="T4" y="T5"/>
                  </a:cxn>
                  <a:cxn ang="0">
                    <a:pos x="T6" y="T7"/>
                  </a:cxn>
                  <a:cxn ang="0">
                    <a:pos x="T8" y="T9"/>
                  </a:cxn>
                  <a:cxn ang="0">
                    <a:pos x="T10" y="T11"/>
                  </a:cxn>
                  <a:cxn ang="0">
                    <a:pos x="T12" y="T13"/>
                  </a:cxn>
                </a:cxnLst>
                <a:rect l="0" t="0" r="r" b="b"/>
                <a:pathLst>
                  <a:path w="760" h="385">
                    <a:moveTo>
                      <a:pt x="730" y="0"/>
                    </a:moveTo>
                    <a:cubicBezTo>
                      <a:pt x="730" y="0"/>
                      <a:pt x="730" y="327"/>
                      <a:pt x="730" y="355"/>
                    </a:cubicBezTo>
                    <a:cubicBezTo>
                      <a:pt x="701" y="355"/>
                      <a:pt x="0" y="355"/>
                      <a:pt x="0" y="355"/>
                    </a:cubicBezTo>
                    <a:cubicBezTo>
                      <a:pt x="0" y="385"/>
                      <a:pt x="0" y="385"/>
                      <a:pt x="0" y="385"/>
                    </a:cubicBezTo>
                    <a:cubicBezTo>
                      <a:pt x="760" y="385"/>
                      <a:pt x="760" y="385"/>
                      <a:pt x="760" y="385"/>
                    </a:cubicBezTo>
                    <a:cubicBezTo>
                      <a:pt x="760" y="0"/>
                      <a:pt x="760" y="0"/>
                      <a:pt x="760" y="0"/>
                    </a:cubicBezTo>
                    <a:lnTo>
                      <a:pt x="730" y="0"/>
                    </a:lnTo>
                    <a:close/>
                  </a:path>
                </a:pathLst>
              </a:custGeom>
              <a:grpFill/>
              <a:ln w="63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grpSp>
      </p:grpSp>
    </p:spTree>
    <p:extLst>
      <p:ext uri="{BB962C8B-B14F-4D97-AF65-F5344CB8AC3E}">
        <p14:creationId xmlns:p14="http://schemas.microsoft.com/office/powerpoint/2010/main" val="277729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２．施設・事業所として考えるべきこと、対応すべきこと</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（２）対応マニュアルの作成と共有・運用②</a:t>
            </a:r>
          </a:p>
        </p:txBody>
      </p:sp>
      <p:grpSp>
        <p:nvGrpSpPr>
          <p:cNvPr id="13" name="グループ化 12">
            <a:extLst>
              <a:ext uri="{FF2B5EF4-FFF2-40B4-BE49-F238E27FC236}">
                <a16:creationId xmlns:a16="http://schemas.microsoft.com/office/drawing/2014/main" id="{04218F02-F05D-4E1B-8F32-99092D49D80E}"/>
              </a:ext>
            </a:extLst>
          </p:cNvPr>
          <p:cNvGrpSpPr/>
          <p:nvPr/>
        </p:nvGrpSpPr>
        <p:grpSpPr>
          <a:xfrm>
            <a:off x="405668" y="980728"/>
            <a:ext cx="9083836" cy="3565301"/>
            <a:chOff x="407198" y="1052736"/>
            <a:chExt cx="9083836" cy="3565301"/>
          </a:xfrm>
        </p:grpSpPr>
        <p:sp>
          <p:nvSpPr>
            <p:cNvPr id="14" name="コンテンツ プレースホルダー 2">
              <a:extLst>
                <a:ext uri="{FF2B5EF4-FFF2-40B4-BE49-F238E27FC236}">
                  <a16:creationId xmlns:a16="http://schemas.microsoft.com/office/drawing/2014/main" id="{E62EB4ED-8203-4F04-B335-98C62AE5898C}"/>
                </a:ext>
              </a:extLst>
            </p:cNvPr>
            <p:cNvSpPr txBox="1">
              <a:spLocks/>
            </p:cNvSpPr>
            <p:nvPr/>
          </p:nvSpPr>
          <p:spPr>
            <a:xfrm>
              <a:off x="704528" y="1753989"/>
              <a:ext cx="8786506" cy="2718693"/>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施設・事業所で定めたマニュアルは、</a:t>
              </a:r>
              <a:r>
                <a:rPr lang="ja-JP" altLang="en-US" b="1" u="sng" dirty="0">
                  <a:latin typeface="游ゴシック" panose="020B0400000000000000" pitchFamily="50" charset="-128"/>
                  <a:ea typeface="游ゴシック" panose="020B0400000000000000" pitchFamily="50" charset="-128"/>
                </a:rPr>
                <a:t>現場の実態や経験を踏まえて、定期的な見直しや更新</a:t>
              </a:r>
              <a:r>
                <a:rPr lang="ja-JP" altLang="en-US" dirty="0">
                  <a:latin typeface="游ゴシック" panose="020B0400000000000000" pitchFamily="50" charset="-128"/>
                  <a:ea typeface="游ゴシック" panose="020B0400000000000000" pitchFamily="50" charset="-128"/>
                </a:rPr>
                <a:t>を行いましょう。</a:t>
              </a:r>
              <a:endParaRPr lang="en-US" altLang="ja-JP" dirty="0">
                <a:latin typeface="游ゴシック" panose="020B0400000000000000" pitchFamily="50" charset="-128"/>
                <a:ea typeface="游ゴシック" panose="020B0400000000000000" pitchFamily="50" charset="-128"/>
              </a:endParaRPr>
            </a:p>
            <a:p>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見直しや更新の中で、</a:t>
              </a:r>
              <a:r>
                <a:rPr lang="ja-JP" altLang="en-US" b="1" u="sng" dirty="0">
                  <a:latin typeface="游ゴシック" panose="020B0400000000000000" pitchFamily="50" charset="-128"/>
                  <a:ea typeface="游ゴシック" panose="020B0400000000000000" pitchFamily="50" charset="-128"/>
                </a:rPr>
                <a:t>ハラスメントに対し感じていることなどを職員同士で共有</a:t>
              </a:r>
              <a:r>
                <a:rPr lang="ja-JP" altLang="en-US" dirty="0">
                  <a:latin typeface="游ゴシック" panose="020B0400000000000000" pitchFamily="50" charset="-128"/>
                  <a:ea typeface="游ゴシック" panose="020B0400000000000000" pitchFamily="50" charset="-128"/>
                </a:rPr>
                <a:t>するなど、施設・事業所内で話し合うことで、</a:t>
              </a:r>
              <a:r>
                <a:rPr lang="ja-JP" altLang="en-US" b="1" u="sng" dirty="0">
                  <a:latin typeface="游ゴシック" panose="020B0400000000000000" pitchFamily="50" charset="-128"/>
                  <a:ea typeface="游ゴシック" panose="020B0400000000000000" pitchFamily="50" charset="-128"/>
                </a:rPr>
                <a:t>ハラスメントへの意識や対応方法の向上</a:t>
              </a:r>
              <a:r>
                <a:rPr lang="ja-JP" altLang="en-US" dirty="0">
                  <a:latin typeface="游ゴシック" panose="020B0400000000000000" pitchFamily="50" charset="-128"/>
                  <a:ea typeface="游ゴシック" panose="020B0400000000000000" pitchFamily="50" charset="-128"/>
                </a:rPr>
                <a:t>が期待できます。</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また、</a:t>
              </a:r>
              <a:r>
                <a:rPr lang="ja-JP" altLang="en-US" b="1" u="sng" dirty="0">
                  <a:latin typeface="游ゴシック" panose="020B0400000000000000" pitchFamily="50" charset="-128"/>
                  <a:ea typeface="游ゴシック" panose="020B0400000000000000" pitchFamily="50" charset="-128"/>
                </a:rPr>
                <a:t>職場の雰囲気づくりや、働きやすい労働環境等につながります</a:t>
              </a:r>
              <a:r>
                <a:rPr lang="ja-JP" altLang="en-US" dirty="0">
                  <a:latin typeface="游ゴシック" panose="020B0400000000000000" pitchFamily="50" charset="-128"/>
                  <a:ea typeface="游ゴシック" panose="020B0400000000000000" pitchFamily="50" charset="-128"/>
                </a:rPr>
                <a:t>。 </a:t>
              </a:r>
            </a:p>
          </p:txBody>
        </p:sp>
        <p:grpSp>
          <p:nvGrpSpPr>
            <p:cNvPr id="15" name="グループ化 14">
              <a:extLst>
                <a:ext uri="{FF2B5EF4-FFF2-40B4-BE49-F238E27FC236}">
                  <a16:creationId xmlns:a16="http://schemas.microsoft.com/office/drawing/2014/main" id="{BDA8246F-C76F-4A31-9724-20898446C8FA}"/>
                </a:ext>
              </a:extLst>
            </p:cNvPr>
            <p:cNvGrpSpPr/>
            <p:nvPr/>
          </p:nvGrpSpPr>
          <p:grpSpPr>
            <a:xfrm>
              <a:off x="407198" y="1052736"/>
              <a:ext cx="9081802" cy="3565301"/>
              <a:chOff x="407198" y="1107252"/>
              <a:chExt cx="9081802" cy="3565301"/>
            </a:xfrm>
          </p:grpSpPr>
          <p:cxnSp>
            <p:nvCxnSpPr>
              <p:cNvPr id="19" name="直線コネクタ 18">
                <a:extLst>
                  <a:ext uri="{FF2B5EF4-FFF2-40B4-BE49-F238E27FC236}">
                    <a16:creationId xmlns:a16="http://schemas.microsoft.com/office/drawing/2014/main" id="{052A3F8F-D81C-425B-B3C1-6C39A5364FCA}"/>
                  </a:ext>
                </a:extLst>
              </p:cNvPr>
              <p:cNvCxnSpPr>
                <a:cxnSpLocks/>
              </p:cNvCxnSpPr>
              <p:nvPr/>
            </p:nvCxnSpPr>
            <p:spPr>
              <a:xfrm>
                <a:off x="560512" y="1612553"/>
                <a:ext cx="0" cy="3060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60EB1430-0909-4C83-AB3D-0B1211740FE7}"/>
                  </a:ext>
                </a:extLst>
              </p:cNvPr>
              <p:cNvCxnSpPr>
                <a:cxnSpLocks/>
              </p:cNvCxnSpPr>
              <p:nvPr/>
            </p:nvCxnSpPr>
            <p:spPr>
              <a:xfrm rot="16200000" flipH="1">
                <a:off x="6573000" y="-1631364"/>
                <a:ext cx="0" cy="5832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CFF54756-EF1D-4715-ABFA-55BEDD844068}"/>
                  </a:ext>
                </a:extLst>
              </p:cNvPr>
              <p:cNvGrpSpPr/>
              <p:nvPr/>
            </p:nvGrpSpPr>
            <p:grpSpPr>
              <a:xfrm>
                <a:off x="407198" y="1107252"/>
                <a:ext cx="4763350" cy="574126"/>
                <a:chOff x="2288703" y="5212643"/>
                <a:chExt cx="4763350" cy="574126"/>
              </a:xfrm>
            </p:grpSpPr>
            <p:sp>
              <p:nvSpPr>
                <p:cNvPr id="20" name="正方形/長方形 19">
                  <a:extLst>
                    <a:ext uri="{FF2B5EF4-FFF2-40B4-BE49-F238E27FC236}">
                      <a16:creationId xmlns:a16="http://schemas.microsoft.com/office/drawing/2014/main" id="{2036481D-FA8F-4E1A-9115-EEF21E93C63F}"/>
                    </a:ext>
                  </a:extLst>
                </p:cNvPr>
                <p:cNvSpPr/>
                <p:nvPr/>
              </p:nvSpPr>
              <p:spPr>
                <a:xfrm>
                  <a:off x="2360711" y="5318769"/>
                  <a:ext cx="4691342" cy="468000"/>
                </a:xfrm>
                <a:prstGeom prst="rect">
                  <a:avLst/>
                </a:prstGeom>
                <a:solidFill>
                  <a:schemeClr val="accent5">
                    <a:lumMod val="60000"/>
                    <a:lumOff val="40000"/>
                  </a:schemeClr>
                </a:solidFill>
                <a:ln w="95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21" name="正方形/長方形 20">
                  <a:extLst>
                    <a:ext uri="{FF2B5EF4-FFF2-40B4-BE49-F238E27FC236}">
                      <a16:creationId xmlns:a16="http://schemas.microsoft.com/office/drawing/2014/main" id="{B72C9D68-A354-4116-9AA5-6F8AA95B8E97}"/>
                    </a:ext>
                  </a:extLst>
                </p:cNvPr>
                <p:cNvSpPr/>
                <p:nvPr/>
              </p:nvSpPr>
              <p:spPr>
                <a:xfrm>
                  <a:off x="2288703" y="5229201"/>
                  <a:ext cx="4691345" cy="468000"/>
                </a:xfrm>
                <a:prstGeom prst="rect">
                  <a:avLst/>
                </a:prstGeom>
                <a:solidFill>
                  <a:schemeClr val="accent2">
                    <a:lumMod val="75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対応マニュアルの共有・運用</a:t>
                  </a:r>
                </a:p>
              </p:txBody>
            </p:sp>
            <p:pic>
              <p:nvPicPr>
                <p:cNvPr id="22" name="グラフィックス 21" descr="右向き指示マーク">
                  <a:extLst>
                    <a:ext uri="{FF2B5EF4-FFF2-40B4-BE49-F238E27FC236}">
                      <a16:creationId xmlns:a16="http://schemas.microsoft.com/office/drawing/2014/main" id="{788FE613-774D-4C99-B2F7-3303BBB87E9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933" y="5212643"/>
                  <a:ext cx="468000" cy="468000"/>
                </a:xfrm>
                <a:prstGeom prst="rect">
                  <a:avLst/>
                </a:prstGeom>
              </p:spPr>
            </p:pic>
          </p:grpSp>
        </p:grpSp>
      </p:grpSp>
    </p:spTree>
    <p:extLst>
      <p:ext uri="{BB962C8B-B14F-4D97-AF65-F5344CB8AC3E}">
        <p14:creationId xmlns:p14="http://schemas.microsoft.com/office/powerpoint/2010/main" val="4247980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２．施設・事業所として考えるべきこと、対応すべきこと</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（３）利用者等への周知　実践事例①</a:t>
            </a: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414966" y="1628800"/>
            <a:ext cx="9081834" cy="1477328"/>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indent="182563"/>
            <a:r>
              <a:rPr lang="ja-JP" altLang="en-US" sz="1600" dirty="0">
                <a:latin typeface="游ゴシック" panose="020B0400000000000000" pitchFamily="50" charset="-128"/>
                <a:ea typeface="游ゴシック" panose="020B0400000000000000" pitchFamily="50" charset="-128"/>
              </a:rPr>
              <a:t>この法人では、ハラスメント対策に取り組むきっかけとして、近年、悪質クレームや職員への暴言がひどく、職員１人での訪問が困難になったことや、事業所内アンケートにおいて多くの職員が暴言、暴力をうけていたことが分かり、マニュアル作成などの具体的な対策を開始しています。対策の一つとして、利用者・家族の方には契約書、重要事項説明書でもハラスメント行為の発生などにより、ケアを適切に提供できない状況になった場合には契約を解除することがあることを記載・説明しています。 </a:t>
            </a:r>
          </a:p>
        </p:txBody>
      </p:sp>
      <p:pic>
        <p:nvPicPr>
          <p:cNvPr id="3" name="図 2">
            <a:extLst>
              <a:ext uri="{FF2B5EF4-FFF2-40B4-BE49-F238E27FC236}">
                <a16:creationId xmlns:a16="http://schemas.microsoft.com/office/drawing/2014/main" id="{82805E33-02A6-4AAB-978F-B061065C4C4B}"/>
              </a:ext>
            </a:extLst>
          </p:cNvPr>
          <p:cNvPicPr>
            <a:picLocks noChangeAspect="1"/>
          </p:cNvPicPr>
          <p:nvPr/>
        </p:nvPicPr>
        <p:blipFill rotWithShape="1">
          <a:blip r:embed="rId3"/>
          <a:srcRect l="14969" t="42677" r="13622" b="25730"/>
          <a:stretch/>
        </p:blipFill>
        <p:spPr>
          <a:xfrm>
            <a:off x="4297632" y="3015491"/>
            <a:ext cx="5263880" cy="3293829"/>
          </a:xfrm>
          <a:prstGeom prst="rect">
            <a:avLst/>
          </a:prstGeom>
        </p:spPr>
      </p:pic>
      <p:sp>
        <p:nvSpPr>
          <p:cNvPr id="5" name="コンテンツ プレースホルダー 2">
            <a:extLst>
              <a:ext uri="{FF2B5EF4-FFF2-40B4-BE49-F238E27FC236}">
                <a16:creationId xmlns:a16="http://schemas.microsoft.com/office/drawing/2014/main" id="{C9BCB200-2065-4739-BE9D-ABA76D0A553F}"/>
              </a:ext>
            </a:extLst>
          </p:cNvPr>
          <p:cNvSpPr txBox="1">
            <a:spLocks/>
          </p:cNvSpPr>
          <p:nvPr/>
        </p:nvSpPr>
        <p:spPr>
          <a:xfrm>
            <a:off x="4297632" y="6363761"/>
            <a:ext cx="5263880" cy="161583"/>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gn="r"/>
            <a:r>
              <a:rPr lang="en-US" altLang="ja-JP" sz="1050" dirty="0">
                <a:latin typeface="游ゴシック" panose="020B0400000000000000" pitchFamily="50" charset="-128"/>
                <a:ea typeface="游ゴシック" panose="020B0400000000000000" pitchFamily="50" charset="-128"/>
              </a:rPr>
              <a:t>※</a:t>
            </a:r>
            <a:r>
              <a:rPr lang="ja-JP" altLang="en-US" sz="1050" dirty="0">
                <a:latin typeface="游ゴシック" panose="020B0400000000000000" pitchFamily="50" charset="-128"/>
                <a:ea typeface="游ゴシック" panose="020B0400000000000000" pitchFamily="50" charset="-128"/>
              </a:rPr>
              <a:t>㈱三菱総合研究所「介護現場におけるハラスメント対策マニュアル」</a:t>
            </a:r>
            <a:r>
              <a:rPr lang="en-US" altLang="ja-JP" sz="1050" dirty="0">
                <a:latin typeface="游ゴシック" panose="020B0400000000000000" pitchFamily="50" charset="-128"/>
                <a:ea typeface="游ゴシック" panose="020B0400000000000000" pitchFamily="50" charset="-128"/>
              </a:rPr>
              <a:t>P.16</a:t>
            </a:r>
            <a:r>
              <a:rPr lang="ja-JP" altLang="en-US" sz="1050" dirty="0">
                <a:latin typeface="游ゴシック" panose="020B0400000000000000" pitchFamily="50" charset="-128"/>
                <a:ea typeface="游ゴシック" panose="020B0400000000000000" pitchFamily="50" charset="-128"/>
              </a:rPr>
              <a:t>より抜粋。</a:t>
            </a:r>
          </a:p>
        </p:txBody>
      </p:sp>
      <p:grpSp>
        <p:nvGrpSpPr>
          <p:cNvPr id="10" name="グループ化 9">
            <a:extLst>
              <a:ext uri="{FF2B5EF4-FFF2-40B4-BE49-F238E27FC236}">
                <a16:creationId xmlns:a16="http://schemas.microsoft.com/office/drawing/2014/main" id="{E4E1A615-9EB5-4053-97B6-CBA71CB6873F}"/>
              </a:ext>
            </a:extLst>
          </p:cNvPr>
          <p:cNvGrpSpPr/>
          <p:nvPr/>
        </p:nvGrpSpPr>
        <p:grpSpPr>
          <a:xfrm>
            <a:off x="404481" y="908720"/>
            <a:ext cx="8980356" cy="684000"/>
            <a:chOff x="404481" y="933534"/>
            <a:chExt cx="8980356" cy="684000"/>
          </a:xfrm>
        </p:grpSpPr>
        <p:sp>
          <p:nvSpPr>
            <p:cNvPr id="4" name="正方形/長方形 3">
              <a:extLst>
                <a:ext uri="{FF2B5EF4-FFF2-40B4-BE49-F238E27FC236}">
                  <a16:creationId xmlns:a16="http://schemas.microsoft.com/office/drawing/2014/main" id="{B5499B43-AC03-4600-8D40-E7CB30A0D419}"/>
                </a:ext>
              </a:extLst>
            </p:cNvPr>
            <p:cNvSpPr/>
            <p:nvPr/>
          </p:nvSpPr>
          <p:spPr>
            <a:xfrm>
              <a:off x="1091902" y="1069286"/>
              <a:ext cx="8292935"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やわらかい文章で事業所からのお願いとして周知を行っている例</a:t>
              </a:r>
              <a:endParaRPr lang="en-US" altLang="ja-JP" sz="2000" b="1" dirty="0">
                <a:latin typeface="游ゴシック" panose="020B0400000000000000" pitchFamily="50" charset="-128"/>
                <a:ea typeface="游ゴシック" panose="020B0400000000000000" pitchFamily="50" charset="-128"/>
              </a:endParaRPr>
            </a:p>
          </p:txBody>
        </p:sp>
        <p:grpSp>
          <p:nvGrpSpPr>
            <p:cNvPr id="9" name="グループ化 8">
              <a:extLst>
                <a:ext uri="{FF2B5EF4-FFF2-40B4-BE49-F238E27FC236}">
                  <a16:creationId xmlns:a16="http://schemas.microsoft.com/office/drawing/2014/main" id="{B9357C12-2310-4B36-BB3C-2E4EBACE1C24}"/>
                </a:ext>
              </a:extLst>
            </p:cNvPr>
            <p:cNvGrpSpPr/>
            <p:nvPr/>
          </p:nvGrpSpPr>
          <p:grpSpPr>
            <a:xfrm>
              <a:off x="404481" y="933534"/>
              <a:ext cx="8868055" cy="684000"/>
              <a:chOff x="404481" y="933534"/>
              <a:chExt cx="8868055" cy="684000"/>
            </a:xfrm>
          </p:grpSpPr>
          <p:pic>
            <p:nvPicPr>
              <p:cNvPr id="6" name="グラフィックス 5" descr="電球と鉛筆">
                <a:extLst>
                  <a:ext uri="{FF2B5EF4-FFF2-40B4-BE49-F238E27FC236}">
                    <a16:creationId xmlns:a16="http://schemas.microsoft.com/office/drawing/2014/main" id="{67E77C19-55A1-4555-978F-1FC927A8F45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4481" y="933534"/>
                <a:ext cx="684000" cy="684000"/>
              </a:xfrm>
              <a:prstGeom prst="rect">
                <a:avLst/>
              </a:prstGeom>
            </p:spPr>
          </p:pic>
          <p:cxnSp>
            <p:nvCxnSpPr>
              <p:cNvPr id="8" name="直線コネクタ 7">
                <a:extLst>
                  <a:ext uri="{FF2B5EF4-FFF2-40B4-BE49-F238E27FC236}">
                    <a16:creationId xmlns:a16="http://schemas.microsoft.com/office/drawing/2014/main" id="{37812588-4353-444C-87A5-43F7EEE509AB}"/>
                  </a:ext>
                </a:extLst>
              </p:cNvPr>
              <p:cNvCxnSpPr/>
              <p:nvPr/>
            </p:nvCxnSpPr>
            <p:spPr>
              <a:xfrm>
                <a:off x="776536" y="1484784"/>
                <a:ext cx="8496000" cy="0"/>
              </a:xfrm>
              <a:prstGeom prst="line">
                <a:avLst/>
              </a:prstGeom>
              <a:ln w="44450" cap="rnd">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12" name="コンテンツ プレースホルダー 2">
            <a:extLst>
              <a:ext uri="{FF2B5EF4-FFF2-40B4-BE49-F238E27FC236}">
                <a16:creationId xmlns:a16="http://schemas.microsoft.com/office/drawing/2014/main" id="{47AA1970-D42C-44BA-AC2F-A24C67A76F0F}"/>
              </a:ext>
            </a:extLst>
          </p:cNvPr>
          <p:cNvSpPr txBox="1">
            <a:spLocks/>
          </p:cNvSpPr>
          <p:nvPr/>
        </p:nvSpPr>
        <p:spPr>
          <a:xfrm>
            <a:off x="404481" y="3140968"/>
            <a:ext cx="3728319" cy="301877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indent="182563"/>
            <a:r>
              <a:rPr lang="ja-JP" altLang="en-US" sz="1600" dirty="0">
                <a:latin typeface="游ゴシック" panose="020B0400000000000000" pitchFamily="50" charset="-128"/>
                <a:ea typeface="游ゴシック" panose="020B0400000000000000" pitchFamily="50" charset="-128"/>
              </a:rPr>
              <a:t>しかし、文章だけで、契約のタイミングで強く申し出ることは、関係の構築に影響する可能性があるため得策ではありません。</a:t>
            </a:r>
            <a:endParaRPr lang="en-US" altLang="ja-JP" sz="1600" dirty="0">
              <a:latin typeface="游ゴシック" panose="020B0400000000000000" pitchFamily="50" charset="-128"/>
              <a:ea typeface="游ゴシック" panose="020B0400000000000000" pitchFamily="50" charset="-128"/>
            </a:endParaRPr>
          </a:p>
          <a:p>
            <a:pPr indent="182563"/>
            <a:r>
              <a:rPr lang="ja-JP" altLang="en-US" sz="1600" dirty="0">
                <a:latin typeface="游ゴシック" panose="020B0400000000000000" pitchFamily="50" charset="-128"/>
                <a:ea typeface="游ゴシック" panose="020B0400000000000000" pitchFamily="50" charset="-128"/>
              </a:rPr>
              <a:t>そこで、この事業者では、契約書とは別に「訪問看護ステーションからのお願い」としてイラストを用いて柔らかい雰囲気で表現し、利用者・家族の方に配慮いただきたい事項を別途整理し、説明しています。信頼関係の構築に配慮しながら、事業者としてのスタンスをしっかりと示しています。</a:t>
            </a:r>
          </a:p>
        </p:txBody>
      </p:sp>
    </p:spTree>
    <p:extLst>
      <p:ext uri="{BB962C8B-B14F-4D97-AF65-F5344CB8AC3E}">
        <p14:creationId xmlns:p14="http://schemas.microsoft.com/office/powerpoint/2010/main" val="3289320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２．事業所として考えるべきこと、対応すべきこと</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（３）利用者等への周知　実践事例②</a:t>
            </a: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414966" y="1628800"/>
            <a:ext cx="9081834" cy="203389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indent="182563"/>
            <a:r>
              <a:rPr lang="ja-JP" altLang="en-US" sz="1600" dirty="0">
                <a:latin typeface="游ゴシック" panose="020B0400000000000000" pitchFamily="50" charset="-128"/>
                <a:ea typeface="游ゴシック" panose="020B0400000000000000" pitchFamily="50" charset="-128"/>
              </a:rPr>
              <a:t>この法人では毎年２～３名程度の利用者が訪問介護員に精神的暴力やセクシュアルハラスメントを行っていました。そこで職員向けの対策マニュアルの作成や教育を行いました。また、利用者・家族に、適切な提供ができるサービス範囲を理解いただくとともに、弁護士と相談の上、契約書でも解除状況にあたる具体的なハラスメント事例を掲載しています 。</a:t>
            </a:r>
          </a:p>
          <a:p>
            <a:pPr indent="182563"/>
            <a:r>
              <a:rPr lang="ja-JP" altLang="en-US" sz="1600" dirty="0">
                <a:latin typeface="游ゴシック" panose="020B0400000000000000" pitchFamily="50" charset="-128"/>
                <a:ea typeface="游ゴシック" panose="020B0400000000000000" pitchFamily="50" charset="-128"/>
              </a:rPr>
              <a:t>契約書に、事業者側の解除権を定め、予告期間を定めたうえで解除ができる旨を記載するとともに、その別紙に解除する可能性がある行為を示すようにしています。ハラスメントに関する認識は、人によって違うため、対象となる行為を具体化することで、事業者側と利用者の認識を揃える意味をもっています。 </a:t>
            </a:r>
          </a:p>
        </p:txBody>
      </p:sp>
      <p:grpSp>
        <p:nvGrpSpPr>
          <p:cNvPr id="10" name="グループ化 9">
            <a:extLst>
              <a:ext uri="{FF2B5EF4-FFF2-40B4-BE49-F238E27FC236}">
                <a16:creationId xmlns:a16="http://schemas.microsoft.com/office/drawing/2014/main" id="{E4E1A615-9EB5-4053-97B6-CBA71CB6873F}"/>
              </a:ext>
            </a:extLst>
          </p:cNvPr>
          <p:cNvGrpSpPr/>
          <p:nvPr/>
        </p:nvGrpSpPr>
        <p:grpSpPr>
          <a:xfrm>
            <a:off x="404481" y="908720"/>
            <a:ext cx="8980356" cy="684000"/>
            <a:chOff x="404481" y="933534"/>
            <a:chExt cx="8980356" cy="684000"/>
          </a:xfrm>
        </p:grpSpPr>
        <p:sp>
          <p:nvSpPr>
            <p:cNvPr id="4" name="正方形/長方形 3">
              <a:extLst>
                <a:ext uri="{FF2B5EF4-FFF2-40B4-BE49-F238E27FC236}">
                  <a16:creationId xmlns:a16="http://schemas.microsoft.com/office/drawing/2014/main" id="{B5499B43-AC03-4600-8D40-E7CB30A0D419}"/>
                </a:ext>
              </a:extLst>
            </p:cNvPr>
            <p:cNvSpPr/>
            <p:nvPr/>
          </p:nvSpPr>
          <p:spPr>
            <a:xfrm>
              <a:off x="1091902" y="1069286"/>
              <a:ext cx="8292935" cy="400110"/>
            </a:xfrm>
            <a:prstGeom prst="rect">
              <a:avLst/>
            </a:prstGeom>
          </p:spPr>
          <p:txBody>
            <a:bodyPr wrap="square">
              <a:spAutoFit/>
            </a:bodyPr>
            <a:lstStyle/>
            <a:p>
              <a:r>
                <a:rPr lang="ja-JP" altLang="en-US" sz="2000" b="1" dirty="0">
                  <a:latin typeface="游ゴシック" panose="020B0400000000000000" pitchFamily="50" charset="-128"/>
                  <a:ea typeface="游ゴシック" panose="020B0400000000000000" pitchFamily="50" charset="-128"/>
                </a:rPr>
                <a:t>具体例を記載して、わかりやすく伝えている例</a:t>
              </a:r>
            </a:p>
          </p:txBody>
        </p:sp>
        <p:grpSp>
          <p:nvGrpSpPr>
            <p:cNvPr id="9" name="グループ化 8">
              <a:extLst>
                <a:ext uri="{FF2B5EF4-FFF2-40B4-BE49-F238E27FC236}">
                  <a16:creationId xmlns:a16="http://schemas.microsoft.com/office/drawing/2014/main" id="{B9357C12-2310-4B36-BB3C-2E4EBACE1C24}"/>
                </a:ext>
              </a:extLst>
            </p:cNvPr>
            <p:cNvGrpSpPr/>
            <p:nvPr/>
          </p:nvGrpSpPr>
          <p:grpSpPr>
            <a:xfrm>
              <a:off x="404481" y="933534"/>
              <a:ext cx="8832055" cy="684000"/>
              <a:chOff x="404481" y="933534"/>
              <a:chExt cx="8832055" cy="684000"/>
            </a:xfrm>
          </p:grpSpPr>
          <p:pic>
            <p:nvPicPr>
              <p:cNvPr id="6" name="グラフィックス 5" descr="電球と鉛筆">
                <a:extLst>
                  <a:ext uri="{FF2B5EF4-FFF2-40B4-BE49-F238E27FC236}">
                    <a16:creationId xmlns:a16="http://schemas.microsoft.com/office/drawing/2014/main" id="{67E77C19-55A1-4555-978F-1FC927A8F45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4481" y="933534"/>
                <a:ext cx="684000" cy="684000"/>
              </a:xfrm>
              <a:prstGeom prst="rect">
                <a:avLst/>
              </a:prstGeom>
            </p:spPr>
          </p:pic>
          <p:cxnSp>
            <p:nvCxnSpPr>
              <p:cNvPr id="8" name="直線コネクタ 7">
                <a:extLst>
                  <a:ext uri="{FF2B5EF4-FFF2-40B4-BE49-F238E27FC236}">
                    <a16:creationId xmlns:a16="http://schemas.microsoft.com/office/drawing/2014/main" id="{37812588-4353-444C-87A5-43F7EEE509AB}"/>
                  </a:ext>
                </a:extLst>
              </p:cNvPr>
              <p:cNvCxnSpPr/>
              <p:nvPr/>
            </p:nvCxnSpPr>
            <p:spPr>
              <a:xfrm>
                <a:off x="776536" y="1484784"/>
                <a:ext cx="8460000" cy="0"/>
              </a:xfrm>
              <a:prstGeom prst="line">
                <a:avLst/>
              </a:prstGeom>
              <a:ln w="44450" cap="rnd">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grpSp>
        <p:nvGrpSpPr>
          <p:cNvPr id="11" name="グループ化 10">
            <a:extLst>
              <a:ext uri="{FF2B5EF4-FFF2-40B4-BE49-F238E27FC236}">
                <a16:creationId xmlns:a16="http://schemas.microsoft.com/office/drawing/2014/main" id="{85701983-D202-4279-ACD6-96C1DEF88457}"/>
              </a:ext>
            </a:extLst>
          </p:cNvPr>
          <p:cNvGrpSpPr/>
          <p:nvPr/>
        </p:nvGrpSpPr>
        <p:grpSpPr>
          <a:xfrm>
            <a:off x="488504" y="3789040"/>
            <a:ext cx="8784976" cy="2520280"/>
            <a:chOff x="488504" y="3429000"/>
            <a:chExt cx="8784976" cy="2520280"/>
          </a:xfrm>
        </p:grpSpPr>
        <p:sp>
          <p:nvSpPr>
            <p:cNvPr id="7" name="四角形: メモ 6">
              <a:extLst>
                <a:ext uri="{FF2B5EF4-FFF2-40B4-BE49-F238E27FC236}">
                  <a16:creationId xmlns:a16="http://schemas.microsoft.com/office/drawing/2014/main" id="{24006D0E-6A8D-4494-AFF5-BE2AC81B7BE4}"/>
                </a:ext>
              </a:extLst>
            </p:cNvPr>
            <p:cNvSpPr/>
            <p:nvPr/>
          </p:nvSpPr>
          <p:spPr>
            <a:xfrm>
              <a:off x="488504" y="3429000"/>
              <a:ext cx="8784976" cy="2520280"/>
            </a:xfrm>
            <a:prstGeom prst="foldedCorner">
              <a:avLst/>
            </a:prstGeom>
            <a:solidFill>
              <a:schemeClr val="bg1"/>
            </a:solidFill>
            <a:ln w="19050">
              <a:solidFill>
                <a:schemeClr val="tx1">
                  <a:lumMod val="75000"/>
                  <a:lumOff val="2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latin typeface="游ゴシック" panose="020B0400000000000000" pitchFamily="50" charset="-128"/>
                <a:ea typeface="游ゴシック" panose="020B0400000000000000" pitchFamily="50" charset="-128"/>
              </a:endParaRPr>
            </a:p>
          </p:txBody>
        </p:sp>
        <p:sp>
          <p:nvSpPr>
            <p:cNvPr id="14" name="コンテンツ プレースホルダー 2">
              <a:extLst>
                <a:ext uri="{FF2B5EF4-FFF2-40B4-BE49-F238E27FC236}">
                  <a16:creationId xmlns:a16="http://schemas.microsoft.com/office/drawing/2014/main" id="{32A30422-D0E0-4AF8-9AB2-35BD70692893}"/>
                </a:ext>
              </a:extLst>
            </p:cNvPr>
            <p:cNvSpPr txBox="1">
              <a:spLocks/>
            </p:cNvSpPr>
            <p:nvPr/>
          </p:nvSpPr>
          <p:spPr>
            <a:xfrm>
              <a:off x="620507" y="3520222"/>
              <a:ext cx="4332493" cy="2375137"/>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600" b="1" u="sng" dirty="0">
                  <a:latin typeface="游ゴシック" panose="020B0400000000000000" pitchFamily="50" charset="-128"/>
                  <a:ea typeface="游ゴシック" panose="020B0400000000000000" pitchFamily="50" charset="-128"/>
                </a:rPr>
                <a:t>＜契約を解除する場合の具体例の記載＞ </a:t>
              </a:r>
            </a:p>
            <a:p>
              <a:pPr marL="285750" indent="-285750">
                <a:lnSpc>
                  <a:spcPts val="1400"/>
                </a:lnSpc>
                <a:buFont typeface="Wingdings" panose="05000000000000000000" pitchFamily="2" charset="2"/>
                <a:buChar char="u"/>
              </a:pPr>
              <a:r>
                <a:rPr lang="ja-JP" altLang="en-US" sz="1600" dirty="0">
                  <a:latin typeface="游ゴシック" panose="020B0400000000000000" pitchFamily="50" charset="-128"/>
                  <a:ea typeface="游ゴシック" panose="020B0400000000000000" pitchFamily="50" charset="-128"/>
                </a:rPr>
                <a:t>暴力又は乱暴な言動 </a:t>
              </a:r>
            </a:p>
            <a:p>
              <a:pPr marL="539750" lvl="1" indent="-285750">
                <a:lnSpc>
                  <a:spcPts val="1400"/>
                </a:lnSpc>
                <a:buClrTx/>
                <a:buFont typeface="Arial" panose="020B0604020202020204" pitchFamily="34" charset="0"/>
                <a:buChar char="•"/>
              </a:pPr>
              <a:r>
                <a:rPr lang="ja-JP" altLang="en-US" sz="1600" dirty="0">
                  <a:latin typeface="游ゴシック" panose="020B0400000000000000" pitchFamily="50" charset="-128"/>
                  <a:ea typeface="游ゴシック" panose="020B0400000000000000" pitchFamily="50" charset="-128"/>
                </a:rPr>
                <a:t>物を投げつける </a:t>
              </a:r>
            </a:p>
            <a:p>
              <a:pPr marL="539750" lvl="1" indent="-285750">
                <a:lnSpc>
                  <a:spcPts val="1500"/>
                </a:lnSpc>
                <a:buClrTx/>
                <a:buFont typeface="Arial" panose="020B0604020202020204" pitchFamily="34" charset="0"/>
                <a:buChar char="•"/>
              </a:pPr>
              <a:r>
                <a:rPr lang="ja-JP" altLang="en-US" sz="1600" dirty="0">
                  <a:latin typeface="游ゴシック" panose="020B0400000000000000" pitchFamily="50" charset="-128"/>
                  <a:ea typeface="游ゴシック" panose="020B0400000000000000" pitchFamily="50" charset="-128"/>
                </a:rPr>
                <a:t>刃物を向ける、服を引きちぎる、手を払いのける </a:t>
              </a:r>
            </a:p>
            <a:p>
              <a:pPr marL="539750" lvl="1" indent="-285750">
                <a:lnSpc>
                  <a:spcPts val="1400"/>
                </a:lnSpc>
                <a:buClrTx/>
                <a:buFont typeface="Arial" panose="020B0604020202020204" pitchFamily="34" charset="0"/>
                <a:buChar char="•"/>
              </a:pPr>
              <a:r>
                <a:rPr lang="ja-JP" altLang="en-US" sz="1600" dirty="0">
                  <a:latin typeface="游ゴシック" panose="020B0400000000000000" pitchFamily="50" charset="-128"/>
                  <a:ea typeface="游ゴシック" panose="020B0400000000000000" pitchFamily="50" charset="-128"/>
                </a:rPr>
                <a:t>怒鳴る、奇声、大声を発する    など </a:t>
              </a:r>
            </a:p>
            <a:p>
              <a:pPr marL="285750" indent="-285750">
                <a:lnSpc>
                  <a:spcPts val="1400"/>
                </a:lnSpc>
                <a:buFont typeface="Wingdings" panose="05000000000000000000" pitchFamily="2" charset="2"/>
                <a:buChar char="u"/>
              </a:pPr>
              <a:r>
                <a:rPr lang="ja-JP" altLang="en-US" sz="1600" dirty="0">
                  <a:latin typeface="游ゴシック" panose="020B0400000000000000" pitchFamily="50" charset="-128"/>
                  <a:ea typeface="游ゴシック" panose="020B0400000000000000" pitchFamily="50" charset="-128"/>
                </a:rPr>
                <a:t>その他 </a:t>
              </a:r>
            </a:p>
            <a:p>
              <a:pPr marL="539750" lvl="1" indent="-285750">
                <a:lnSpc>
                  <a:spcPts val="1500"/>
                </a:lnSpc>
                <a:buClrTx/>
                <a:buFont typeface="Arial" panose="020B0604020202020204" pitchFamily="34" charset="0"/>
                <a:buChar char="•"/>
              </a:pPr>
              <a:r>
                <a:rPr lang="ja-JP" altLang="en-US" sz="1600" dirty="0">
                  <a:latin typeface="游ゴシック" panose="020B0400000000000000" pitchFamily="50" charset="-128"/>
                  <a:ea typeface="游ゴシック" panose="020B0400000000000000" pitchFamily="50" charset="-128"/>
                </a:rPr>
                <a:t>訪問介護従事者の自宅の住所や電話番号を何度も聞く </a:t>
              </a:r>
            </a:p>
            <a:p>
              <a:pPr marL="539750" lvl="1" indent="-285750">
                <a:lnSpc>
                  <a:spcPts val="1400"/>
                </a:lnSpc>
                <a:buClrTx/>
                <a:buFont typeface="Arial" panose="020B0604020202020204" pitchFamily="34" charset="0"/>
                <a:buChar char="•"/>
              </a:pPr>
              <a:r>
                <a:rPr lang="ja-JP" altLang="en-US" sz="1600" dirty="0">
                  <a:latin typeface="游ゴシック" panose="020B0400000000000000" pitchFamily="50" charset="-128"/>
                  <a:ea typeface="游ゴシック" panose="020B0400000000000000" pitchFamily="50" charset="-128"/>
                </a:rPr>
                <a:t>ストーカー行為                など </a:t>
              </a:r>
            </a:p>
          </p:txBody>
        </p:sp>
        <p:sp>
          <p:nvSpPr>
            <p:cNvPr id="15" name="コンテンツ プレースホルダー 2">
              <a:extLst>
                <a:ext uri="{FF2B5EF4-FFF2-40B4-BE49-F238E27FC236}">
                  <a16:creationId xmlns:a16="http://schemas.microsoft.com/office/drawing/2014/main" id="{635C7B69-A65B-4414-83E3-C964855D2F21}"/>
                </a:ext>
              </a:extLst>
            </p:cNvPr>
            <p:cNvSpPr txBox="1">
              <a:spLocks/>
            </p:cNvSpPr>
            <p:nvPr/>
          </p:nvSpPr>
          <p:spPr>
            <a:xfrm>
              <a:off x="5025010" y="3821282"/>
              <a:ext cx="4246940" cy="923458"/>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85750" indent="-285750">
                <a:lnSpc>
                  <a:spcPts val="1400"/>
                </a:lnSpc>
                <a:buFont typeface="Wingdings" panose="05000000000000000000" pitchFamily="2" charset="2"/>
                <a:buChar char="u"/>
              </a:pPr>
              <a:r>
                <a:rPr lang="ja-JP" altLang="en-US" sz="1600" dirty="0">
                  <a:latin typeface="游ゴシック" panose="020B0400000000000000" pitchFamily="50" charset="-128"/>
                  <a:ea typeface="游ゴシック" panose="020B0400000000000000" pitchFamily="50" charset="-128"/>
                </a:rPr>
                <a:t>セクシュアルハラスメント </a:t>
              </a:r>
            </a:p>
            <a:p>
              <a:pPr marL="539750" lvl="1" indent="-285750">
                <a:lnSpc>
                  <a:spcPts val="1400"/>
                </a:lnSpc>
                <a:buClrTx/>
                <a:buFont typeface="Arial" panose="020B0604020202020204" pitchFamily="34" charset="0"/>
                <a:buChar char="•"/>
              </a:pPr>
              <a:r>
                <a:rPr lang="ja-JP" altLang="en-US" sz="1600" dirty="0">
                  <a:latin typeface="游ゴシック" panose="020B0400000000000000" pitchFamily="50" charset="-128"/>
                  <a:ea typeface="游ゴシック" panose="020B0400000000000000" pitchFamily="50" charset="-128"/>
                </a:rPr>
                <a:t>訪問介護従事者の体を触る、手を握る </a:t>
              </a:r>
            </a:p>
            <a:p>
              <a:pPr marL="539750" lvl="1" indent="-285750">
                <a:lnSpc>
                  <a:spcPts val="1400"/>
                </a:lnSpc>
                <a:buClrTx/>
                <a:buFont typeface="Arial" panose="020B0604020202020204" pitchFamily="34" charset="0"/>
                <a:buChar char="•"/>
              </a:pPr>
              <a:r>
                <a:rPr lang="ja-JP" altLang="en-US" sz="1600" dirty="0">
                  <a:latin typeface="游ゴシック" panose="020B0400000000000000" pitchFamily="50" charset="-128"/>
                  <a:ea typeface="游ゴシック" panose="020B0400000000000000" pitchFamily="50" charset="-128"/>
                </a:rPr>
                <a:t>腕を引っ張り抱きしめる </a:t>
              </a:r>
            </a:p>
            <a:p>
              <a:pPr marL="539750" lvl="1" indent="-285750">
                <a:lnSpc>
                  <a:spcPts val="1400"/>
                </a:lnSpc>
                <a:buClrTx/>
                <a:buFont typeface="Arial" panose="020B0604020202020204" pitchFamily="34" charset="0"/>
                <a:buChar char="•"/>
              </a:pPr>
              <a:r>
                <a:rPr lang="ja-JP" altLang="en-US" sz="1600" dirty="0">
                  <a:latin typeface="游ゴシック" panose="020B0400000000000000" pitchFamily="50" charset="-128"/>
                  <a:ea typeface="游ゴシック" panose="020B0400000000000000" pitchFamily="50" charset="-128"/>
                </a:rPr>
                <a:t>女性のヌード写真を見せる      など </a:t>
              </a:r>
            </a:p>
          </p:txBody>
        </p:sp>
      </p:grpSp>
      <p:sp>
        <p:nvSpPr>
          <p:cNvPr id="5" name="コンテンツ プレースホルダー 2">
            <a:extLst>
              <a:ext uri="{FF2B5EF4-FFF2-40B4-BE49-F238E27FC236}">
                <a16:creationId xmlns:a16="http://schemas.microsoft.com/office/drawing/2014/main" id="{C9BCB200-2065-4739-BE9D-ABA76D0A553F}"/>
              </a:ext>
            </a:extLst>
          </p:cNvPr>
          <p:cNvSpPr txBox="1">
            <a:spLocks/>
          </p:cNvSpPr>
          <p:nvPr/>
        </p:nvSpPr>
        <p:spPr>
          <a:xfrm>
            <a:off x="488504" y="6435769"/>
            <a:ext cx="7361772" cy="161583"/>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1050" dirty="0">
                <a:latin typeface="游ゴシック" panose="020B0400000000000000" pitchFamily="50" charset="-128"/>
                <a:ea typeface="游ゴシック" panose="020B0400000000000000" pitchFamily="50" charset="-128"/>
              </a:rPr>
              <a:t>※</a:t>
            </a:r>
            <a:r>
              <a:rPr lang="ja-JP" altLang="en-US" sz="1050" dirty="0">
                <a:latin typeface="游ゴシック" panose="020B0400000000000000" pitchFamily="50" charset="-128"/>
                <a:ea typeface="游ゴシック" panose="020B0400000000000000" pitchFamily="50" charset="-128"/>
              </a:rPr>
              <a:t>㈱三菱総合研究所「介護現場におけるハラスメント対策マニュアル」</a:t>
            </a:r>
            <a:r>
              <a:rPr lang="en-US" altLang="ja-JP" sz="1050" dirty="0">
                <a:latin typeface="游ゴシック" panose="020B0400000000000000" pitchFamily="50" charset="-128"/>
                <a:ea typeface="游ゴシック" panose="020B0400000000000000" pitchFamily="50" charset="-128"/>
              </a:rPr>
              <a:t>P.17</a:t>
            </a:r>
            <a:r>
              <a:rPr lang="ja-JP" altLang="en-US" sz="1050" dirty="0">
                <a:latin typeface="游ゴシック" panose="020B0400000000000000" pitchFamily="50" charset="-128"/>
                <a:ea typeface="游ゴシック" panose="020B0400000000000000" pitchFamily="50" charset="-128"/>
              </a:rPr>
              <a:t>より抜粋。</a:t>
            </a:r>
          </a:p>
        </p:txBody>
      </p:sp>
    </p:spTree>
    <p:extLst>
      <p:ext uri="{BB962C8B-B14F-4D97-AF65-F5344CB8AC3E}">
        <p14:creationId xmlns:p14="http://schemas.microsoft.com/office/powerpoint/2010/main" val="2373354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２．施設・事業所として考えるべきこと、対応すべきこと</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（４）介護保険サービスの業務範囲等への理解と統一</a:t>
            </a:r>
          </a:p>
        </p:txBody>
      </p:sp>
      <p:grpSp>
        <p:nvGrpSpPr>
          <p:cNvPr id="11" name="グループ化 10">
            <a:extLst>
              <a:ext uri="{FF2B5EF4-FFF2-40B4-BE49-F238E27FC236}">
                <a16:creationId xmlns:a16="http://schemas.microsoft.com/office/drawing/2014/main" id="{4C895719-82ED-4944-AACD-AAAAE1B456AF}"/>
              </a:ext>
            </a:extLst>
          </p:cNvPr>
          <p:cNvGrpSpPr/>
          <p:nvPr/>
        </p:nvGrpSpPr>
        <p:grpSpPr>
          <a:xfrm>
            <a:off x="407198" y="980728"/>
            <a:ext cx="9083836" cy="5266605"/>
            <a:chOff x="407198" y="1052736"/>
            <a:chExt cx="9083836" cy="5266605"/>
          </a:xfrm>
        </p:grpSpPr>
        <p:sp>
          <p:nvSpPr>
            <p:cNvPr id="12" name="コンテンツ プレースホルダー 2">
              <a:extLst>
                <a:ext uri="{FF2B5EF4-FFF2-40B4-BE49-F238E27FC236}">
                  <a16:creationId xmlns:a16="http://schemas.microsoft.com/office/drawing/2014/main" id="{E05EDD55-A7B8-4FF8-BA1E-D560D0D39568}"/>
                </a:ext>
              </a:extLst>
            </p:cNvPr>
            <p:cNvSpPr txBox="1">
              <a:spLocks/>
            </p:cNvSpPr>
            <p:nvPr/>
          </p:nvSpPr>
          <p:spPr>
            <a:xfrm>
              <a:off x="704528" y="1753989"/>
              <a:ext cx="8786506" cy="456535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介護保険サービスの</a:t>
              </a:r>
              <a:r>
                <a:rPr lang="ja-JP" altLang="en-US" b="1" u="sng" dirty="0">
                  <a:latin typeface="游ゴシック" panose="020B0400000000000000" pitchFamily="50" charset="-128"/>
                  <a:ea typeface="游ゴシック" panose="020B0400000000000000" pitchFamily="50" charset="-128"/>
                </a:rPr>
                <a:t>業務範囲の誤った認識や理解不足が、利用者や家族等とのミスコミュニケーションにつながる恐れ</a:t>
              </a:r>
              <a:r>
                <a:rPr lang="ja-JP" altLang="en-US" dirty="0">
                  <a:latin typeface="游ゴシック" panose="020B0400000000000000" pitchFamily="50" charset="-128"/>
                  <a:ea typeface="游ゴシック" panose="020B0400000000000000" pitchFamily="50" charset="-128"/>
                </a:rPr>
                <a:t>があります。</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職員が正しく業務範囲を理解、認識し、施設・事業所内で統一した対応をできるよう、</a:t>
              </a:r>
              <a:r>
                <a:rPr lang="ja-JP" altLang="en-US" b="1" u="sng" dirty="0">
                  <a:latin typeface="游ゴシック" panose="020B0400000000000000" pitchFamily="50" charset="-128"/>
                  <a:ea typeface="游ゴシック" panose="020B0400000000000000" pitchFamily="50" charset="-128"/>
                </a:rPr>
                <a:t>介護保険のサービスの範囲を理解し、対応や説明方法について、施設・事業者内での統一を図る取組</a:t>
              </a:r>
              <a:r>
                <a:rPr lang="ja-JP" altLang="en-US" dirty="0">
                  <a:latin typeface="游ゴシック" panose="020B0400000000000000" pitchFamily="50" charset="-128"/>
                  <a:ea typeface="游ゴシック" panose="020B0400000000000000" pitchFamily="50" charset="-128"/>
                </a:rPr>
                <a:t>を行いましょう。</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solidFill>
                    <a:srgbClr val="FF0000"/>
                  </a:solidFill>
                  <a:latin typeface="游ゴシック" panose="020B0400000000000000" pitchFamily="50" charset="-128"/>
                  <a:ea typeface="游ゴシック" panose="020B0400000000000000" pitchFamily="50" charset="-128"/>
                </a:rPr>
                <a:t>契約締結時の説明が不十分だったことが原因</a:t>
              </a:r>
              <a:r>
                <a:rPr lang="ja-JP" altLang="en-US" dirty="0">
                  <a:latin typeface="游ゴシック" panose="020B0400000000000000" pitchFamily="50" charset="-128"/>
                  <a:ea typeface="游ゴシック" panose="020B0400000000000000" pitchFamily="50" charset="-128"/>
                </a:rPr>
                <a:t>となり、苦情に発展し、さらには暴言にエスカレートすることも考えられます。契約締結時や事前の説明時に留意すべき点などとして、例えば以下が考えられます。</a:t>
              </a:r>
              <a:endParaRPr lang="en-US" altLang="ja-JP" dirty="0">
                <a:latin typeface="游ゴシック" panose="020B0400000000000000" pitchFamily="50" charset="-128"/>
                <a:ea typeface="游ゴシック" panose="020B0400000000000000" pitchFamily="50" charset="-128"/>
              </a:endParaRPr>
            </a:p>
            <a:p>
              <a:pPr marL="714375" lvl="1" indent="-342900">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利用者が受けられる介護保険のサービスの範囲（</a:t>
              </a:r>
              <a:r>
                <a:rPr lang="ja-JP" altLang="en-US" dirty="0">
                  <a:solidFill>
                    <a:srgbClr val="FF0000"/>
                  </a:solidFill>
                  <a:latin typeface="游ゴシック" panose="020B0400000000000000" pitchFamily="50" charset="-128"/>
                  <a:ea typeface="游ゴシック" panose="020B0400000000000000" pitchFamily="50" charset="-128"/>
                </a:rPr>
                <a:t>契約内容</a:t>
              </a:r>
              <a:r>
                <a:rPr lang="ja-JP" altLang="en-US" dirty="0">
                  <a:latin typeface="游ゴシック" panose="020B0400000000000000" pitchFamily="50" charset="-128"/>
                  <a:ea typeface="游ゴシック" panose="020B0400000000000000" pitchFamily="50" charset="-128"/>
                </a:rPr>
                <a:t>）について、利用者（家族等）と施設・事業所の</a:t>
              </a:r>
              <a:r>
                <a:rPr lang="ja-JP" altLang="en-US" dirty="0">
                  <a:solidFill>
                    <a:srgbClr val="FF0000"/>
                  </a:solidFill>
                  <a:latin typeface="游ゴシック" panose="020B0400000000000000" pitchFamily="50" charset="-128"/>
                  <a:ea typeface="游ゴシック" panose="020B0400000000000000" pitchFamily="50" charset="-128"/>
                </a:rPr>
                <a:t>認識</a:t>
              </a:r>
              <a:r>
                <a:rPr lang="ja-JP" altLang="en-US" dirty="0">
                  <a:latin typeface="游ゴシック" panose="020B0400000000000000" pitchFamily="50" charset="-128"/>
                  <a:ea typeface="游ゴシック" panose="020B0400000000000000" pitchFamily="50" charset="-128"/>
                </a:rPr>
                <a:t>が合っているか確認する。</a:t>
              </a:r>
              <a:endParaRPr lang="en-US" altLang="ja-JP" dirty="0">
                <a:latin typeface="游ゴシック" panose="020B0400000000000000" pitchFamily="50" charset="-128"/>
                <a:ea typeface="游ゴシック" panose="020B0400000000000000" pitchFamily="50" charset="-128"/>
              </a:endParaRPr>
            </a:p>
            <a:p>
              <a:pPr marL="714375" lvl="1" indent="-342900">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ハラスメントは職員の安全を損なうものであると同時に、介護サービスの提供を困難にすることで、場合によっては</a:t>
              </a:r>
              <a:r>
                <a:rPr lang="ja-JP" altLang="en-US" dirty="0">
                  <a:solidFill>
                    <a:srgbClr val="FF0000"/>
                  </a:solidFill>
                  <a:latin typeface="游ゴシック" panose="020B0400000000000000" pitchFamily="50" charset="-128"/>
                  <a:ea typeface="游ゴシック" panose="020B0400000000000000" pitchFamily="50" charset="-128"/>
                </a:rPr>
                <a:t>契約解除</a:t>
              </a:r>
              <a:r>
                <a:rPr lang="ja-JP" altLang="en-US" dirty="0">
                  <a:latin typeface="游ゴシック" panose="020B0400000000000000" pitchFamily="50" charset="-128"/>
                  <a:ea typeface="游ゴシック" panose="020B0400000000000000" pitchFamily="50" charset="-128"/>
                </a:rPr>
                <a:t>となる可能性があることを明確に伝える。</a:t>
              </a:r>
              <a:endParaRPr lang="ja-JP" altLang="en-US" sz="2400" dirty="0">
                <a:latin typeface="游ゴシック" panose="020B0400000000000000" pitchFamily="50" charset="-128"/>
                <a:ea typeface="游ゴシック" panose="020B0400000000000000" pitchFamily="50" charset="-128"/>
              </a:endParaRPr>
            </a:p>
          </p:txBody>
        </p:sp>
        <p:grpSp>
          <p:nvGrpSpPr>
            <p:cNvPr id="13" name="グループ化 12">
              <a:extLst>
                <a:ext uri="{FF2B5EF4-FFF2-40B4-BE49-F238E27FC236}">
                  <a16:creationId xmlns:a16="http://schemas.microsoft.com/office/drawing/2014/main" id="{614167DC-9932-40A5-9EBC-3E2BD644AB3C}"/>
                </a:ext>
              </a:extLst>
            </p:cNvPr>
            <p:cNvGrpSpPr/>
            <p:nvPr/>
          </p:nvGrpSpPr>
          <p:grpSpPr>
            <a:xfrm>
              <a:off x="407198" y="1052736"/>
              <a:ext cx="9081802" cy="5005301"/>
              <a:chOff x="407198" y="1107252"/>
              <a:chExt cx="9081802" cy="5005301"/>
            </a:xfrm>
          </p:grpSpPr>
          <p:cxnSp>
            <p:nvCxnSpPr>
              <p:cNvPr id="17" name="直線コネクタ 16">
                <a:extLst>
                  <a:ext uri="{FF2B5EF4-FFF2-40B4-BE49-F238E27FC236}">
                    <a16:creationId xmlns:a16="http://schemas.microsoft.com/office/drawing/2014/main" id="{34E1F597-A55E-48BD-95A6-5A7D7A833B56}"/>
                  </a:ext>
                </a:extLst>
              </p:cNvPr>
              <p:cNvCxnSpPr/>
              <p:nvPr/>
            </p:nvCxnSpPr>
            <p:spPr>
              <a:xfrm>
                <a:off x="560512" y="1612553"/>
                <a:ext cx="0" cy="4500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14C69761-E245-4683-B669-1AF4657CDAB0}"/>
                  </a:ext>
                </a:extLst>
              </p:cNvPr>
              <p:cNvCxnSpPr>
                <a:cxnSpLocks/>
              </p:cNvCxnSpPr>
              <p:nvPr/>
            </p:nvCxnSpPr>
            <p:spPr>
              <a:xfrm rot="16200000" flipH="1">
                <a:off x="6573000" y="-1631364"/>
                <a:ext cx="0" cy="5832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DB820F1B-6F56-4F72-8F62-D282C4E15AE6}"/>
                  </a:ext>
                </a:extLst>
              </p:cNvPr>
              <p:cNvGrpSpPr/>
              <p:nvPr/>
            </p:nvGrpSpPr>
            <p:grpSpPr>
              <a:xfrm>
                <a:off x="407198" y="1107252"/>
                <a:ext cx="6778048" cy="574126"/>
                <a:chOff x="2288703" y="5212643"/>
                <a:chExt cx="6778048" cy="574126"/>
              </a:xfrm>
            </p:grpSpPr>
            <p:sp>
              <p:nvSpPr>
                <p:cNvPr id="18" name="正方形/長方形 17">
                  <a:extLst>
                    <a:ext uri="{FF2B5EF4-FFF2-40B4-BE49-F238E27FC236}">
                      <a16:creationId xmlns:a16="http://schemas.microsoft.com/office/drawing/2014/main" id="{ABD7416F-CE26-45A5-924C-F0472B536AAE}"/>
                    </a:ext>
                  </a:extLst>
                </p:cNvPr>
                <p:cNvSpPr/>
                <p:nvPr/>
              </p:nvSpPr>
              <p:spPr>
                <a:xfrm>
                  <a:off x="2360711" y="5318769"/>
                  <a:ext cx="6706040" cy="468000"/>
                </a:xfrm>
                <a:prstGeom prst="rect">
                  <a:avLst/>
                </a:prstGeom>
                <a:solidFill>
                  <a:schemeClr val="accent5">
                    <a:lumMod val="60000"/>
                    <a:lumOff val="40000"/>
                  </a:schemeClr>
                </a:solidFill>
                <a:ln w="95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19" name="正方形/長方形 18">
                  <a:extLst>
                    <a:ext uri="{FF2B5EF4-FFF2-40B4-BE49-F238E27FC236}">
                      <a16:creationId xmlns:a16="http://schemas.microsoft.com/office/drawing/2014/main" id="{4D3346FA-13A3-4897-BB82-5A38CCCFFFD4}"/>
                    </a:ext>
                  </a:extLst>
                </p:cNvPr>
                <p:cNvSpPr/>
                <p:nvPr/>
              </p:nvSpPr>
              <p:spPr>
                <a:xfrm>
                  <a:off x="2288703" y="5229201"/>
                  <a:ext cx="6706040" cy="468000"/>
                </a:xfrm>
                <a:prstGeom prst="rect">
                  <a:avLst/>
                </a:prstGeom>
                <a:solidFill>
                  <a:schemeClr val="accent2">
                    <a:lumMod val="75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介護保険サービスの業務範囲等を理解する</a:t>
                  </a:r>
                </a:p>
              </p:txBody>
            </p:sp>
            <p:pic>
              <p:nvPicPr>
                <p:cNvPr id="20" name="グラフィックス 19" descr="右向き指示マーク">
                  <a:extLst>
                    <a:ext uri="{FF2B5EF4-FFF2-40B4-BE49-F238E27FC236}">
                      <a16:creationId xmlns:a16="http://schemas.microsoft.com/office/drawing/2014/main" id="{B0271C32-95CC-436E-8DB0-A0FF95D569C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933" y="5212643"/>
                  <a:ext cx="468000" cy="468000"/>
                </a:xfrm>
                <a:prstGeom prst="rect">
                  <a:avLst/>
                </a:prstGeom>
              </p:spPr>
            </p:pic>
          </p:grpSp>
        </p:grpSp>
      </p:grpSp>
    </p:spTree>
    <p:extLst>
      <p:ext uri="{BB962C8B-B14F-4D97-AF65-F5344CB8AC3E}">
        <p14:creationId xmlns:p14="http://schemas.microsoft.com/office/powerpoint/2010/main" val="1286218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２．施設・事業所として考えるべきこと、対応すべきこと</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（５）職員を対象とした研修等の実施、充実</a:t>
            </a:r>
          </a:p>
        </p:txBody>
      </p:sp>
      <p:sp>
        <p:nvSpPr>
          <p:cNvPr id="12" name="コンテンツ プレースホルダー 2">
            <a:extLst>
              <a:ext uri="{FF2B5EF4-FFF2-40B4-BE49-F238E27FC236}">
                <a16:creationId xmlns:a16="http://schemas.microsoft.com/office/drawing/2014/main" id="{E05EDD55-A7B8-4FF8-BA1E-D560D0D39568}"/>
              </a:ext>
            </a:extLst>
          </p:cNvPr>
          <p:cNvSpPr txBox="1">
            <a:spLocks/>
          </p:cNvSpPr>
          <p:nvPr/>
        </p:nvSpPr>
        <p:spPr>
          <a:xfrm>
            <a:off x="704528" y="1681981"/>
            <a:ext cx="8786506" cy="12952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ハラスメントに関する</a:t>
            </a:r>
            <a:r>
              <a:rPr lang="ja-JP" altLang="en-US" b="1" u="sng" dirty="0">
                <a:latin typeface="游ゴシック" panose="020B0400000000000000" pitchFamily="50" charset="-128"/>
                <a:ea typeface="游ゴシック" panose="020B0400000000000000" pitchFamily="50" charset="-128"/>
              </a:rPr>
              <a:t>職員を対象とした研修を行い</a:t>
            </a:r>
            <a:r>
              <a:rPr lang="ja-JP" altLang="en-US" dirty="0">
                <a:latin typeface="游ゴシック" panose="020B0400000000000000" pitchFamily="50" charset="-128"/>
                <a:ea typeface="游ゴシック" panose="020B0400000000000000" pitchFamily="50" charset="-128"/>
              </a:rPr>
              <a:t>、意識づくりや情報の共有を行いましょう。</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b="1" u="sng" dirty="0">
                <a:latin typeface="游ゴシック" panose="020B0400000000000000" pitchFamily="50" charset="-128"/>
                <a:ea typeface="游ゴシック" panose="020B0400000000000000" pitchFamily="50" charset="-128"/>
              </a:rPr>
              <a:t>学びや意識を一過性にしないため、定期的に、研修の実施、振り返り、意見交換</a:t>
            </a:r>
            <a:r>
              <a:rPr lang="ja-JP" altLang="en-US" dirty="0">
                <a:latin typeface="游ゴシック" panose="020B0400000000000000" pitchFamily="50" charset="-128"/>
                <a:ea typeface="游ゴシック" panose="020B0400000000000000" pitchFamily="50" charset="-128"/>
              </a:rPr>
              <a:t>を行うことが重要です。</a:t>
            </a:r>
            <a:endParaRPr lang="en-US" altLang="ja-JP" dirty="0">
              <a:latin typeface="游ゴシック" panose="020B0400000000000000" pitchFamily="50" charset="-128"/>
              <a:ea typeface="游ゴシック" panose="020B0400000000000000" pitchFamily="50" charset="-128"/>
            </a:endParaRPr>
          </a:p>
        </p:txBody>
      </p:sp>
      <p:grpSp>
        <p:nvGrpSpPr>
          <p:cNvPr id="13" name="グループ化 12">
            <a:extLst>
              <a:ext uri="{FF2B5EF4-FFF2-40B4-BE49-F238E27FC236}">
                <a16:creationId xmlns:a16="http://schemas.microsoft.com/office/drawing/2014/main" id="{614167DC-9932-40A5-9EBC-3E2BD644AB3C}"/>
              </a:ext>
            </a:extLst>
          </p:cNvPr>
          <p:cNvGrpSpPr/>
          <p:nvPr/>
        </p:nvGrpSpPr>
        <p:grpSpPr>
          <a:xfrm>
            <a:off x="407198" y="980728"/>
            <a:ext cx="9081802" cy="3817301"/>
            <a:chOff x="407198" y="1107252"/>
            <a:chExt cx="9081802" cy="3817301"/>
          </a:xfrm>
        </p:grpSpPr>
        <p:cxnSp>
          <p:nvCxnSpPr>
            <p:cNvPr id="14" name="直線コネクタ 13">
              <a:extLst>
                <a:ext uri="{FF2B5EF4-FFF2-40B4-BE49-F238E27FC236}">
                  <a16:creationId xmlns:a16="http://schemas.microsoft.com/office/drawing/2014/main" id="{14C69761-E245-4683-B669-1AF4657CDAB0}"/>
                </a:ext>
              </a:extLst>
            </p:cNvPr>
            <p:cNvCxnSpPr>
              <a:cxnSpLocks/>
            </p:cNvCxnSpPr>
            <p:nvPr/>
          </p:nvCxnSpPr>
          <p:spPr>
            <a:xfrm rot="16200000" flipH="1">
              <a:off x="6573000" y="-1631364"/>
              <a:ext cx="0" cy="5832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DB820F1B-6F56-4F72-8F62-D282C4E15AE6}"/>
                </a:ext>
              </a:extLst>
            </p:cNvPr>
            <p:cNvGrpSpPr/>
            <p:nvPr/>
          </p:nvGrpSpPr>
          <p:grpSpPr>
            <a:xfrm>
              <a:off x="407198" y="1107252"/>
              <a:ext cx="6778048" cy="574126"/>
              <a:chOff x="2288703" y="5212643"/>
              <a:chExt cx="6778048" cy="574126"/>
            </a:xfrm>
          </p:grpSpPr>
          <p:sp>
            <p:nvSpPr>
              <p:cNvPr id="18" name="正方形/長方形 17">
                <a:extLst>
                  <a:ext uri="{FF2B5EF4-FFF2-40B4-BE49-F238E27FC236}">
                    <a16:creationId xmlns:a16="http://schemas.microsoft.com/office/drawing/2014/main" id="{ABD7416F-CE26-45A5-924C-F0472B536AAE}"/>
                  </a:ext>
                </a:extLst>
              </p:cNvPr>
              <p:cNvSpPr/>
              <p:nvPr/>
            </p:nvSpPr>
            <p:spPr>
              <a:xfrm>
                <a:off x="2360711" y="5318769"/>
                <a:ext cx="6706040" cy="468000"/>
              </a:xfrm>
              <a:prstGeom prst="rect">
                <a:avLst/>
              </a:prstGeom>
              <a:solidFill>
                <a:schemeClr val="accent5">
                  <a:lumMod val="60000"/>
                  <a:lumOff val="40000"/>
                </a:schemeClr>
              </a:solidFill>
              <a:ln w="95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19" name="正方形/長方形 18">
                <a:extLst>
                  <a:ext uri="{FF2B5EF4-FFF2-40B4-BE49-F238E27FC236}">
                    <a16:creationId xmlns:a16="http://schemas.microsoft.com/office/drawing/2014/main" id="{4D3346FA-13A3-4897-BB82-5A38CCCFFFD4}"/>
                  </a:ext>
                </a:extLst>
              </p:cNvPr>
              <p:cNvSpPr/>
              <p:nvPr/>
            </p:nvSpPr>
            <p:spPr>
              <a:xfrm>
                <a:off x="2288703" y="5229201"/>
                <a:ext cx="6706040" cy="468000"/>
              </a:xfrm>
              <a:prstGeom prst="rect">
                <a:avLst/>
              </a:prstGeom>
              <a:solidFill>
                <a:schemeClr val="accent2">
                  <a:lumMod val="75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研修等による職員への周知、意識づくり</a:t>
                </a:r>
              </a:p>
            </p:txBody>
          </p:sp>
          <p:pic>
            <p:nvPicPr>
              <p:cNvPr id="20" name="グラフィックス 19" descr="右向き指示マーク">
                <a:extLst>
                  <a:ext uri="{FF2B5EF4-FFF2-40B4-BE49-F238E27FC236}">
                    <a16:creationId xmlns:a16="http://schemas.microsoft.com/office/drawing/2014/main" id="{B0271C32-95CC-436E-8DB0-A0FF95D569C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933" y="5212643"/>
                <a:ext cx="468000" cy="468000"/>
              </a:xfrm>
              <a:prstGeom prst="rect">
                <a:avLst/>
              </a:prstGeom>
            </p:spPr>
          </p:pic>
        </p:grpSp>
        <p:cxnSp>
          <p:nvCxnSpPr>
            <p:cNvPr id="17" name="直線コネクタ 16">
              <a:extLst>
                <a:ext uri="{FF2B5EF4-FFF2-40B4-BE49-F238E27FC236}">
                  <a16:creationId xmlns:a16="http://schemas.microsoft.com/office/drawing/2014/main" id="{34E1F597-A55E-48BD-95A6-5A7D7A833B56}"/>
                </a:ext>
              </a:extLst>
            </p:cNvPr>
            <p:cNvCxnSpPr/>
            <p:nvPr/>
          </p:nvCxnSpPr>
          <p:spPr>
            <a:xfrm>
              <a:off x="560512" y="1612553"/>
              <a:ext cx="0" cy="3312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2" name="四角形: 角を丸くする 21">
            <a:extLst>
              <a:ext uri="{FF2B5EF4-FFF2-40B4-BE49-F238E27FC236}">
                <a16:creationId xmlns:a16="http://schemas.microsoft.com/office/drawing/2014/main" id="{23AF83E5-227E-40C0-B08E-5D02B2E51425}"/>
              </a:ext>
            </a:extLst>
          </p:cNvPr>
          <p:cNvSpPr/>
          <p:nvPr/>
        </p:nvSpPr>
        <p:spPr>
          <a:xfrm>
            <a:off x="972428" y="3285902"/>
            <a:ext cx="8445055" cy="1295226"/>
          </a:xfrm>
          <a:prstGeom prst="roundRect">
            <a:avLst>
              <a:gd name="adj" fmla="val 20141"/>
            </a:avLst>
          </a:prstGeom>
          <a:solidFill>
            <a:schemeClr val="accent5">
              <a:lumMod val="20000"/>
              <a:lumOff val="80000"/>
            </a:schemeClr>
          </a:solidFill>
          <a:ln w="952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0" numCol="1" spcCol="0" rtlCol="0" fromWordArt="0" anchor="ctr" anchorCtr="0" forceAA="0" compatLnSpc="1">
            <a:prstTxWarp prst="textNoShape">
              <a:avLst/>
            </a:prstTxWarp>
            <a:noAutofit/>
          </a:bodyPr>
          <a:lstStyle/>
          <a:p>
            <a:pPr algn="ctr"/>
            <a:r>
              <a:rPr kumimoji="1" lang="ja-JP" altLang="en-US" sz="2000" b="1" dirty="0">
                <a:solidFill>
                  <a:schemeClr val="accent2">
                    <a:lumMod val="75000"/>
                  </a:schemeClr>
                </a:solidFill>
                <a:latin typeface="游ゴシック" panose="020B0400000000000000" pitchFamily="50" charset="-128"/>
                <a:ea typeface="游ゴシック" panose="020B0400000000000000" pitchFamily="50" charset="-128"/>
              </a:rPr>
              <a:t>職員向けの研修を行う際には、</a:t>
            </a:r>
            <a:endParaRPr kumimoji="1" lang="en-US" altLang="ja-JP" sz="2000" b="1" dirty="0">
              <a:solidFill>
                <a:schemeClr val="accent2">
                  <a:lumMod val="75000"/>
                </a:schemeClr>
              </a:solidFill>
              <a:latin typeface="游ゴシック" panose="020B0400000000000000" pitchFamily="50" charset="-128"/>
              <a:ea typeface="游ゴシック" panose="020B0400000000000000" pitchFamily="50" charset="-128"/>
            </a:endParaRPr>
          </a:p>
          <a:p>
            <a:pPr algn="ctr"/>
            <a:r>
              <a:rPr kumimoji="1" lang="ja-JP" altLang="en-US" sz="2000" b="1" dirty="0">
                <a:solidFill>
                  <a:schemeClr val="accent2">
                    <a:lumMod val="75000"/>
                  </a:schemeClr>
                </a:solidFill>
                <a:latin typeface="游ゴシック" panose="020B0400000000000000" pitchFamily="50" charset="-128"/>
                <a:ea typeface="游ゴシック" panose="020B0400000000000000" pitchFamily="50" charset="-128"/>
              </a:rPr>
              <a:t>「職員向け研修のための手引き」にある「職員向け研修資料」を</a:t>
            </a:r>
            <a:br>
              <a:rPr kumimoji="1" lang="en-US" altLang="ja-JP" sz="2000" b="1" dirty="0">
                <a:solidFill>
                  <a:schemeClr val="accent2">
                    <a:lumMod val="75000"/>
                  </a:schemeClr>
                </a:solidFill>
                <a:latin typeface="游ゴシック" panose="020B0400000000000000" pitchFamily="50" charset="-128"/>
                <a:ea typeface="游ゴシック" panose="020B0400000000000000" pitchFamily="50" charset="-128"/>
              </a:rPr>
            </a:br>
            <a:r>
              <a:rPr lang="ja-JP" altLang="en-US" sz="2000" b="1" dirty="0">
                <a:solidFill>
                  <a:schemeClr val="accent2">
                    <a:lumMod val="75000"/>
                  </a:schemeClr>
                </a:solidFill>
                <a:latin typeface="游ゴシック" panose="020B0400000000000000" pitchFamily="50" charset="-128"/>
                <a:ea typeface="游ゴシック" panose="020B0400000000000000" pitchFamily="50" charset="-128"/>
              </a:rPr>
              <a:t>是非ご</a:t>
            </a:r>
            <a:r>
              <a:rPr kumimoji="1" lang="ja-JP" altLang="en-US" sz="2000" b="1" dirty="0">
                <a:solidFill>
                  <a:schemeClr val="accent2">
                    <a:lumMod val="75000"/>
                  </a:schemeClr>
                </a:solidFill>
                <a:latin typeface="游ゴシック" panose="020B0400000000000000" pitchFamily="50" charset="-128"/>
                <a:ea typeface="游ゴシック" panose="020B0400000000000000" pitchFamily="50" charset="-128"/>
              </a:rPr>
              <a:t>活用ください。</a:t>
            </a:r>
            <a:endParaRPr kumimoji="1" lang="ja-JP" altLang="en-US" sz="1800" b="1" dirty="0">
              <a:solidFill>
                <a:schemeClr val="accent2">
                  <a:lumMod val="75000"/>
                </a:schemeClr>
              </a:solidFill>
              <a:latin typeface="游ゴシック" panose="020B0400000000000000" pitchFamily="50" charset="-128"/>
              <a:ea typeface="游ゴシック" panose="020B0400000000000000" pitchFamily="50" charset="-128"/>
            </a:endParaRPr>
          </a:p>
        </p:txBody>
      </p:sp>
      <p:sp>
        <p:nvSpPr>
          <p:cNvPr id="3" name="矢印: 右 2">
            <a:extLst>
              <a:ext uri="{FF2B5EF4-FFF2-40B4-BE49-F238E27FC236}">
                <a16:creationId xmlns:a16="http://schemas.microsoft.com/office/drawing/2014/main" id="{8864E166-6914-3F8E-DF7F-CAF55C1CA555}"/>
              </a:ext>
            </a:extLst>
          </p:cNvPr>
          <p:cNvSpPr/>
          <p:nvPr/>
        </p:nvSpPr>
        <p:spPr>
          <a:xfrm>
            <a:off x="6716920" y="4077072"/>
            <a:ext cx="792636" cy="504056"/>
          </a:xfrm>
          <a:prstGeom prst="rightArrow">
            <a:avLst/>
          </a:prstGeom>
          <a:solidFill>
            <a:srgbClr val="FF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Tree>
    <p:extLst>
      <p:ext uri="{BB962C8B-B14F-4D97-AF65-F5344CB8AC3E}">
        <p14:creationId xmlns:p14="http://schemas.microsoft.com/office/powerpoint/2010/main" val="1407649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008DB6D-92CD-44BF-E29D-DF26F84CFCE1}"/>
              </a:ext>
            </a:extLst>
          </p:cNvPr>
          <p:cNvPicPr>
            <a:picLocks noChangeAspect="1"/>
          </p:cNvPicPr>
          <p:nvPr/>
        </p:nvPicPr>
        <p:blipFill>
          <a:blip r:embed="rId2"/>
          <a:stretch>
            <a:fillRect/>
          </a:stretch>
        </p:blipFill>
        <p:spPr>
          <a:xfrm>
            <a:off x="920552" y="34200"/>
            <a:ext cx="8985448" cy="6789599"/>
          </a:xfrm>
          <a:prstGeom prst="rect">
            <a:avLst/>
          </a:prstGeom>
        </p:spPr>
      </p:pic>
      <p:sp>
        <p:nvSpPr>
          <p:cNvPr id="4" name="矢印: 右 3">
            <a:extLst>
              <a:ext uri="{FF2B5EF4-FFF2-40B4-BE49-F238E27FC236}">
                <a16:creationId xmlns:a16="http://schemas.microsoft.com/office/drawing/2014/main" id="{1FAB7609-3527-85AA-FF86-0664D43B1246}"/>
              </a:ext>
            </a:extLst>
          </p:cNvPr>
          <p:cNvSpPr/>
          <p:nvPr/>
        </p:nvSpPr>
        <p:spPr>
          <a:xfrm>
            <a:off x="130652" y="5157192"/>
            <a:ext cx="792636" cy="504056"/>
          </a:xfrm>
          <a:prstGeom prst="rightArrow">
            <a:avLst/>
          </a:prstGeom>
          <a:solidFill>
            <a:srgbClr val="FF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Tree>
    <p:extLst>
      <p:ext uri="{BB962C8B-B14F-4D97-AF65-F5344CB8AC3E}">
        <p14:creationId xmlns:p14="http://schemas.microsoft.com/office/powerpoint/2010/main" val="123192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06202"/>
            <a:ext cx="9086400" cy="630510"/>
          </a:xfrm>
        </p:spPr>
        <p:txBody>
          <a:bodyPr>
            <a:normAutofit/>
          </a:bodyPr>
          <a:lstStyle/>
          <a:p>
            <a:pPr>
              <a:spcAft>
                <a:spcPts val="1200"/>
              </a:spcAft>
            </a:pP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参考</a:t>
            </a: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介護現場におけるハラスメントとは①</a:t>
            </a:r>
            <a:endParaRPr lang="en-US" altLang="ja-JP" dirty="0">
              <a:latin typeface="游ゴシック" panose="020B0400000000000000" pitchFamily="50" charset="-128"/>
              <a:ea typeface="游ゴシック" panose="020B0400000000000000" pitchFamily="50" charset="-128"/>
            </a:endParaRPr>
          </a:p>
        </p:txBody>
      </p:sp>
      <p:sp>
        <p:nvSpPr>
          <p:cNvPr id="5" name="コンテンツ プレースホルダー 2">
            <a:extLst>
              <a:ext uri="{FF2B5EF4-FFF2-40B4-BE49-F238E27FC236}">
                <a16:creationId xmlns:a16="http://schemas.microsoft.com/office/drawing/2014/main" id="{CFAD2E0A-2FFC-4834-9A32-AC15AD7C2AB8}"/>
              </a:ext>
            </a:extLst>
          </p:cNvPr>
          <p:cNvSpPr txBox="1">
            <a:spLocks/>
          </p:cNvSpPr>
          <p:nvPr/>
        </p:nvSpPr>
        <p:spPr>
          <a:xfrm>
            <a:off x="410399" y="973063"/>
            <a:ext cx="9079675" cy="1611586"/>
          </a:xfrm>
          <a:prstGeom prst="rect">
            <a:avLst/>
          </a:prstGeom>
          <a:noFill/>
          <a:ln>
            <a:noFill/>
          </a:ln>
          <a:effectLst/>
        </p:spPr>
        <p:txBody>
          <a:bodyPr vert="horz" wrap="square" lIns="36000" tIns="36000" rIns="36000" bIns="3600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indent="180975" algn="just"/>
            <a:r>
              <a:rPr lang="ja-JP" altLang="en-US" kern="100" dirty="0">
                <a:latin typeface="游ゴシック" panose="020B0400000000000000" pitchFamily="50" charset="-128"/>
                <a:ea typeface="游ゴシック" panose="020B0400000000000000" pitchFamily="50" charset="-128"/>
                <a:cs typeface="Times New Roman" panose="02020603050405020304" pitchFamily="18" charset="0"/>
              </a:rPr>
              <a:t>ハラスメントについて、確定した定義はありませんが、この手引き・研修用資料では、身体的暴力、精神的暴力及びセクシュアルハラスメントをあわせて、介護現場におけるハラスメントとしています。具体的には、介護サービスの利用者や家族等（</a:t>
            </a:r>
            <a:r>
              <a:rPr lang="en-US" altLang="ja-JP"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kern="100" dirty="0">
                <a:latin typeface="游ゴシック" panose="020B0400000000000000" pitchFamily="50" charset="-128"/>
                <a:ea typeface="游ゴシック" panose="020B0400000000000000" pitchFamily="50" charset="-128"/>
                <a:cs typeface="Times New Roman" panose="02020603050405020304" pitchFamily="18" charset="0"/>
              </a:rPr>
              <a:t>）からの、以下のような行為を「ハラスメント」 と総称しています。</a:t>
            </a:r>
            <a:r>
              <a:rPr lang="en-US" altLang="ja-JP" sz="14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400" kern="100" dirty="0">
                <a:latin typeface="游ゴシック" panose="020B0400000000000000" pitchFamily="50" charset="-128"/>
                <a:ea typeface="游ゴシック" panose="020B0400000000000000" pitchFamily="50" charset="-128"/>
                <a:cs typeface="Times New Roman" panose="02020603050405020304" pitchFamily="18" charset="0"/>
              </a:rPr>
              <a:t>「利用者や家族等」の「等」は、家族に準じる同居の知人または近居の親族を意味します。</a:t>
            </a:r>
          </a:p>
        </p:txBody>
      </p:sp>
      <p:grpSp>
        <p:nvGrpSpPr>
          <p:cNvPr id="4" name="グループ化 3">
            <a:extLst>
              <a:ext uri="{FF2B5EF4-FFF2-40B4-BE49-F238E27FC236}">
                <a16:creationId xmlns:a16="http://schemas.microsoft.com/office/drawing/2014/main" id="{6EB9C678-E73E-4CCB-9E05-6D5DA0815DF5}"/>
              </a:ext>
            </a:extLst>
          </p:cNvPr>
          <p:cNvGrpSpPr/>
          <p:nvPr/>
        </p:nvGrpSpPr>
        <p:grpSpPr>
          <a:xfrm>
            <a:off x="429910" y="2708920"/>
            <a:ext cx="9066890" cy="3744416"/>
            <a:chOff x="429910" y="2276871"/>
            <a:chExt cx="9066890" cy="4032450"/>
          </a:xfrm>
        </p:grpSpPr>
        <p:sp>
          <p:nvSpPr>
            <p:cNvPr id="3" name="正方形/長方形 2">
              <a:extLst>
                <a:ext uri="{FF2B5EF4-FFF2-40B4-BE49-F238E27FC236}">
                  <a16:creationId xmlns:a16="http://schemas.microsoft.com/office/drawing/2014/main" id="{15F073DB-F01A-4A44-98DB-D6E81BD22235}"/>
                </a:ext>
              </a:extLst>
            </p:cNvPr>
            <p:cNvSpPr/>
            <p:nvPr/>
          </p:nvSpPr>
          <p:spPr>
            <a:xfrm>
              <a:off x="429910" y="2276871"/>
              <a:ext cx="9066890" cy="4032449"/>
            </a:xfrm>
            <a:prstGeom prst="rect">
              <a:avLst/>
            </a:prstGeom>
            <a:pattFill prst="dkUpDiag">
              <a:fgClr>
                <a:schemeClr val="accent6">
                  <a:lumMod val="40000"/>
                  <a:lumOff val="60000"/>
                </a:schemeClr>
              </a:fgClr>
              <a:bgClr>
                <a:schemeClr val="bg1"/>
              </a:bgClr>
            </a:pattFill>
            <a:ln w="9525">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just"/>
              <a:endParaRPr kumimoji="1" lang="ja-JP" altLang="en-US" sz="1400" dirty="0">
                <a:solidFill>
                  <a:schemeClr val="tx1"/>
                </a:solidFill>
                <a:latin typeface="游ゴシック" panose="020B0400000000000000" pitchFamily="50" charset="-128"/>
                <a:ea typeface="游ゴシック" panose="020B0400000000000000" pitchFamily="50" charset="-128"/>
              </a:endParaRPr>
            </a:p>
          </p:txBody>
        </p:sp>
        <p:sp>
          <p:nvSpPr>
            <p:cNvPr id="8" name="正方形/長方形 7">
              <a:extLst>
                <a:ext uri="{FF2B5EF4-FFF2-40B4-BE49-F238E27FC236}">
                  <a16:creationId xmlns:a16="http://schemas.microsoft.com/office/drawing/2014/main" id="{BC9F85F1-3947-45D9-ABE6-36E46ECDE051}"/>
                </a:ext>
              </a:extLst>
            </p:cNvPr>
            <p:cNvSpPr/>
            <p:nvPr/>
          </p:nvSpPr>
          <p:spPr>
            <a:xfrm>
              <a:off x="560512" y="2436219"/>
              <a:ext cx="8784976" cy="3873102"/>
            </a:xfrm>
            <a:prstGeom prst="rect">
              <a:avLst/>
            </a:prstGeom>
            <a:solidFill>
              <a:schemeClr val="bg1"/>
            </a:solidFill>
            <a:ln w="9525">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08000" rIns="144000" bIns="108000" numCol="1" spcCol="0" rtlCol="0" fromWordArt="0" anchor="ctr" anchorCtr="0" forceAA="0" compatLnSpc="1">
              <a:prstTxWarp prst="textNoShape">
                <a:avLst/>
              </a:prstTxWarp>
              <a:noAutofit/>
            </a:bodyPr>
            <a:lstStyle/>
            <a:p>
              <a:pPr algn="just"/>
              <a:r>
                <a:rPr lang="ja-JP" altLang="ja-JP" sz="20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１）身体的暴力</a:t>
              </a:r>
              <a:r>
                <a:rPr lang="en-US" altLang="ja-JP" sz="2000" b="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身体的な力を使って危害を及ぼす行為。</a:t>
              </a:r>
              <a:endPar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534988" indent="-358775" algn="just"/>
              <a:r>
                <a:rPr lang="ja-JP" altLang="ja-JP"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例：コップをなげつける</a:t>
              </a:r>
              <a:r>
                <a:rPr lang="ja-JP" altLang="en-US"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／蹴られる／</a:t>
              </a:r>
              <a:r>
                <a:rPr lang="ja-JP" altLang="ja-JP"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唾を吐く</a:t>
              </a:r>
            </a:p>
            <a:p>
              <a:pPr algn="just">
                <a:spcAft>
                  <a:spcPts val="0"/>
                </a:spcAft>
              </a:pPr>
              <a:endParaRPr lang="en-US" altLang="ja-JP" sz="12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r>
                <a:rPr lang="ja-JP" altLang="ja-JP" sz="20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２）精神的暴力</a:t>
              </a:r>
              <a:r>
                <a:rPr lang="en-US" altLang="ja-JP" sz="2000" b="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個人の尊厳や人格を言葉や態度によって傷つけたり、おとしめたりする行為。</a:t>
              </a:r>
              <a:endPar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534988" indent="-358775">
                <a:spcAft>
                  <a:spcPts val="0"/>
                </a:spcAft>
              </a:pPr>
              <a:r>
                <a:rPr lang="ja-JP" altLang="ja-JP"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例：大声を発する</a:t>
              </a:r>
              <a:r>
                <a:rPr lang="ja-JP" altLang="en-US"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怒鳴る</a:t>
              </a:r>
              <a:r>
                <a:rPr lang="ja-JP" altLang="en-US"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特定</a:t>
              </a:r>
              <a:r>
                <a:rPr lang="ja-JP" altLang="en-US"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の職員</a:t>
              </a:r>
              <a:r>
                <a:rPr lang="ja-JP" altLang="ja-JP"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にいやがらせをする</a:t>
              </a:r>
              <a:r>
                <a:rPr lang="ja-JP" altLang="en-US"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「この程度できて当然」と理不尽なサービスを要求する</a:t>
              </a:r>
              <a:r>
                <a:rPr lang="ja-JP" altLang="en-US"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　　</a:t>
              </a:r>
              <a:endParaRPr lang="ja-JP" altLang="ja-JP"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sz="12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r>
                <a:rPr lang="ja-JP" altLang="ja-JP" sz="20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３）セクシュアルハラスメント</a:t>
              </a:r>
              <a:r>
                <a:rPr lang="en-US" altLang="ja-JP" sz="2000" b="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意に添わない性的誘いかけ、好意的態度の要求等、性的ないやがらせ行為。</a:t>
              </a:r>
              <a:endPar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534988" indent="-358775" algn="just"/>
              <a:r>
                <a:rPr lang="ja-JP" altLang="en-US"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例：必要もなく手や腕を触る／抱きしめる／入浴介助中、あからさまに性的な話をする</a:t>
              </a:r>
              <a:endParaRPr lang="en-US" altLang="ja-JP" sz="18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grpSp>
      <p:sp>
        <p:nvSpPr>
          <p:cNvPr id="7" name="二等辺三角形 6">
            <a:extLst>
              <a:ext uri="{FF2B5EF4-FFF2-40B4-BE49-F238E27FC236}">
                <a16:creationId xmlns:a16="http://schemas.microsoft.com/office/drawing/2014/main" id="{0374E781-D83D-451F-B875-5D37509A63E3}"/>
              </a:ext>
            </a:extLst>
          </p:cNvPr>
          <p:cNvSpPr/>
          <p:nvPr/>
        </p:nvSpPr>
        <p:spPr>
          <a:xfrm flipV="1">
            <a:off x="4573576" y="6381328"/>
            <a:ext cx="753320" cy="214477"/>
          </a:xfrm>
          <a:prstGeom prst="triangle">
            <a:avLst/>
          </a:prstGeom>
          <a:solidFill>
            <a:schemeClr val="accent6">
              <a:lumMod val="40000"/>
              <a:lumOff val="60000"/>
            </a:schemeClr>
          </a:solidFill>
          <a:ln w="9525">
            <a:solidFill>
              <a:schemeClr val="accent6">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Tree>
    <p:extLst>
      <p:ext uri="{BB962C8B-B14F-4D97-AF65-F5344CB8AC3E}">
        <p14:creationId xmlns:p14="http://schemas.microsoft.com/office/powerpoint/2010/main" val="3374468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２．施設・事業所として考えるべきこと、対応すべきこと</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（６）管理者をサポートする体制の整備</a:t>
            </a:r>
          </a:p>
        </p:txBody>
      </p:sp>
      <p:sp>
        <p:nvSpPr>
          <p:cNvPr id="12" name="コンテンツ プレースホルダー 2">
            <a:extLst>
              <a:ext uri="{FF2B5EF4-FFF2-40B4-BE49-F238E27FC236}">
                <a16:creationId xmlns:a16="http://schemas.microsoft.com/office/drawing/2014/main" id="{E05EDD55-A7B8-4FF8-BA1E-D560D0D39568}"/>
              </a:ext>
            </a:extLst>
          </p:cNvPr>
          <p:cNvSpPr txBox="1">
            <a:spLocks/>
          </p:cNvSpPr>
          <p:nvPr/>
        </p:nvSpPr>
        <p:spPr>
          <a:xfrm>
            <a:off x="704528" y="1681981"/>
            <a:ext cx="8786506" cy="3885679"/>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の対応に限らず、何らかのトラブルがあった際は管理者やサービス提供責任者など（以下、管理者等）が対応を一手に引き受けることも多いかもしれません。しかし、管理者等の負荷だけが大きくなることは望ましくありません。</a:t>
            </a:r>
            <a:r>
              <a:rPr lang="ja-JP" altLang="en-US" b="1" u="sng" dirty="0">
                <a:latin typeface="游ゴシック" panose="020B0400000000000000" pitchFamily="50" charset="-128"/>
                <a:ea typeface="游ゴシック" panose="020B0400000000000000" pitchFamily="50" charset="-128"/>
              </a:rPr>
              <a:t>管理者等が一人ですべてを抱え込んでしまわないよう、管理者等をサポートできる体制を整える</a:t>
            </a:r>
            <a:r>
              <a:rPr lang="ja-JP" altLang="en-US" dirty="0">
                <a:latin typeface="游ゴシック" panose="020B0400000000000000" pitchFamily="50" charset="-128"/>
                <a:ea typeface="游ゴシック" panose="020B0400000000000000" pitchFamily="50" charset="-128"/>
              </a:rPr>
              <a:t>ことも重要です。</a:t>
            </a:r>
            <a:endParaRPr lang="en-US" altLang="ja-JP" dirty="0">
              <a:latin typeface="游ゴシック" panose="020B0400000000000000" pitchFamily="50" charset="-128"/>
              <a:ea typeface="游ゴシック" panose="020B0400000000000000" pitchFamily="50" charset="-128"/>
            </a:endParaRPr>
          </a:p>
          <a:p>
            <a:pPr marL="714375" lvl="1" indent="-342900">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職員はもちろん、管理者等の相談先にもなるような相談窓口を施設・事業所や法人に設置しましょう。</a:t>
            </a:r>
            <a:endParaRPr lang="en-US" altLang="ja-JP" dirty="0">
              <a:latin typeface="游ゴシック" panose="020B0400000000000000" pitchFamily="50" charset="-128"/>
              <a:ea typeface="游ゴシック" panose="020B0400000000000000" pitchFamily="50" charset="-128"/>
            </a:endParaRPr>
          </a:p>
          <a:p>
            <a:pPr marL="714375" lvl="1" indent="-342900">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対応チームを作る等、組織として問題に対応する体制作りをしましょう。多職種から構成される施設・事業所であれば、多職種で相談対応のチームを作ることも一例です。</a:t>
            </a:r>
            <a:endParaRPr lang="en-US" altLang="ja-JP" dirty="0">
              <a:latin typeface="游ゴシック" panose="020B0400000000000000" pitchFamily="50" charset="-128"/>
              <a:ea typeface="游ゴシック" panose="020B0400000000000000" pitchFamily="50" charset="-128"/>
            </a:endParaRPr>
          </a:p>
          <a:p>
            <a:pPr marL="714375" lvl="1" indent="-342900">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マニュアルでは、ケアマネジャーや地域包括支援センター等に相談する等、管理者等の負担感に寄り添った指針・対応方法を示しましょう。</a:t>
            </a:r>
            <a:endParaRPr lang="en-US" altLang="ja-JP" dirty="0">
              <a:latin typeface="游ゴシック" panose="020B0400000000000000" pitchFamily="50" charset="-128"/>
              <a:ea typeface="游ゴシック" panose="020B0400000000000000" pitchFamily="50" charset="-128"/>
            </a:endParaRPr>
          </a:p>
        </p:txBody>
      </p:sp>
      <p:grpSp>
        <p:nvGrpSpPr>
          <p:cNvPr id="13" name="グループ化 12">
            <a:extLst>
              <a:ext uri="{FF2B5EF4-FFF2-40B4-BE49-F238E27FC236}">
                <a16:creationId xmlns:a16="http://schemas.microsoft.com/office/drawing/2014/main" id="{614167DC-9932-40A5-9EBC-3E2BD644AB3C}"/>
              </a:ext>
            </a:extLst>
          </p:cNvPr>
          <p:cNvGrpSpPr/>
          <p:nvPr/>
        </p:nvGrpSpPr>
        <p:grpSpPr>
          <a:xfrm>
            <a:off x="407198" y="980728"/>
            <a:ext cx="9081802" cy="4645301"/>
            <a:chOff x="407198" y="1107252"/>
            <a:chExt cx="9081802" cy="4645301"/>
          </a:xfrm>
        </p:grpSpPr>
        <p:cxnSp>
          <p:nvCxnSpPr>
            <p:cNvPr id="17" name="直線コネクタ 16">
              <a:extLst>
                <a:ext uri="{FF2B5EF4-FFF2-40B4-BE49-F238E27FC236}">
                  <a16:creationId xmlns:a16="http://schemas.microsoft.com/office/drawing/2014/main" id="{34E1F597-A55E-48BD-95A6-5A7D7A833B56}"/>
                </a:ext>
              </a:extLst>
            </p:cNvPr>
            <p:cNvCxnSpPr/>
            <p:nvPr/>
          </p:nvCxnSpPr>
          <p:spPr>
            <a:xfrm>
              <a:off x="560512" y="1612553"/>
              <a:ext cx="0" cy="4140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14C69761-E245-4683-B669-1AF4657CDAB0}"/>
                </a:ext>
              </a:extLst>
            </p:cNvPr>
            <p:cNvCxnSpPr>
              <a:cxnSpLocks/>
            </p:cNvCxnSpPr>
            <p:nvPr/>
          </p:nvCxnSpPr>
          <p:spPr>
            <a:xfrm rot="16200000" flipH="1">
              <a:off x="6573000" y="-1631364"/>
              <a:ext cx="0" cy="5832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DB820F1B-6F56-4F72-8F62-D282C4E15AE6}"/>
                </a:ext>
              </a:extLst>
            </p:cNvPr>
            <p:cNvGrpSpPr/>
            <p:nvPr/>
          </p:nvGrpSpPr>
          <p:grpSpPr>
            <a:xfrm>
              <a:off x="407198" y="1107252"/>
              <a:ext cx="6778048" cy="574126"/>
              <a:chOff x="2288703" y="5212643"/>
              <a:chExt cx="6778048" cy="574126"/>
            </a:xfrm>
          </p:grpSpPr>
          <p:sp>
            <p:nvSpPr>
              <p:cNvPr id="18" name="正方形/長方形 17">
                <a:extLst>
                  <a:ext uri="{FF2B5EF4-FFF2-40B4-BE49-F238E27FC236}">
                    <a16:creationId xmlns:a16="http://schemas.microsoft.com/office/drawing/2014/main" id="{ABD7416F-CE26-45A5-924C-F0472B536AAE}"/>
                  </a:ext>
                </a:extLst>
              </p:cNvPr>
              <p:cNvSpPr/>
              <p:nvPr/>
            </p:nvSpPr>
            <p:spPr>
              <a:xfrm>
                <a:off x="2360711" y="5318769"/>
                <a:ext cx="6706040" cy="468000"/>
              </a:xfrm>
              <a:prstGeom prst="rect">
                <a:avLst/>
              </a:prstGeom>
              <a:solidFill>
                <a:schemeClr val="accent5">
                  <a:lumMod val="60000"/>
                  <a:lumOff val="40000"/>
                </a:schemeClr>
              </a:solidFill>
              <a:ln w="95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19" name="正方形/長方形 18">
                <a:extLst>
                  <a:ext uri="{FF2B5EF4-FFF2-40B4-BE49-F238E27FC236}">
                    <a16:creationId xmlns:a16="http://schemas.microsoft.com/office/drawing/2014/main" id="{4D3346FA-13A3-4897-BB82-5A38CCCFFFD4}"/>
                  </a:ext>
                </a:extLst>
              </p:cNvPr>
              <p:cNvSpPr/>
              <p:nvPr/>
            </p:nvSpPr>
            <p:spPr>
              <a:xfrm>
                <a:off x="2288703" y="5229201"/>
                <a:ext cx="6706040" cy="468000"/>
              </a:xfrm>
              <a:prstGeom prst="rect">
                <a:avLst/>
              </a:prstGeom>
              <a:solidFill>
                <a:schemeClr val="accent2">
                  <a:lumMod val="75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管理者にのみ負荷がかからないための工夫</a:t>
                </a:r>
              </a:p>
            </p:txBody>
          </p:sp>
          <p:pic>
            <p:nvPicPr>
              <p:cNvPr id="20" name="グラフィックス 19" descr="右向き指示マーク">
                <a:extLst>
                  <a:ext uri="{FF2B5EF4-FFF2-40B4-BE49-F238E27FC236}">
                    <a16:creationId xmlns:a16="http://schemas.microsoft.com/office/drawing/2014/main" id="{B0271C32-95CC-436E-8DB0-A0FF95D569C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85933" y="5212643"/>
                <a:ext cx="468000" cy="468000"/>
              </a:xfrm>
              <a:prstGeom prst="rect">
                <a:avLst/>
              </a:prstGeom>
            </p:spPr>
          </p:pic>
        </p:grpSp>
      </p:grpSp>
    </p:spTree>
    <p:extLst>
      <p:ext uri="{BB962C8B-B14F-4D97-AF65-F5344CB8AC3E}">
        <p14:creationId xmlns:p14="http://schemas.microsoft.com/office/powerpoint/2010/main" val="993113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8982B5-19A2-4996-A9BE-08388C8280FE}"/>
              </a:ext>
            </a:extLst>
          </p:cNvPr>
          <p:cNvSpPr>
            <a:spLocks noGrp="1"/>
          </p:cNvSpPr>
          <p:nvPr>
            <p:ph type="title"/>
          </p:nvPr>
        </p:nvSpPr>
        <p:spPr>
          <a:xfrm>
            <a:off x="410400" y="260647"/>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２．施設・事業所として考えるべきこと、対応すべきこと</a:t>
            </a:r>
            <a:br>
              <a:rPr lang="en-US" altLang="ja-JP" dirty="0">
                <a:highlight>
                  <a:srgbClr val="FFFF00"/>
                </a:highlight>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（７）</a:t>
            </a:r>
            <a:r>
              <a:rPr kumimoji="1" lang="ja-JP" altLang="en-US" dirty="0">
                <a:latin typeface="游ゴシック" panose="020B0400000000000000" pitchFamily="50" charset="-128"/>
                <a:ea typeface="游ゴシック" panose="020B0400000000000000" pitchFamily="50" charset="-128"/>
              </a:rPr>
              <a:t>ハラスメントに係る個人情報の取扱方法の整備</a:t>
            </a:r>
          </a:p>
        </p:txBody>
      </p:sp>
      <p:sp>
        <p:nvSpPr>
          <p:cNvPr id="11" name="コンテンツ プレースホルダー 2">
            <a:extLst>
              <a:ext uri="{FF2B5EF4-FFF2-40B4-BE49-F238E27FC236}">
                <a16:creationId xmlns:a16="http://schemas.microsoft.com/office/drawing/2014/main" id="{E0D62A4C-7C93-49CD-AE7D-4111AFC3DB50}"/>
              </a:ext>
            </a:extLst>
          </p:cNvPr>
          <p:cNvSpPr txBox="1">
            <a:spLocks/>
          </p:cNvSpPr>
          <p:nvPr/>
        </p:nvSpPr>
        <p:spPr>
          <a:xfrm>
            <a:off x="704528" y="1681981"/>
            <a:ext cx="8786506" cy="3885679"/>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介護現場におけるハラスメントの対策や取組のひとつとして、ハラスメントに係る個人情報の取扱い方法について、施設・事業所として、例えば以下のような諸点について、個人情報保護法等の法令に従って、あらかじめマニュアルを作成するなどにより、職員に周知しておく必要があります。</a:t>
            </a:r>
            <a:endParaRPr lang="en-US" altLang="ja-JP" dirty="0">
              <a:latin typeface="游ゴシック" panose="020B0400000000000000" pitchFamily="50" charset="-128"/>
              <a:ea typeface="游ゴシック" panose="020B0400000000000000" pitchFamily="50" charset="-128"/>
            </a:endParaRPr>
          </a:p>
          <a:p>
            <a:pPr marL="714375" indent="-457200">
              <a:buFont typeface="+mj-ea"/>
              <a:buAutoNum type="circleNumDbPlain"/>
            </a:pPr>
            <a:r>
              <a:rPr lang="ja-JP" altLang="en-US" dirty="0">
                <a:latin typeface="游ゴシック" panose="020B0400000000000000" pitchFamily="50" charset="-128"/>
                <a:ea typeface="游ゴシック" panose="020B0400000000000000" pitchFamily="50" charset="-128"/>
              </a:rPr>
              <a:t>ハラスメントに係る記録の方法（どの記録に、どのように記載するか等）</a:t>
            </a:r>
          </a:p>
          <a:p>
            <a:pPr marL="714375" indent="-457200">
              <a:buFont typeface="+mj-ea"/>
              <a:buAutoNum type="circleNumDbPlain"/>
            </a:pPr>
            <a:r>
              <a:rPr lang="ja-JP" altLang="en-US" dirty="0">
                <a:latin typeface="游ゴシック" panose="020B0400000000000000" pitchFamily="50" charset="-128"/>
                <a:ea typeface="游ゴシック" panose="020B0400000000000000" pitchFamily="50" charset="-128"/>
              </a:rPr>
              <a:t>他の施設・事業者又は関係機関と連携する際のハラスメントに係る情報の提供・受領の方法（他の施設・事業者又は関係機関との間で提供・受領する情報の範囲、その取扱い方法についての事前の申し合わせの要否等）</a:t>
            </a:r>
          </a:p>
          <a:p>
            <a:pPr marL="714375" indent="-457200">
              <a:buFont typeface="+mj-ea"/>
              <a:buAutoNum type="circleNumDbPlain"/>
            </a:pPr>
            <a:r>
              <a:rPr lang="ja-JP" altLang="en-US" dirty="0">
                <a:latin typeface="游ゴシック" panose="020B0400000000000000" pitchFamily="50" charset="-128"/>
                <a:ea typeface="游ゴシック" panose="020B0400000000000000" pitchFamily="50" charset="-128"/>
              </a:rPr>
              <a:t>ハラスメントに係る記録について開示請求を受けた場合の対応方法（開示の要否・可否、開示する際の留意点等）</a:t>
            </a:r>
          </a:p>
        </p:txBody>
      </p:sp>
      <p:grpSp>
        <p:nvGrpSpPr>
          <p:cNvPr id="12" name="グループ化 11">
            <a:extLst>
              <a:ext uri="{FF2B5EF4-FFF2-40B4-BE49-F238E27FC236}">
                <a16:creationId xmlns:a16="http://schemas.microsoft.com/office/drawing/2014/main" id="{4D559103-B543-456D-A841-F34EFA29E6CD}"/>
              </a:ext>
            </a:extLst>
          </p:cNvPr>
          <p:cNvGrpSpPr/>
          <p:nvPr/>
        </p:nvGrpSpPr>
        <p:grpSpPr>
          <a:xfrm>
            <a:off x="407198" y="980728"/>
            <a:ext cx="9081802" cy="4825301"/>
            <a:chOff x="407198" y="1107252"/>
            <a:chExt cx="9081802" cy="4825301"/>
          </a:xfrm>
        </p:grpSpPr>
        <p:cxnSp>
          <p:nvCxnSpPr>
            <p:cNvPr id="13" name="直線コネクタ 12">
              <a:extLst>
                <a:ext uri="{FF2B5EF4-FFF2-40B4-BE49-F238E27FC236}">
                  <a16:creationId xmlns:a16="http://schemas.microsoft.com/office/drawing/2014/main" id="{23D8D4D3-0D88-46F2-9542-F6ED0099BEAC}"/>
                </a:ext>
              </a:extLst>
            </p:cNvPr>
            <p:cNvCxnSpPr/>
            <p:nvPr/>
          </p:nvCxnSpPr>
          <p:spPr>
            <a:xfrm>
              <a:off x="560512" y="1612553"/>
              <a:ext cx="0" cy="4320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38785728-8EEB-40A3-B1B0-410728582875}"/>
                </a:ext>
              </a:extLst>
            </p:cNvPr>
            <p:cNvCxnSpPr>
              <a:cxnSpLocks/>
            </p:cNvCxnSpPr>
            <p:nvPr/>
          </p:nvCxnSpPr>
          <p:spPr>
            <a:xfrm rot="16200000" flipH="1">
              <a:off x="6573000" y="-1631364"/>
              <a:ext cx="0" cy="5832000"/>
            </a:xfrm>
            <a:prstGeom prst="line">
              <a:avLst/>
            </a:prstGeom>
            <a:ln w="28575" cap="sq">
              <a:solidFill>
                <a:schemeClr val="accent5">
                  <a:lumMod val="60000"/>
                  <a:lumOff val="40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C982C5B5-0F64-44AC-8F92-8A1E5797E75F}"/>
                </a:ext>
              </a:extLst>
            </p:cNvPr>
            <p:cNvGrpSpPr/>
            <p:nvPr/>
          </p:nvGrpSpPr>
          <p:grpSpPr>
            <a:xfrm>
              <a:off x="407198" y="1107252"/>
              <a:ext cx="5193868" cy="574126"/>
              <a:chOff x="2288703" y="5212643"/>
              <a:chExt cx="5193868" cy="574126"/>
            </a:xfrm>
          </p:grpSpPr>
          <p:sp>
            <p:nvSpPr>
              <p:cNvPr id="16" name="正方形/長方形 15">
                <a:extLst>
                  <a:ext uri="{FF2B5EF4-FFF2-40B4-BE49-F238E27FC236}">
                    <a16:creationId xmlns:a16="http://schemas.microsoft.com/office/drawing/2014/main" id="{42CED6F2-EDAD-4497-942F-9A48660E0CB6}"/>
                  </a:ext>
                </a:extLst>
              </p:cNvPr>
              <p:cNvSpPr/>
              <p:nvPr/>
            </p:nvSpPr>
            <p:spPr>
              <a:xfrm>
                <a:off x="2360711" y="5318769"/>
                <a:ext cx="5121860" cy="468000"/>
              </a:xfrm>
              <a:prstGeom prst="rect">
                <a:avLst/>
              </a:prstGeom>
              <a:solidFill>
                <a:schemeClr val="accent5">
                  <a:lumMod val="60000"/>
                  <a:lumOff val="40000"/>
                </a:schemeClr>
              </a:solidFill>
              <a:ln w="95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17" name="正方形/長方形 16">
                <a:extLst>
                  <a:ext uri="{FF2B5EF4-FFF2-40B4-BE49-F238E27FC236}">
                    <a16:creationId xmlns:a16="http://schemas.microsoft.com/office/drawing/2014/main" id="{9EFF21B8-0732-4B55-BD90-FC2527B62DF2}"/>
                  </a:ext>
                </a:extLst>
              </p:cNvPr>
              <p:cNvSpPr/>
              <p:nvPr/>
            </p:nvSpPr>
            <p:spPr>
              <a:xfrm>
                <a:off x="2288703" y="5229201"/>
                <a:ext cx="5121863" cy="468000"/>
              </a:xfrm>
              <a:prstGeom prst="rect">
                <a:avLst/>
              </a:prstGeom>
              <a:solidFill>
                <a:schemeClr val="accent2">
                  <a:lumMod val="75000"/>
                </a:schemeClr>
              </a:solid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個人情報の取り扱い方法の整備</a:t>
                </a:r>
              </a:p>
            </p:txBody>
          </p:sp>
          <p:pic>
            <p:nvPicPr>
              <p:cNvPr id="18" name="グラフィックス 17" descr="右向き指示マーク">
                <a:extLst>
                  <a:ext uri="{FF2B5EF4-FFF2-40B4-BE49-F238E27FC236}">
                    <a16:creationId xmlns:a16="http://schemas.microsoft.com/office/drawing/2014/main" id="{2794D6A0-9518-405B-80EC-BA92924402C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85933" y="5212643"/>
                <a:ext cx="468000" cy="468000"/>
              </a:xfrm>
              <a:prstGeom prst="rect">
                <a:avLst/>
              </a:prstGeom>
            </p:spPr>
          </p:pic>
        </p:grpSp>
      </p:grpSp>
    </p:spTree>
    <p:extLst>
      <p:ext uri="{BB962C8B-B14F-4D97-AF65-F5344CB8AC3E}">
        <p14:creationId xmlns:p14="http://schemas.microsoft.com/office/powerpoint/2010/main" val="84518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D00C1C-B713-484B-9481-E4EB9957F1F4}"/>
              </a:ext>
            </a:extLst>
          </p:cNvPr>
          <p:cNvSpPr>
            <a:spLocks noGrp="1"/>
          </p:cNvSpPr>
          <p:nvPr>
            <p:ph type="title"/>
          </p:nvPr>
        </p:nvSpPr>
        <p:spPr>
          <a:xfrm>
            <a:off x="410400" y="2780928"/>
            <a:ext cx="9086400" cy="648000"/>
          </a:xfrm>
        </p:spPr>
        <p:txBody>
          <a:bodyPr>
            <a:normAutofit/>
          </a:bodyPr>
          <a:lstStyle/>
          <a:p>
            <a:r>
              <a:rPr lang="ja-JP" altLang="en-US" dirty="0">
                <a:latin typeface="メイリオ" panose="020B0604030504040204" pitchFamily="50" charset="-128"/>
                <a:ea typeface="メイリオ" panose="020B0604030504040204" pitchFamily="50" charset="-128"/>
              </a:rPr>
              <a:t>３．　</a:t>
            </a:r>
            <a:r>
              <a:rPr lang="ja-JP" altLang="en-US" dirty="0">
                <a:latin typeface="游ゴシック" panose="020B0400000000000000" pitchFamily="50" charset="-128"/>
                <a:ea typeface="游ゴシック" panose="020B0400000000000000" pitchFamily="50" charset="-128"/>
              </a:rPr>
              <a:t>相談の受付と対応</a:t>
            </a:r>
            <a:endParaRPr kumimoji="1" lang="ja-JP" altLang="en-US" dirty="0">
              <a:latin typeface="游ゴシック" panose="020B0400000000000000" pitchFamily="50" charset="-128"/>
              <a:ea typeface="游ゴシック" panose="020B0400000000000000" pitchFamily="50" charset="-128"/>
            </a:endParaRPr>
          </a:p>
        </p:txBody>
      </p:sp>
      <p:grpSp>
        <p:nvGrpSpPr>
          <p:cNvPr id="5" name="Group 11">
            <a:extLst>
              <a:ext uri="{FF2B5EF4-FFF2-40B4-BE49-F238E27FC236}">
                <a16:creationId xmlns:a16="http://schemas.microsoft.com/office/drawing/2014/main" id="{55AA5293-C216-4B0C-BD6F-FD6FE1ED50FD}"/>
              </a:ext>
            </a:extLst>
          </p:cNvPr>
          <p:cNvGrpSpPr>
            <a:grpSpLocks noChangeAspect="1"/>
          </p:cNvGrpSpPr>
          <p:nvPr/>
        </p:nvGrpSpPr>
        <p:grpSpPr bwMode="auto">
          <a:xfrm>
            <a:off x="7593715" y="5229200"/>
            <a:ext cx="1903413" cy="1076325"/>
            <a:chOff x="101" y="2909"/>
            <a:chExt cx="1417" cy="801"/>
          </a:xfrm>
        </p:grpSpPr>
        <p:sp>
          <p:nvSpPr>
            <p:cNvPr id="6" name="Freeform 12">
              <a:extLst>
                <a:ext uri="{FF2B5EF4-FFF2-40B4-BE49-F238E27FC236}">
                  <a16:creationId xmlns:a16="http://schemas.microsoft.com/office/drawing/2014/main" id="{5713E6B7-D79E-4556-A1A4-2984FC6305F3}"/>
                </a:ext>
              </a:extLst>
            </p:cNvPr>
            <p:cNvSpPr>
              <a:spLocks noChangeAspect="1"/>
            </p:cNvSpPr>
            <p:nvPr/>
          </p:nvSpPr>
          <p:spPr bwMode="auto">
            <a:xfrm>
              <a:off x="101" y="3110"/>
              <a:ext cx="1413" cy="544"/>
            </a:xfrm>
            <a:custGeom>
              <a:avLst/>
              <a:gdLst>
                <a:gd name="T0" fmla="*/ 0 w 598"/>
                <a:gd name="T1" fmla="*/ 107 h 230"/>
                <a:gd name="T2" fmla="*/ 0 w 598"/>
                <a:gd name="T3" fmla="*/ 230 h 230"/>
                <a:gd name="T4" fmla="*/ 85 w 598"/>
                <a:gd name="T5" fmla="*/ 230 h 230"/>
                <a:gd name="T6" fmla="*/ 598 w 598"/>
                <a:gd name="T7" fmla="*/ 230 h 230"/>
                <a:gd name="T8" fmla="*/ 553 w 598"/>
                <a:gd name="T9" fmla="*/ 203 h 230"/>
                <a:gd name="T10" fmla="*/ 553 w 598"/>
                <a:gd name="T11" fmla="*/ 85 h 230"/>
                <a:gd name="T12" fmla="*/ 531 w 598"/>
                <a:gd name="T13" fmla="*/ 189 h 230"/>
                <a:gd name="T14" fmla="*/ 527 w 598"/>
                <a:gd name="T15" fmla="*/ 187 h 230"/>
                <a:gd name="T16" fmla="*/ 553 w 598"/>
                <a:gd name="T17" fmla="*/ 67 h 230"/>
                <a:gd name="T18" fmla="*/ 553 w 598"/>
                <a:gd name="T19" fmla="*/ 64 h 230"/>
                <a:gd name="T20" fmla="*/ 512 w 598"/>
                <a:gd name="T21" fmla="*/ 23 h 230"/>
                <a:gd name="T22" fmla="*/ 472 w 598"/>
                <a:gd name="T23" fmla="*/ 60 h 230"/>
                <a:gd name="T24" fmla="*/ 472 w 598"/>
                <a:gd name="T25" fmla="*/ 150 h 230"/>
                <a:gd name="T26" fmla="*/ 497 w 598"/>
                <a:gd name="T27" fmla="*/ 150 h 230"/>
                <a:gd name="T28" fmla="*/ 516 w 598"/>
                <a:gd name="T29" fmla="*/ 65 h 230"/>
                <a:gd name="T30" fmla="*/ 518 w 598"/>
                <a:gd name="T31" fmla="*/ 64 h 230"/>
                <a:gd name="T32" fmla="*/ 520 w 598"/>
                <a:gd name="T33" fmla="*/ 66 h 230"/>
                <a:gd name="T34" fmla="*/ 500 w 598"/>
                <a:gd name="T35" fmla="*/ 153 h 230"/>
                <a:gd name="T36" fmla="*/ 471 w 598"/>
                <a:gd name="T37" fmla="*/ 153 h 230"/>
                <a:gd name="T38" fmla="*/ 469 w 598"/>
                <a:gd name="T39" fmla="*/ 152 h 230"/>
                <a:gd name="T40" fmla="*/ 472 w 598"/>
                <a:gd name="T41" fmla="*/ 152 h 230"/>
                <a:gd name="T42" fmla="*/ 472 w 598"/>
                <a:gd name="T43" fmla="*/ 150 h 230"/>
                <a:gd name="T44" fmla="*/ 468 w 598"/>
                <a:gd name="T45" fmla="*/ 146 h 230"/>
                <a:gd name="T46" fmla="*/ 468 w 598"/>
                <a:gd name="T47" fmla="*/ 152 h 230"/>
                <a:gd name="T48" fmla="*/ 395 w 598"/>
                <a:gd name="T49" fmla="*/ 107 h 230"/>
                <a:gd name="T50" fmla="*/ 252 w 598"/>
                <a:gd name="T51" fmla="*/ 107 h 230"/>
                <a:gd name="T52" fmla="*/ 252 w 598"/>
                <a:gd name="T53" fmla="*/ 104 h 230"/>
                <a:gd name="T54" fmla="*/ 239 w 598"/>
                <a:gd name="T55" fmla="*/ 91 h 230"/>
                <a:gd name="T56" fmla="*/ 181 w 598"/>
                <a:gd name="T57" fmla="*/ 91 h 230"/>
                <a:gd name="T58" fmla="*/ 181 w 598"/>
                <a:gd name="T59" fmla="*/ 117 h 230"/>
                <a:gd name="T60" fmla="*/ 188 w 598"/>
                <a:gd name="T61" fmla="*/ 117 h 230"/>
                <a:gd name="T62" fmla="*/ 182 w 598"/>
                <a:gd name="T63" fmla="*/ 121 h 230"/>
                <a:gd name="T64" fmla="*/ 170 w 598"/>
                <a:gd name="T65" fmla="*/ 121 h 230"/>
                <a:gd name="T66" fmla="*/ 154 w 598"/>
                <a:gd name="T67" fmla="*/ 121 h 230"/>
                <a:gd name="T68" fmla="*/ 137 w 598"/>
                <a:gd name="T69" fmla="*/ 38 h 230"/>
                <a:gd name="T70" fmla="*/ 138 w 598"/>
                <a:gd name="T71" fmla="*/ 36 h 230"/>
                <a:gd name="T72" fmla="*/ 140 w 598"/>
                <a:gd name="T73" fmla="*/ 38 h 230"/>
                <a:gd name="T74" fmla="*/ 157 w 598"/>
                <a:gd name="T75" fmla="*/ 117 h 230"/>
                <a:gd name="T76" fmla="*/ 177 w 598"/>
                <a:gd name="T77" fmla="*/ 117 h 230"/>
                <a:gd name="T78" fmla="*/ 177 w 598"/>
                <a:gd name="T79" fmla="*/ 33 h 230"/>
                <a:gd name="T80" fmla="*/ 143 w 598"/>
                <a:gd name="T81" fmla="*/ 0 h 230"/>
                <a:gd name="T82" fmla="*/ 109 w 598"/>
                <a:gd name="T83" fmla="*/ 33 h 230"/>
                <a:gd name="T84" fmla="*/ 109 w 598"/>
                <a:gd name="T85" fmla="*/ 44 h 230"/>
                <a:gd name="T86" fmla="*/ 132 w 598"/>
                <a:gd name="T87" fmla="*/ 150 h 230"/>
                <a:gd name="T88" fmla="*/ 133 w 598"/>
                <a:gd name="T89" fmla="*/ 150 h 230"/>
                <a:gd name="T90" fmla="*/ 129 w 598"/>
                <a:gd name="T91" fmla="*/ 153 h 230"/>
                <a:gd name="T92" fmla="*/ 109 w 598"/>
                <a:gd name="T93" fmla="*/ 62 h 230"/>
                <a:gd name="T94" fmla="*/ 109 w 598"/>
                <a:gd name="T95" fmla="*/ 165 h 230"/>
                <a:gd name="T96" fmla="*/ 85 w 598"/>
                <a:gd name="T97" fmla="*/ 179 h 230"/>
                <a:gd name="T98" fmla="*/ 56 w 598"/>
                <a:gd name="T99" fmla="*/ 179 h 230"/>
                <a:gd name="T100" fmla="*/ 35 w 598"/>
                <a:gd name="T101" fmla="*/ 87 h 230"/>
                <a:gd name="T102" fmla="*/ 37 w 598"/>
                <a:gd name="T103" fmla="*/ 85 h 230"/>
                <a:gd name="T104" fmla="*/ 39 w 598"/>
                <a:gd name="T105" fmla="*/ 86 h 230"/>
                <a:gd name="T106" fmla="*/ 59 w 598"/>
                <a:gd name="T107" fmla="*/ 175 h 230"/>
                <a:gd name="T108" fmla="*/ 85 w 598"/>
                <a:gd name="T109" fmla="*/ 175 h 230"/>
                <a:gd name="T110" fmla="*/ 85 w 598"/>
                <a:gd name="T111" fmla="*/ 81 h 230"/>
                <a:gd name="T112" fmla="*/ 43 w 598"/>
                <a:gd name="T113" fmla="*/ 42 h 230"/>
                <a:gd name="T114" fmla="*/ 0 w 598"/>
                <a:gd name="T115" fmla="*/ 85 h 230"/>
                <a:gd name="T116" fmla="*/ 0 w 598"/>
                <a:gd name="T117" fmla="*/ 88 h 230"/>
                <a:gd name="T118" fmla="*/ 27 w 598"/>
                <a:gd name="T119" fmla="*/ 214 h 230"/>
                <a:gd name="T120" fmla="*/ 24 w 598"/>
                <a:gd name="T121" fmla="*/ 216 h 230"/>
                <a:gd name="T122" fmla="*/ 0 w 598"/>
                <a:gd name="T123" fmla="*/ 107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98" h="230">
                  <a:moveTo>
                    <a:pt x="0" y="107"/>
                  </a:moveTo>
                  <a:cubicBezTo>
                    <a:pt x="0" y="230"/>
                    <a:pt x="0" y="230"/>
                    <a:pt x="0" y="230"/>
                  </a:cubicBezTo>
                  <a:cubicBezTo>
                    <a:pt x="85" y="230"/>
                    <a:pt x="85" y="230"/>
                    <a:pt x="85" y="230"/>
                  </a:cubicBezTo>
                  <a:cubicBezTo>
                    <a:pt x="598" y="230"/>
                    <a:pt x="598" y="230"/>
                    <a:pt x="598" y="230"/>
                  </a:cubicBezTo>
                  <a:cubicBezTo>
                    <a:pt x="553" y="203"/>
                    <a:pt x="553" y="203"/>
                    <a:pt x="553" y="203"/>
                  </a:cubicBezTo>
                  <a:cubicBezTo>
                    <a:pt x="553" y="85"/>
                    <a:pt x="553" y="85"/>
                    <a:pt x="553" y="85"/>
                  </a:cubicBezTo>
                  <a:cubicBezTo>
                    <a:pt x="531" y="189"/>
                    <a:pt x="531" y="189"/>
                    <a:pt x="531" y="189"/>
                  </a:cubicBezTo>
                  <a:cubicBezTo>
                    <a:pt x="527" y="187"/>
                    <a:pt x="527" y="187"/>
                    <a:pt x="527" y="187"/>
                  </a:cubicBezTo>
                  <a:cubicBezTo>
                    <a:pt x="528" y="183"/>
                    <a:pt x="550" y="78"/>
                    <a:pt x="553" y="67"/>
                  </a:cubicBezTo>
                  <a:cubicBezTo>
                    <a:pt x="553" y="64"/>
                    <a:pt x="553" y="64"/>
                    <a:pt x="553" y="64"/>
                  </a:cubicBezTo>
                  <a:cubicBezTo>
                    <a:pt x="553" y="41"/>
                    <a:pt x="535" y="23"/>
                    <a:pt x="512" y="23"/>
                  </a:cubicBezTo>
                  <a:cubicBezTo>
                    <a:pt x="490" y="23"/>
                    <a:pt x="472" y="41"/>
                    <a:pt x="472" y="60"/>
                  </a:cubicBezTo>
                  <a:cubicBezTo>
                    <a:pt x="472" y="150"/>
                    <a:pt x="472" y="150"/>
                    <a:pt x="472" y="150"/>
                  </a:cubicBezTo>
                  <a:cubicBezTo>
                    <a:pt x="497" y="150"/>
                    <a:pt x="497" y="150"/>
                    <a:pt x="497" y="150"/>
                  </a:cubicBezTo>
                  <a:cubicBezTo>
                    <a:pt x="498" y="147"/>
                    <a:pt x="516" y="65"/>
                    <a:pt x="516" y="65"/>
                  </a:cubicBezTo>
                  <a:cubicBezTo>
                    <a:pt x="516" y="64"/>
                    <a:pt x="517" y="63"/>
                    <a:pt x="518" y="64"/>
                  </a:cubicBezTo>
                  <a:cubicBezTo>
                    <a:pt x="519" y="64"/>
                    <a:pt x="520" y="65"/>
                    <a:pt x="520" y="66"/>
                  </a:cubicBezTo>
                  <a:cubicBezTo>
                    <a:pt x="500" y="153"/>
                    <a:pt x="500" y="153"/>
                    <a:pt x="500" y="153"/>
                  </a:cubicBezTo>
                  <a:cubicBezTo>
                    <a:pt x="489" y="153"/>
                    <a:pt x="480" y="153"/>
                    <a:pt x="471" y="153"/>
                  </a:cubicBezTo>
                  <a:cubicBezTo>
                    <a:pt x="469" y="152"/>
                    <a:pt x="469" y="152"/>
                    <a:pt x="469" y="152"/>
                  </a:cubicBezTo>
                  <a:cubicBezTo>
                    <a:pt x="472" y="152"/>
                    <a:pt x="472" y="152"/>
                    <a:pt x="472" y="152"/>
                  </a:cubicBezTo>
                  <a:cubicBezTo>
                    <a:pt x="472" y="150"/>
                    <a:pt x="472" y="150"/>
                    <a:pt x="472" y="150"/>
                  </a:cubicBezTo>
                  <a:cubicBezTo>
                    <a:pt x="471" y="149"/>
                    <a:pt x="470" y="147"/>
                    <a:pt x="468" y="146"/>
                  </a:cubicBezTo>
                  <a:cubicBezTo>
                    <a:pt x="468" y="152"/>
                    <a:pt x="468" y="152"/>
                    <a:pt x="468" y="152"/>
                  </a:cubicBezTo>
                  <a:cubicBezTo>
                    <a:pt x="395" y="107"/>
                    <a:pt x="395" y="107"/>
                    <a:pt x="395" y="107"/>
                  </a:cubicBezTo>
                  <a:cubicBezTo>
                    <a:pt x="252" y="107"/>
                    <a:pt x="252" y="107"/>
                    <a:pt x="252" y="107"/>
                  </a:cubicBezTo>
                  <a:cubicBezTo>
                    <a:pt x="252" y="106"/>
                    <a:pt x="252" y="105"/>
                    <a:pt x="252" y="104"/>
                  </a:cubicBezTo>
                  <a:cubicBezTo>
                    <a:pt x="252" y="97"/>
                    <a:pt x="246" y="91"/>
                    <a:pt x="239" y="91"/>
                  </a:cubicBezTo>
                  <a:cubicBezTo>
                    <a:pt x="181" y="91"/>
                    <a:pt x="181" y="91"/>
                    <a:pt x="181" y="91"/>
                  </a:cubicBezTo>
                  <a:cubicBezTo>
                    <a:pt x="181" y="117"/>
                    <a:pt x="181" y="117"/>
                    <a:pt x="181" y="117"/>
                  </a:cubicBezTo>
                  <a:cubicBezTo>
                    <a:pt x="183" y="117"/>
                    <a:pt x="186" y="117"/>
                    <a:pt x="188" y="117"/>
                  </a:cubicBezTo>
                  <a:cubicBezTo>
                    <a:pt x="182" y="121"/>
                    <a:pt x="182" y="121"/>
                    <a:pt x="182" y="121"/>
                  </a:cubicBezTo>
                  <a:cubicBezTo>
                    <a:pt x="170" y="121"/>
                    <a:pt x="170" y="121"/>
                    <a:pt x="170" y="121"/>
                  </a:cubicBezTo>
                  <a:cubicBezTo>
                    <a:pt x="161" y="121"/>
                    <a:pt x="154" y="121"/>
                    <a:pt x="154" y="121"/>
                  </a:cubicBezTo>
                  <a:cubicBezTo>
                    <a:pt x="137" y="38"/>
                    <a:pt x="137" y="38"/>
                    <a:pt x="137" y="38"/>
                  </a:cubicBezTo>
                  <a:cubicBezTo>
                    <a:pt x="137" y="37"/>
                    <a:pt x="137" y="36"/>
                    <a:pt x="138" y="36"/>
                  </a:cubicBezTo>
                  <a:cubicBezTo>
                    <a:pt x="139" y="36"/>
                    <a:pt x="140" y="37"/>
                    <a:pt x="140" y="38"/>
                  </a:cubicBezTo>
                  <a:cubicBezTo>
                    <a:pt x="140" y="38"/>
                    <a:pt x="157" y="114"/>
                    <a:pt x="157" y="117"/>
                  </a:cubicBezTo>
                  <a:cubicBezTo>
                    <a:pt x="177" y="117"/>
                    <a:pt x="177" y="117"/>
                    <a:pt x="177" y="117"/>
                  </a:cubicBezTo>
                  <a:cubicBezTo>
                    <a:pt x="177" y="72"/>
                    <a:pt x="177" y="33"/>
                    <a:pt x="177" y="33"/>
                  </a:cubicBezTo>
                  <a:cubicBezTo>
                    <a:pt x="177" y="15"/>
                    <a:pt x="162" y="0"/>
                    <a:pt x="143" y="0"/>
                  </a:cubicBezTo>
                  <a:cubicBezTo>
                    <a:pt x="124" y="0"/>
                    <a:pt x="109" y="15"/>
                    <a:pt x="109" y="33"/>
                  </a:cubicBezTo>
                  <a:cubicBezTo>
                    <a:pt x="109" y="33"/>
                    <a:pt x="109" y="37"/>
                    <a:pt x="109" y="44"/>
                  </a:cubicBezTo>
                  <a:cubicBezTo>
                    <a:pt x="109" y="44"/>
                    <a:pt x="131" y="148"/>
                    <a:pt x="132" y="150"/>
                  </a:cubicBezTo>
                  <a:cubicBezTo>
                    <a:pt x="132" y="150"/>
                    <a:pt x="133" y="150"/>
                    <a:pt x="133" y="150"/>
                  </a:cubicBezTo>
                  <a:cubicBezTo>
                    <a:pt x="129" y="153"/>
                    <a:pt x="129" y="153"/>
                    <a:pt x="129" y="153"/>
                  </a:cubicBezTo>
                  <a:cubicBezTo>
                    <a:pt x="109" y="62"/>
                    <a:pt x="109" y="62"/>
                    <a:pt x="109" y="62"/>
                  </a:cubicBezTo>
                  <a:cubicBezTo>
                    <a:pt x="109" y="88"/>
                    <a:pt x="109" y="128"/>
                    <a:pt x="109" y="165"/>
                  </a:cubicBezTo>
                  <a:cubicBezTo>
                    <a:pt x="85" y="179"/>
                    <a:pt x="85" y="179"/>
                    <a:pt x="85" y="179"/>
                  </a:cubicBezTo>
                  <a:cubicBezTo>
                    <a:pt x="56" y="179"/>
                    <a:pt x="56" y="179"/>
                    <a:pt x="56" y="179"/>
                  </a:cubicBezTo>
                  <a:cubicBezTo>
                    <a:pt x="35" y="87"/>
                    <a:pt x="35" y="87"/>
                    <a:pt x="35" y="87"/>
                  </a:cubicBezTo>
                  <a:cubicBezTo>
                    <a:pt x="35" y="86"/>
                    <a:pt x="36" y="85"/>
                    <a:pt x="37" y="85"/>
                  </a:cubicBezTo>
                  <a:cubicBezTo>
                    <a:pt x="38" y="85"/>
                    <a:pt x="39" y="85"/>
                    <a:pt x="39" y="86"/>
                  </a:cubicBezTo>
                  <a:cubicBezTo>
                    <a:pt x="39" y="86"/>
                    <a:pt x="58" y="172"/>
                    <a:pt x="59" y="175"/>
                  </a:cubicBezTo>
                  <a:cubicBezTo>
                    <a:pt x="85" y="175"/>
                    <a:pt x="85" y="175"/>
                    <a:pt x="85" y="175"/>
                  </a:cubicBezTo>
                  <a:cubicBezTo>
                    <a:pt x="85" y="81"/>
                    <a:pt x="85" y="81"/>
                    <a:pt x="85" y="81"/>
                  </a:cubicBezTo>
                  <a:cubicBezTo>
                    <a:pt x="85" y="61"/>
                    <a:pt x="66" y="42"/>
                    <a:pt x="43" y="42"/>
                  </a:cubicBezTo>
                  <a:cubicBezTo>
                    <a:pt x="19" y="42"/>
                    <a:pt x="0" y="61"/>
                    <a:pt x="0" y="85"/>
                  </a:cubicBezTo>
                  <a:cubicBezTo>
                    <a:pt x="0" y="88"/>
                    <a:pt x="0" y="88"/>
                    <a:pt x="0" y="88"/>
                  </a:cubicBezTo>
                  <a:cubicBezTo>
                    <a:pt x="2" y="100"/>
                    <a:pt x="25" y="203"/>
                    <a:pt x="27" y="214"/>
                  </a:cubicBezTo>
                  <a:cubicBezTo>
                    <a:pt x="24" y="216"/>
                    <a:pt x="24" y="216"/>
                    <a:pt x="24" y="216"/>
                  </a:cubicBezTo>
                  <a:lnTo>
                    <a:pt x="0" y="107"/>
                  </a:ln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 name="Rectangle 13">
              <a:extLst>
                <a:ext uri="{FF2B5EF4-FFF2-40B4-BE49-F238E27FC236}">
                  <a16:creationId xmlns:a16="http://schemas.microsoft.com/office/drawing/2014/main" id="{838C1BA3-2161-4997-9B55-7B23D96E054D}"/>
                </a:ext>
              </a:extLst>
            </p:cNvPr>
            <p:cNvSpPr>
              <a:spLocks noChangeAspect="1" noChangeArrowheads="1"/>
            </p:cNvSpPr>
            <p:nvPr/>
          </p:nvSpPr>
          <p:spPr bwMode="auto">
            <a:xfrm>
              <a:off x="101" y="3663"/>
              <a:ext cx="1417" cy="47"/>
            </a:xfrm>
            <a:prstGeom prst="rect">
              <a:avLst/>
            </a:prstGeom>
            <a:solidFill>
              <a:srgbClr val="647E9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 name="Freeform 14">
              <a:extLst>
                <a:ext uri="{FF2B5EF4-FFF2-40B4-BE49-F238E27FC236}">
                  <a16:creationId xmlns:a16="http://schemas.microsoft.com/office/drawing/2014/main" id="{C9084A75-41C4-4657-963F-38B6765F79F0}"/>
                </a:ext>
              </a:extLst>
            </p:cNvPr>
            <p:cNvSpPr>
              <a:spLocks noChangeAspect="1"/>
            </p:cNvSpPr>
            <p:nvPr/>
          </p:nvSpPr>
          <p:spPr bwMode="auto">
            <a:xfrm>
              <a:off x="347" y="2909"/>
              <a:ext cx="198" cy="180"/>
            </a:xfrm>
            <a:custGeom>
              <a:avLst/>
              <a:gdLst>
                <a:gd name="T0" fmla="*/ 0 w 84"/>
                <a:gd name="T1" fmla="*/ 68 h 76"/>
                <a:gd name="T2" fmla="*/ 27 w 84"/>
                <a:gd name="T3" fmla="*/ 71 h 76"/>
                <a:gd name="T4" fmla="*/ 46 w 84"/>
                <a:gd name="T5" fmla="*/ 76 h 76"/>
                <a:gd name="T6" fmla="*/ 84 w 84"/>
                <a:gd name="T7" fmla="*/ 38 h 76"/>
                <a:gd name="T8" fmla="*/ 46 w 84"/>
                <a:gd name="T9" fmla="*/ 0 h 76"/>
                <a:gd name="T10" fmla="*/ 8 w 84"/>
                <a:gd name="T11" fmla="*/ 38 h 76"/>
                <a:gd name="T12" fmla="*/ 15 w 84"/>
                <a:gd name="T13" fmla="*/ 60 h 76"/>
                <a:gd name="T14" fmla="*/ 0 w 84"/>
                <a:gd name="T15" fmla="*/ 68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76">
                  <a:moveTo>
                    <a:pt x="0" y="68"/>
                  </a:moveTo>
                  <a:cubicBezTo>
                    <a:pt x="7" y="75"/>
                    <a:pt x="21" y="74"/>
                    <a:pt x="27" y="71"/>
                  </a:cubicBezTo>
                  <a:cubicBezTo>
                    <a:pt x="33" y="74"/>
                    <a:pt x="39" y="76"/>
                    <a:pt x="46" y="76"/>
                  </a:cubicBezTo>
                  <a:cubicBezTo>
                    <a:pt x="67" y="76"/>
                    <a:pt x="84" y="59"/>
                    <a:pt x="84" y="38"/>
                  </a:cubicBezTo>
                  <a:cubicBezTo>
                    <a:pt x="84" y="17"/>
                    <a:pt x="67" y="0"/>
                    <a:pt x="46" y="0"/>
                  </a:cubicBezTo>
                  <a:cubicBezTo>
                    <a:pt x="25" y="0"/>
                    <a:pt x="8" y="17"/>
                    <a:pt x="8" y="38"/>
                  </a:cubicBezTo>
                  <a:cubicBezTo>
                    <a:pt x="8" y="46"/>
                    <a:pt x="11" y="53"/>
                    <a:pt x="15" y="60"/>
                  </a:cubicBezTo>
                  <a:cubicBezTo>
                    <a:pt x="13" y="63"/>
                    <a:pt x="8" y="68"/>
                    <a:pt x="0" y="68"/>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 name="Oval 15">
              <a:extLst>
                <a:ext uri="{FF2B5EF4-FFF2-40B4-BE49-F238E27FC236}">
                  <a16:creationId xmlns:a16="http://schemas.microsoft.com/office/drawing/2014/main" id="{A00EF4C5-DC00-47AC-A139-D7FD748C63DB}"/>
                </a:ext>
              </a:extLst>
            </p:cNvPr>
            <p:cNvSpPr>
              <a:spLocks noChangeAspect="1" noChangeArrowheads="1"/>
            </p:cNvSpPr>
            <p:nvPr/>
          </p:nvSpPr>
          <p:spPr bwMode="auto">
            <a:xfrm>
              <a:off x="113" y="2992"/>
              <a:ext cx="201" cy="199"/>
            </a:xfrm>
            <a:prstGeom prst="ellipse">
              <a:avLst/>
            </a:pr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Freeform 16">
              <a:extLst>
                <a:ext uri="{FF2B5EF4-FFF2-40B4-BE49-F238E27FC236}">
                  <a16:creationId xmlns:a16="http://schemas.microsoft.com/office/drawing/2014/main" id="{F8157790-18AC-4B33-AD8C-DAB93059627A}"/>
                </a:ext>
              </a:extLst>
            </p:cNvPr>
            <p:cNvSpPr>
              <a:spLocks noChangeAspect="1"/>
            </p:cNvSpPr>
            <p:nvPr/>
          </p:nvSpPr>
          <p:spPr bwMode="auto">
            <a:xfrm>
              <a:off x="1207" y="2935"/>
              <a:ext cx="189" cy="213"/>
            </a:xfrm>
            <a:custGeom>
              <a:avLst/>
              <a:gdLst>
                <a:gd name="T0" fmla="*/ 0 w 80"/>
                <a:gd name="T1" fmla="*/ 50 h 90"/>
                <a:gd name="T2" fmla="*/ 40 w 80"/>
                <a:gd name="T3" fmla="*/ 90 h 90"/>
                <a:gd name="T4" fmla="*/ 80 w 80"/>
                <a:gd name="T5" fmla="*/ 50 h 90"/>
                <a:gd name="T6" fmla="*/ 44 w 80"/>
                <a:gd name="T7" fmla="*/ 10 h 90"/>
                <a:gd name="T8" fmla="*/ 44 w 80"/>
                <a:gd name="T9" fmla="*/ 10 h 90"/>
                <a:gd name="T10" fmla="*/ 20 w 80"/>
                <a:gd name="T11" fmla="*/ 0 h 90"/>
                <a:gd name="T12" fmla="*/ 22 w 80"/>
                <a:gd name="T13" fmla="*/ 13 h 90"/>
                <a:gd name="T14" fmla="*/ 6 w 80"/>
                <a:gd name="T15" fmla="*/ 10 h 90"/>
                <a:gd name="T16" fmla="*/ 13 w 80"/>
                <a:gd name="T17" fmla="*/ 20 h 90"/>
                <a:gd name="T18" fmla="*/ 0 w 80"/>
                <a:gd name="T19" fmla="*/ 5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90">
                  <a:moveTo>
                    <a:pt x="0" y="50"/>
                  </a:moveTo>
                  <a:cubicBezTo>
                    <a:pt x="0" y="72"/>
                    <a:pt x="18" y="90"/>
                    <a:pt x="40" y="90"/>
                  </a:cubicBezTo>
                  <a:cubicBezTo>
                    <a:pt x="62" y="90"/>
                    <a:pt x="80" y="72"/>
                    <a:pt x="80" y="50"/>
                  </a:cubicBezTo>
                  <a:cubicBezTo>
                    <a:pt x="80" y="29"/>
                    <a:pt x="64" y="12"/>
                    <a:pt x="44" y="10"/>
                  </a:cubicBezTo>
                  <a:cubicBezTo>
                    <a:pt x="44" y="10"/>
                    <a:pt x="44" y="10"/>
                    <a:pt x="44" y="10"/>
                  </a:cubicBezTo>
                  <a:cubicBezTo>
                    <a:pt x="40" y="10"/>
                    <a:pt x="26" y="8"/>
                    <a:pt x="20" y="0"/>
                  </a:cubicBezTo>
                  <a:cubicBezTo>
                    <a:pt x="19" y="7"/>
                    <a:pt x="21" y="11"/>
                    <a:pt x="22" y="13"/>
                  </a:cubicBezTo>
                  <a:cubicBezTo>
                    <a:pt x="22" y="13"/>
                    <a:pt x="13" y="14"/>
                    <a:pt x="6" y="10"/>
                  </a:cubicBezTo>
                  <a:cubicBezTo>
                    <a:pt x="8" y="14"/>
                    <a:pt x="11" y="18"/>
                    <a:pt x="13" y="20"/>
                  </a:cubicBezTo>
                  <a:cubicBezTo>
                    <a:pt x="5" y="28"/>
                    <a:pt x="0" y="38"/>
                    <a:pt x="0" y="50"/>
                  </a:cubicBez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Freeform 17">
              <a:extLst>
                <a:ext uri="{FF2B5EF4-FFF2-40B4-BE49-F238E27FC236}">
                  <a16:creationId xmlns:a16="http://schemas.microsoft.com/office/drawing/2014/main" id="{5647185E-C402-4B3D-9ABA-F2B5F4F6F581}"/>
                </a:ext>
              </a:extLst>
            </p:cNvPr>
            <p:cNvSpPr>
              <a:spLocks noChangeAspect="1"/>
            </p:cNvSpPr>
            <p:nvPr/>
          </p:nvSpPr>
          <p:spPr bwMode="auto">
            <a:xfrm>
              <a:off x="1027" y="3217"/>
              <a:ext cx="180" cy="238"/>
            </a:xfrm>
            <a:custGeom>
              <a:avLst/>
              <a:gdLst>
                <a:gd name="T0" fmla="*/ 45 w 76"/>
                <a:gd name="T1" fmla="*/ 21 h 101"/>
                <a:gd name="T2" fmla="*/ 31 w 76"/>
                <a:gd name="T3" fmla="*/ 7 h 101"/>
                <a:gd name="T4" fmla="*/ 7 w 76"/>
                <a:gd name="T5" fmla="*/ 7 h 101"/>
                <a:gd name="T6" fmla="*/ 7 w 76"/>
                <a:gd name="T7" fmla="*/ 31 h 101"/>
                <a:gd name="T8" fmla="*/ 20 w 76"/>
                <a:gd name="T9" fmla="*/ 45 h 101"/>
                <a:gd name="T10" fmla="*/ 76 w 76"/>
                <a:gd name="T11" fmla="*/ 101 h 101"/>
                <a:gd name="T12" fmla="*/ 76 w 76"/>
                <a:gd name="T13" fmla="*/ 53 h 101"/>
                <a:gd name="T14" fmla="*/ 45 w 76"/>
                <a:gd name="T15" fmla="*/ 21 h 10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01">
                  <a:moveTo>
                    <a:pt x="45" y="21"/>
                  </a:moveTo>
                  <a:cubicBezTo>
                    <a:pt x="31" y="7"/>
                    <a:pt x="31" y="7"/>
                    <a:pt x="31" y="7"/>
                  </a:cubicBezTo>
                  <a:cubicBezTo>
                    <a:pt x="24" y="0"/>
                    <a:pt x="13" y="0"/>
                    <a:pt x="7" y="7"/>
                  </a:cubicBezTo>
                  <a:cubicBezTo>
                    <a:pt x="0" y="14"/>
                    <a:pt x="0" y="24"/>
                    <a:pt x="7" y="31"/>
                  </a:cubicBezTo>
                  <a:cubicBezTo>
                    <a:pt x="20" y="45"/>
                    <a:pt x="20" y="45"/>
                    <a:pt x="20" y="45"/>
                  </a:cubicBezTo>
                  <a:cubicBezTo>
                    <a:pt x="20" y="45"/>
                    <a:pt x="56" y="81"/>
                    <a:pt x="76" y="101"/>
                  </a:cubicBezTo>
                  <a:cubicBezTo>
                    <a:pt x="76" y="53"/>
                    <a:pt x="76" y="53"/>
                    <a:pt x="76" y="53"/>
                  </a:cubicBezTo>
                  <a:lnTo>
                    <a:pt x="45" y="21"/>
                  </a:lnTo>
                  <a:close/>
                </a:path>
              </a:pathLst>
            </a:custGeom>
            <a:solidFill>
              <a:srgbClr val="647E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3462325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３．相談の受付と対応</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（１）相談のための体制整備（相談窓口の設置等）</a:t>
            </a: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404635" y="2276872"/>
            <a:ext cx="9086399" cy="420628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indent="268288"/>
            <a:r>
              <a:rPr lang="ja-JP" altLang="en-US" dirty="0">
                <a:latin typeface="游ゴシック" panose="020B0400000000000000" pitchFamily="50" charset="-128"/>
                <a:ea typeface="游ゴシック" panose="020B0400000000000000" pitchFamily="50" charset="-128"/>
              </a:rPr>
              <a:t>ハラスメントの発生に限らず、様々なトラブルやリスクを</a:t>
            </a:r>
            <a:r>
              <a:rPr lang="ja-JP" altLang="en-US" b="1" u="sng" dirty="0">
                <a:latin typeface="游ゴシック" panose="020B0400000000000000" pitchFamily="50" charset="-128"/>
                <a:ea typeface="游ゴシック" panose="020B0400000000000000" pitchFamily="50" charset="-128"/>
              </a:rPr>
              <a:t>職員が抱え込むことなく、管理者に相談したうえで、施設・事業所の事案として捉えて対応することが重要</a:t>
            </a:r>
            <a:r>
              <a:rPr lang="ja-JP" altLang="en-US" dirty="0">
                <a:latin typeface="游ゴシック" panose="020B0400000000000000" pitchFamily="50" charset="-128"/>
                <a:ea typeface="游ゴシック" panose="020B0400000000000000" pitchFamily="50" charset="-128"/>
              </a:rPr>
              <a:t>です。</a:t>
            </a:r>
            <a:endParaRPr lang="en-US" altLang="ja-JP" dirty="0">
              <a:latin typeface="游ゴシック" panose="020B0400000000000000" pitchFamily="50" charset="-128"/>
              <a:ea typeface="游ゴシック" panose="020B0400000000000000" pitchFamily="50" charset="-128"/>
            </a:endParaRPr>
          </a:p>
          <a:p>
            <a:pPr indent="268288"/>
            <a:r>
              <a:rPr lang="ja-JP" altLang="en-US" dirty="0">
                <a:latin typeface="游ゴシック" panose="020B0400000000000000" pitchFamily="50" charset="-128"/>
                <a:ea typeface="游ゴシック" panose="020B0400000000000000" pitchFamily="50" charset="-128"/>
              </a:rPr>
              <a:t>施設・事業所として、職員や管理者等の相談を受け付けるための</a:t>
            </a:r>
            <a:r>
              <a:rPr lang="ja-JP" altLang="en-US" b="1" u="sng" dirty="0">
                <a:latin typeface="游ゴシック" panose="020B0400000000000000" pitchFamily="50" charset="-128"/>
                <a:ea typeface="游ゴシック" panose="020B0400000000000000" pitchFamily="50" charset="-128"/>
              </a:rPr>
              <a:t>相談フローを明確に</a:t>
            </a:r>
            <a:r>
              <a:rPr lang="ja-JP" altLang="en-US" dirty="0">
                <a:latin typeface="游ゴシック" panose="020B0400000000000000" pitchFamily="50" charset="-128"/>
                <a:ea typeface="游ゴシック" panose="020B0400000000000000" pitchFamily="50" charset="-128"/>
              </a:rPr>
              <a:t>し、</a:t>
            </a:r>
            <a:r>
              <a:rPr lang="ja-JP" altLang="en-US" b="1" u="sng" dirty="0">
                <a:latin typeface="游ゴシック" panose="020B0400000000000000" pitchFamily="50" charset="-128"/>
                <a:ea typeface="游ゴシック" panose="020B0400000000000000" pitchFamily="50" charset="-128"/>
              </a:rPr>
              <a:t>体制を整え</a:t>
            </a:r>
            <a:r>
              <a:rPr lang="ja-JP" altLang="en-US" dirty="0">
                <a:latin typeface="游ゴシック" panose="020B0400000000000000" pitchFamily="50" charset="-128"/>
                <a:ea typeface="游ゴシック" panose="020B0400000000000000" pitchFamily="50" charset="-128"/>
              </a:rPr>
              <a:t>ましょう。</a:t>
            </a:r>
            <a:endParaRPr lang="en-US" altLang="ja-JP" dirty="0">
              <a:latin typeface="游ゴシック" panose="020B0400000000000000" pitchFamily="50" charset="-128"/>
              <a:ea typeface="游ゴシック" panose="020B0400000000000000" pitchFamily="50" charset="-128"/>
            </a:endParaRPr>
          </a:p>
          <a:p>
            <a:pPr indent="268288"/>
            <a:r>
              <a:rPr lang="ja-JP" altLang="en-US" dirty="0">
                <a:latin typeface="游ゴシック" panose="020B0400000000000000" pitchFamily="50" charset="-128"/>
                <a:ea typeface="游ゴシック" panose="020B0400000000000000" pitchFamily="50" charset="-128"/>
              </a:rPr>
              <a:t>例えば</a:t>
            </a:r>
            <a:r>
              <a:rPr lang="en-US" altLang="ja-JP" dirty="0">
                <a:latin typeface="游ゴシック" panose="020B0400000000000000" pitchFamily="50" charset="-128"/>
                <a:ea typeface="游ゴシック" panose="020B0400000000000000" pitchFamily="50" charset="-128"/>
              </a:rPr>
              <a:t>…</a:t>
            </a:r>
          </a:p>
          <a:p>
            <a:pPr marL="628650" indent="-2667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相談窓口を設置する</a:t>
            </a:r>
            <a:endParaRPr lang="en-US" altLang="ja-JP" dirty="0">
              <a:latin typeface="游ゴシック" panose="020B0400000000000000" pitchFamily="50" charset="-128"/>
              <a:ea typeface="游ゴシック" panose="020B0400000000000000" pitchFamily="50" charset="-128"/>
            </a:endParaRPr>
          </a:p>
          <a:p>
            <a:pPr marL="628650" indent="-2667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相談受付の担当者を決める</a:t>
            </a:r>
            <a:endParaRPr lang="en-US" altLang="ja-JP" dirty="0">
              <a:latin typeface="游ゴシック" panose="020B0400000000000000" pitchFamily="50" charset="-128"/>
              <a:ea typeface="游ゴシック" panose="020B0400000000000000" pitchFamily="50" charset="-128"/>
            </a:endParaRPr>
          </a:p>
          <a:p>
            <a:pPr marL="628650" indent="-2667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原則として直属の上長（管理者）が相談を受け付ける</a:t>
            </a:r>
            <a:endParaRPr lang="en-US" altLang="ja-JP" dirty="0">
              <a:latin typeface="游ゴシック" panose="020B0400000000000000" pitchFamily="50" charset="-128"/>
              <a:ea typeface="游ゴシック" panose="020B0400000000000000" pitchFamily="50" charset="-128"/>
            </a:endParaRPr>
          </a:p>
          <a:p>
            <a:pPr marL="628650" indent="-2667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管理者等の上長がいない立場の人が相談する場合は〇〇に相談する</a:t>
            </a:r>
            <a:endParaRPr lang="en-US" altLang="ja-JP" dirty="0">
              <a:latin typeface="游ゴシック" panose="020B0400000000000000" pitchFamily="50" charset="-128"/>
              <a:ea typeface="游ゴシック" panose="020B0400000000000000" pitchFamily="50" charset="-128"/>
            </a:endParaRPr>
          </a:p>
          <a:p>
            <a:pPr marL="628650" indent="-2667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相談者が同性の相談担当者を選択できるような体制を整える</a:t>
            </a:r>
            <a:endParaRPr lang="en-US" altLang="ja-JP" dirty="0">
              <a:latin typeface="游ゴシック" panose="020B0400000000000000" pitchFamily="50" charset="-128"/>
              <a:ea typeface="游ゴシック" panose="020B0400000000000000" pitchFamily="50" charset="-128"/>
            </a:endParaRPr>
          </a:p>
          <a:p>
            <a:pPr marL="628650" indent="-266700">
              <a:buFont typeface="Arial" panose="020B0604020202020204" pitchFamily="34" charset="0"/>
              <a:buChar char="•"/>
            </a:pPr>
            <a:r>
              <a:rPr lang="en-US" altLang="ja-JP" dirty="0">
                <a:latin typeface="游ゴシック" panose="020B0400000000000000" pitchFamily="50" charset="-128"/>
                <a:ea typeface="游ゴシック" panose="020B0400000000000000" pitchFamily="50" charset="-128"/>
              </a:rPr>
              <a:t>BPSD</a:t>
            </a:r>
            <a:r>
              <a:rPr lang="ja-JP" altLang="en-US" dirty="0">
                <a:latin typeface="游ゴシック" panose="020B0400000000000000" pitchFamily="50" charset="-128"/>
                <a:ea typeface="游ゴシック" panose="020B0400000000000000" pitchFamily="50" charset="-128"/>
              </a:rPr>
              <a:t>の対応が困難な場合の相談体制を構築する 　　等</a:t>
            </a:r>
          </a:p>
        </p:txBody>
      </p:sp>
      <p:sp>
        <p:nvSpPr>
          <p:cNvPr id="4" name="正方形/長方形 3">
            <a:extLst>
              <a:ext uri="{FF2B5EF4-FFF2-40B4-BE49-F238E27FC236}">
                <a16:creationId xmlns:a16="http://schemas.microsoft.com/office/drawing/2014/main" id="{23C36075-08F0-4617-9B0E-CD61514E039F}"/>
              </a:ext>
            </a:extLst>
          </p:cNvPr>
          <p:cNvSpPr/>
          <p:nvPr/>
        </p:nvSpPr>
        <p:spPr>
          <a:xfrm>
            <a:off x="404635" y="980728"/>
            <a:ext cx="9086399" cy="1116272"/>
          </a:xfrm>
          <a:prstGeom prst="rect">
            <a:avLst/>
          </a:prstGeom>
          <a:solidFill>
            <a:schemeClr val="accent2">
              <a:lumMod val="40000"/>
              <a:lumOff val="60000"/>
            </a:schemeClr>
          </a:solidFill>
          <a:ln w="952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8000" tIns="72000" rIns="72000" bIns="0" numCol="1" spcCol="0" rtlCol="0" fromWordArt="0" anchor="ctr" anchorCtr="0" forceAA="0" compatLnSpc="1">
            <a:prstTxWarp prst="textNoShape">
              <a:avLst/>
            </a:prstTxWarp>
            <a:noAutofit/>
          </a:bodyPr>
          <a:lstStyle/>
          <a:p>
            <a:r>
              <a:rPr lang="ja-JP" altLang="en-US" sz="2000" dirty="0">
                <a:solidFill>
                  <a:schemeClr val="tx1"/>
                </a:solidFill>
                <a:latin typeface="游ゴシック" panose="020B0400000000000000" pitchFamily="50" charset="-128"/>
                <a:ea typeface="游ゴシック" panose="020B0400000000000000" pitchFamily="50" charset="-128"/>
              </a:rPr>
              <a:t>あなたの法人では、職員はもちろん、管理者も業務で悩んだ時やトラブルが発生した時に、相談できる窓口や相談係を設置するなど、組織としての体制づくりをしていますか。</a:t>
            </a:r>
            <a:endParaRPr kumimoji="1" lang="ja-JP" altLang="en-US" sz="2000" dirty="0">
              <a:solidFill>
                <a:schemeClr val="tx1"/>
              </a:solidFill>
              <a:latin typeface="游ゴシック" panose="020B0400000000000000" pitchFamily="50" charset="-128"/>
              <a:ea typeface="游ゴシック" panose="020B0400000000000000" pitchFamily="50" charset="-128"/>
            </a:endParaRPr>
          </a:p>
        </p:txBody>
      </p:sp>
      <p:pic>
        <p:nvPicPr>
          <p:cNvPr id="5" name="グラフィックス 4" descr="ヘルプ">
            <a:extLst>
              <a:ext uri="{FF2B5EF4-FFF2-40B4-BE49-F238E27FC236}">
                <a16:creationId xmlns:a16="http://schemas.microsoft.com/office/drawing/2014/main" id="{71DD2D67-CEA6-4EDE-B437-70EC9C4089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0725" y="1196088"/>
            <a:ext cx="684000" cy="684000"/>
          </a:xfrm>
          <a:prstGeom prst="rect">
            <a:avLst/>
          </a:prstGeom>
        </p:spPr>
      </p:pic>
    </p:spTree>
    <p:extLst>
      <p:ext uri="{BB962C8B-B14F-4D97-AF65-F5344CB8AC3E}">
        <p14:creationId xmlns:p14="http://schemas.microsoft.com/office/powerpoint/2010/main" val="1462922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３．相談の受付と対応</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（２）相談を受け付ける側の心構え①</a:t>
            </a:r>
          </a:p>
        </p:txBody>
      </p:sp>
      <p:grpSp>
        <p:nvGrpSpPr>
          <p:cNvPr id="14" name="グループ化 13">
            <a:extLst>
              <a:ext uri="{FF2B5EF4-FFF2-40B4-BE49-F238E27FC236}">
                <a16:creationId xmlns:a16="http://schemas.microsoft.com/office/drawing/2014/main" id="{BEAD66A2-8161-4E15-BD9D-B101EBD78AFE}"/>
              </a:ext>
            </a:extLst>
          </p:cNvPr>
          <p:cNvGrpSpPr/>
          <p:nvPr/>
        </p:nvGrpSpPr>
        <p:grpSpPr>
          <a:xfrm>
            <a:off x="407197" y="997286"/>
            <a:ext cx="9083837" cy="5024743"/>
            <a:chOff x="407197" y="997286"/>
            <a:chExt cx="9083837" cy="5024743"/>
          </a:xfrm>
        </p:grpSpPr>
        <p:grpSp>
          <p:nvGrpSpPr>
            <p:cNvPr id="4" name="グループ化 3">
              <a:extLst>
                <a:ext uri="{FF2B5EF4-FFF2-40B4-BE49-F238E27FC236}">
                  <a16:creationId xmlns:a16="http://schemas.microsoft.com/office/drawing/2014/main" id="{BD7BC043-057A-45B2-82DE-48EAA3102338}"/>
                </a:ext>
              </a:extLst>
            </p:cNvPr>
            <p:cNvGrpSpPr/>
            <p:nvPr/>
          </p:nvGrpSpPr>
          <p:grpSpPr>
            <a:xfrm>
              <a:off x="407197" y="997286"/>
              <a:ext cx="9081803" cy="5024743"/>
              <a:chOff x="407197" y="1123810"/>
              <a:chExt cx="9081803" cy="5024743"/>
            </a:xfrm>
          </p:grpSpPr>
          <p:cxnSp>
            <p:nvCxnSpPr>
              <p:cNvPr id="7" name="直線コネクタ 6">
                <a:extLst>
                  <a:ext uri="{FF2B5EF4-FFF2-40B4-BE49-F238E27FC236}">
                    <a16:creationId xmlns:a16="http://schemas.microsoft.com/office/drawing/2014/main" id="{0646E915-3DDC-4FBC-84AA-BDA870E4F086}"/>
                  </a:ext>
                </a:extLst>
              </p:cNvPr>
              <p:cNvCxnSpPr/>
              <p:nvPr/>
            </p:nvCxnSpPr>
            <p:spPr>
              <a:xfrm>
                <a:off x="560512" y="1612553"/>
                <a:ext cx="0" cy="4536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E505A0FB-D288-412E-9F2A-B54B85B60A21}"/>
                  </a:ext>
                </a:extLst>
              </p:cNvPr>
              <p:cNvCxnSpPr>
                <a:cxnSpLocks/>
              </p:cNvCxnSpPr>
              <p:nvPr/>
            </p:nvCxnSpPr>
            <p:spPr>
              <a:xfrm rot="16200000" flipH="1">
                <a:off x="6573000" y="-1631364"/>
                <a:ext cx="0" cy="5832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C2EB656B-AAC8-4B4B-8EE9-F41CF4D8499D}"/>
                  </a:ext>
                </a:extLst>
              </p:cNvPr>
              <p:cNvGrpSpPr/>
              <p:nvPr/>
            </p:nvGrpSpPr>
            <p:grpSpPr>
              <a:xfrm>
                <a:off x="407197" y="1123810"/>
                <a:ext cx="5193869" cy="557568"/>
                <a:chOff x="2288702" y="5229201"/>
                <a:chExt cx="5193869" cy="557568"/>
              </a:xfrm>
            </p:grpSpPr>
            <p:sp>
              <p:nvSpPr>
                <p:cNvPr id="8" name="正方形/長方形 7">
                  <a:extLst>
                    <a:ext uri="{FF2B5EF4-FFF2-40B4-BE49-F238E27FC236}">
                      <a16:creationId xmlns:a16="http://schemas.microsoft.com/office/drawing/2014/main" id="{B1D0FE24-F6E1-4F00-AF0B-1793DAC94A6D}"/>
                    </a:ext>
                  </a:extLst>
                </p:cNvPr>
                <p:cNvSpPr/>
                <p:nvPr/>
              </p:nvSpPr>
              <p:spPr>
                <a:xfrm>
                  <a:off x="2360710" y="5318769"/>
                  <a:ext cx="5121861" cy="468000"/>
                </a:xfrm>
                <a:prstGeom prst="rect">
                  <a:avLst/>
                </a:prstGeom>
                <a:solidFill>
                  <a:schemeClr val="bg2">
                    <a:lumMod val="75000"/>
                  </a:schemeClr>
                </a:solidFill>
                <a:ln w="95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5175B136-85EA-4F9C-A413-9592F0F7256E}"/>
                    </a:ext>
                  </a:extLst>
                </p:cNvPr>
                <p:cNvSpPr/>
                <p:nvPr/>
              </p:nvSpPr>
              <p:spPr>
                <a:xfrm>
                  <a:off x="2288702" y="5229201"/>
                  <a:ext cx="5121861" cy="468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普段からの職場の雰囲気づくり</a:t>
                  </a:r>
                </a:p>
              </p:txBody>
            </p:sp>
          </p:grpSp>
        </p:grpSp>
        <p:sp>
          <p:nvSpPr>
            <p:cNvPr id="11" name="コンテンツ プレースホルダー 2">
              <a:extLst>
                <a:ext uri="{FF2B5EF4-FFF2-40B4-BE49-F238E27FC236}">
                  <a16:creationId xmlns:a16="http://schemas.microsoft.com/office/drawing/2014/main" id="{55EF3791-9CAA-4BF1-8C86-EF76E3A852DD}"/>
                </a:ext>
              </a:extLst>
            </p:cNvPr>
            <p:cNvSpPr txBox="1">
              <a:spLocks/>
            </p:cNvSpPr>
            <p:nvPr/>
          </p:nvSpPr>
          <p:spPr>
            <a:xfrm>
              <a:off x="704528" y="1681981"/>
              <a:ext cx="8786506" cy="4296048"/>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職場の人から「この人なら話せる」と思われるような</a:t>
              </a:r>
              <a:r>
                <a:rPr lang="ja-JP" altLang="en-US" b="1" u="sng" dirty="0">
                  <a:latin typeface="游ゴシック" panose="020B0400000000000000" pitchFamily="50" charset="-128"/>
                  <a:ea typeface="游ゴシック" panose="020B0400000000000000" pitchFamily="50" charset="-128"/>
                </a:rPr>
                <a:t>信頼関係の構築を目指し</a:t>
              </a:r>
              <a:r>
                <a:rPr lang="ja-JP" altLang="en-US" dirty="0">
                  <a:latin typeface="游ゴシック" panose="020B0400000000000000" pitchFamily="50" charset="-128"/>
                  <a:ea typeface="游ゴシック" panose="020B0400000000000000" pitchFamily="50" charset="-128"/>
                </a:rPr>
                <a:t>ましょう。そのためには</a:t>
              </a:r>
              <a:r>
                <a:rPr lang="ja-JP" altLang="en-US" b="1" u="sng" dirty="0">
                  <a:latin typeface="游ゴシック" panose="020B0400000000000000" pitchFamily="50" charset="-128"/>
                  <a:ea typeface="游ゴシック" panose="020B0400000000000000" pitchFamily="50" charset="-128"/>
                </a:rPr>
                <a:t>日頃の言動に注意</a:t>
              </a:r>
              <a:r>
                <a:rPr lang="ja-JP" altLang="en-US" dirty="0">
                  <a:latin typeface="游ゴシック" panose="020B0400000000000000" pitchFamily="50" charset="-128"/>
                  <a:ea typeface="游ゴシック" panose="020B0400000000000000" pitchFamily="50" charset="-128"/>
                </a:rPr>
                <a:t>しましょう。例えば、こんな態度をとっていませんか？</a:t>
              </a:r>
              <a:r>
                <a:rPr lang="en-US" altLang="ja-JP" dirty="0">
                  <a:latin typeface="游ゴシック" panose="020B0400000000000000" pitchFamily="50" charset="-128"/>
                  <a:ea typeface="游ゴシック" panose="020B0400000000000000" pitchFamily="50" charset="-128"/>
                </a:rPr>
                <a:t>…</a:t>
              </a:r>
            </a:p>
            <a:p>
              <a:pPr marL="714375"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気分にむらがあり、その時々で態度が異なる</a:t>
              </a:r>
              <a:endParaRPr lang="en-US" altLang="ja-JP" sz="1800" dirty="0">
                <a:latin typeface="游ゴシック" panose="020B0400000000000000" pitchFamily="50" charset="-128"/>
                <a:ea typeface="游ゴシック" panose="020B0400000000000000" pitchFamily="50" charset="-128"/>
              </a:endParaRPr>
            </a:p>
            <a:p>
              <a:pPr marL="714375"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噂話を吹聴する</a:t>
              </a:r>
              <a:endParaRPr lang="en-US" altLang="ja-JP" sz="1800" dirty="0">
                <a:latin typeface="游ゴシック" panose="020B0400000000000000" pitchFamily="50" charset="-128"/>
                <a:ea typeface="游ゴシック" panose="020B0400000000000000" pitchFamily="50" charset="-128"/>
              </a:endParaRPr>
            </a:p>
            <a:p>
              <a:pPr marL="714375"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自分の意見を押し通したり、自分の話ばかりしてしまう傾向がある</a:t>
              </a:r>
              <a:endParaRPr lang="en-US" altLang="ja-JP" sz="1800" dirty="0">
                <a:latin typeface="游ゴシック" panose="020B0400000000000000" pitchFamily="50" charset="-128"/>
                <a:ea typeface="游ゴシック" panose="020B0400000000000000" pitchFamily="50" charset="-128"/>
              </a:endParaRPr>
            </a:p>
            <a:p>
              <a:pPr marL="714375"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「少し触られるなんて当たり前」等のハラスメントを軽視する言動をとっている　等</a:t>
              </a: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忌憚なく意見を言い合え、情報共有ができるような、</a:t>
              </a:r>
              <a:r>
                <a:rPr lang="ja-JP" altLang="en-US" b="1" u="sng" dirty="0">
                  <a:latin typeface="游ゴシック" panose="020B0400000000000000" pitchFamily="50" charset="-128"/>
                  <a:ea typeface="游ゴシック" panose="020B0400000000000000" pitchFamily="50" charset="-128"/>
                </a:rPr>
                <a:t>職場の風通しを良くするための取組</a:t>
              </a:r>
              <a:r>
                <a:rPr lang="ja-JP" altLang="en-US" dirty="0">
                  <a:latin typeface="游ゴシック" panose="020B0400000000000000" pitchFamily="50" charset="-128"/>
                  <a:ea typeface="游ゴシック" panose="020B0400000000000000" pitchFamily="50" charset="-128"/>
                </a:rPr>
                <a:t>を行い、</a:t>
              </a:r>
              <a:r>
                <a:rPr lang="ja-JP" altLang="en-US" b="1" u="sng" dirty="0">
                  <a:latin typeface="游ゴシック" panose="020B0400000000000000" pitchFamily="50" charset="-128"/>
                  <a:ea typeface="游ゴシック" panose="020B0400000000000000" pitchFamily="50" charset="-128"/>
                </a:rPr>
                <a:t>職員の変化を的確に把握</a:t>
              </a:r>
              <a:r>
                <a:rPr lang="ja-JP" altLang="en-US" dirty="0">
                  <a:latin typeface="游ゴシック" panose="020B0400000000000000" pitchFamily="50" charset="-128"/>
                  <a:ea typeface="游ゴシック" panose="020B0400000000000000" pitchFamily="50" charset="-128"/>
                </a:rPr>
                <a:t>できるようにしましょう。</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b="1" u="sng" dirty="0">
                  <a:latin typeface="游ゴシック" panose="020B0400000000000000" pitchFamily="50" charset="-128"/>
                  <a:ea typeface="游ゴシック" panose="020B0400000000000000" pitchFamily="50" charset="-128"/>
                </a:rPr>
                <a:t>面談</a:t>
              </a:r>
              <a:r>
                <a:rPr lang="ja-JP" altLang="en-US" dirty="0">
                  <a:latin typeface="游ゴシック" panose="020B0400000000000000" pitchFamily="50" charset="-128"/>
                  <a:ea typeface="游ゴシック" panose="020B0400000000000000" pitchFamily="50" charset="-128"/>
                </a:rPr>
                <a:t>など、職員が</a:t>
              </a:r>
              <a:r>
                <a:rPr lang="ja-JP" altLang="en-US" b="1" u="sng" dirty="0">
                  <a:latin typeface="游ゴシック" panose="020B0400000000000000" pitchFamily="50" charset="-128"/>
                  <a:ea typeface="游ゴシック" panose="020B0400000000000000" pitchFamily="50" charset="-128"/>
                </a:rPr>
                <a:t>相談しやすい場を定期的に設ける工夫</a:t>
              </a:r>
              <a:r>
                <a:rPr lang="ja-JP" altLang="en-US" dirty="0">
                  <a:latin typeface="游ゴシック" panose="020B0400000000000000" pitchFamily="50" charset="-128"/>
                  <a:ea typeface="游ゴシック" panose="020B0400000000000000" pitchFamily="50" charset="-128"/>
                </a:rPr>
                <a:t>も必要です。 </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日常的な業務報告の際も、</a:t>
              </a:r>
              <a:r>
                <a:rPr lang="ja-JP" altLang="en-US" b="1" u="sng" dirty="0">
                  <a:latin typeface="游ゴシック" panose="020B0400000000000000" pitchFamily="50" charset="-128"/>
                  <a:ea typeface="游ゴシック" panose="020B0400000000000000" pitchFamily="50" charset="-128"/>
                </a:rPr>
                <a:t>ハラスメントの問題やリスク、</a:t>
              </a:r>
              <a:br>
                <a:rPr lang="en-US" altLang="ja-JP" b="1" u="sng" dirty="0">
                  <a:latin typeface="游ゴシック" panose="020B0400000000000000" pitchFamily="50" charset="-128"/>
                  <a:ea typeface="游ゴシック" panose="020B0400000000000000" pitchFamily="50" charset="-128"/>
                </a:rPr>
              </a:br>
              <a:r>
                <a:rPr lang="ja-JP" altLang="en-US" b="1" u="sng" dirty="0">
                  <a:latin typeface="游ゴシック" panose="020B0400000000000000" pitchFamily="50" charset="-128"/>
                  <a:ea typeface="游ゴシック" panose="020B0400000000000000" pitchFamily="50" charset="-128"/>
                </a:rPr>
                <a:t>リスクの予兆が潜んでいる可能性を意識</a:t>
              </a:r>
              <a:r>
                <a:rPr lang="ja-JP" altLang="en-US" dirty="0">
                  <a:latin typeface="游ゴシック" panose="020B0400000000000000" pitchFamily="50" charset="-128"/>
                  <a:ea typeface="游ゴシック" panose="020B0400000000000000" pitchFamily="50" charset="-128"/>
                </a:rPr>
                <a:t>しましょう。</a:t>
              </a:r>
            </a:p>
          </p:txBody>
        </p:sp>
        <p:pic>
          <p:nvPicPr>
            <p:cNvPr id="12" name="グラフィックス 11" descr="つながり">
              <a:extLst>
                <a:ext uri="{FF2B5EF4-FFF2-40B4-BE49-F238E27FC236}">
                  <a16:creationId xmlns:a16="http://schemas.microsoft.com/office/drawing/2014/main" id="{3912A4D9-D87F-46FF-989D-4F4067818EB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2528" y="997286"/>
              <a:ext cx="504000" cy="504000"/>
            </a:xfrm>
            <a:prstGeom prst="rect">
              <a:avLst/>
            </a:prstGeom>
          </p:spPr>
        </p:pic>
      </p:grpSp>
      <p:sp>
        <p:nvSpPr>
          <p:cNvPr id="16" name="吹き出し: 角を丸めた四角形 15">
            <a:extLst>
              <a:ext uri="{FF2B5EF4-FFF2-40B4-BE49-F238E27FC236}">
                <a16:creationId xmlns:a16="http://schemas.microsoft.com/office/drawing/2014/main" id="{E61D5A4B-0875-4760-B769-9B7CB5832661}"/>
              </a:ext>
            </a:extLst>
          </p:cNvPr>
          <p:cNvSpPr/>
          <p:nvPr/>
        </p:nvSpPr>
        <p:spPr>
          <a:xfrm>
            <a:off x="2301332" y="6048933"/>
            <a:ext cx="5832643" cy="476411"/>
          </a:xfrm>
          <a:prstGeom prst="wedgeRoundRectCallout">
            <a:avLst>
              <a:gd name="adj1" fmla="val 53531"/>
              <a:gd name="adj2" fmla="val -42308"/>
              <a:gd name="adj3" fmla="val 16667"/>
            </a:avLst>
          </a:prstGeom>
          <a:solidFill>
            <a:schemeClr val="accent5">
              <a:lumMod val="20000"/>
              <a:lumOff val="80000"/>
            </a:schemeClr>
          </a:solidFill>
          <a:ln w="952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r>
              <a:rPr kumimoji="1" lang="ja-JP" altLang="en-US" dirty="0">
                <a:solidFill>
                  <a:schemeClr val="tx1"/>
                </a:solidFill>
                <a:latin typeface="游ゴシック" panose="020B0400000000000000" pitchFamily="50" charset="-128"/>
                <a:ea typeface="游ゴシック" panose="020B0400000000000000" pitchFamily="50" charset="-128"/>
              </a:rPr>
              <a:t>人間関係に注意を払う、相談や報告しやすい雰囲気作りをすることが</a:t>
            </a:r>
            <a:endParaRPr kumimoji="1" lang="en-US" altLang="ja-JP" dirty="0">
              <a:solidFill>
                <a:schemeClr val="tx1"/>
              </a:solidFill>
              <a:latin typeface="游ゴシック" panose="020B0400000000000000" pitchFamily="50" charset="-128"/>
              <a:ea typeface="游ゴシック" panose="020B0400000000000000" pitchFamily="50" charset="-128"/>
            </a:endParaRPr>
          </a:p>
          <a:p>
            <a:r>
              <a:rPr kumimoji="1" lang="ja-JP" altLang="en-US" dirty="0">
                <a:solidFill>
                  <a:schemeClr val="tx1"/>
                </a:solidFill>
                <a:latin typeface="游ゴシック" panose="020B0400000000000000" pitchFamily="50" charset="-128"/>
                <a:ea typeface="游ゴシック" panose="020B0400000000000000" pitchFamily="50" charset="-128"/>
              </a:rPr>
              <a:t>ハラスメント対策の第一歩になります。</a:t>
            </a:r>
          </a:p>
        </p:txBody>
      </p:sp>
      <p:grpSp>
        <p:nvGrpSpPr>
          <p:cNvPr id="17" name="Group 28">
            <a:extLst>
              <a:ext uri="{FF2B5EF4-FFF2-40B4-BE49-F238E27FC236}">
                <a16:creationId xmlns:a16="http://schemas.microsoft.com/office/drawing/2014/main" id="{4B93BFD1-70A2-41DF-AD10-23A19A43FC15}"/>
              </a:ext>
            </a:extLst>
          </p:cNvPr>
          <p:cNvGrpSpPr>
            <a:grpSpLocks noChangeAspect="1"/>
          </p:cNvGrpSpPr>
          <p:nvPr/>
        </p:nvGrpSpPr>
        <p:grpSpPr bwMode="auto">
          <a:xfrm>
            <a:off x="8409384" y="5800249"/>
            <a:ext cx="1296000" cy="728865"/>
            <a:chOff x="2598" y="1302"/>
            <a:chExt cx="1202" cy="676"/>
          </a:xfrm>
        </p:grpSpPr>
        <p:grpSp>
          <p:nvGrpSpPr>
            <p:cNvPr id="18" name="Group 29">
              <a:extLst>
                <a:ext uri="{FF2B5EF4-FFF2-40B4-BE49-F238E27FC236}">
                  <a16:creationId xmlns:a16="http://schemas.microsoft.com/office/drawing/2014/main" id="{25ACDD21-D516-4589-8F2C-6EADF472E04B}"/>
                </a:ext>
              </a:extLst>
            </p:cNvPr>
            <p:cNvGrpSpPr>
              <a:grpSpLocks noChangeAspect="1"/>
            </p:cNvGrpSpPr>
            <p:nvPr/>
          </p:nvGrpSpPr>
          <p:grpSpPr bwMode="auto">
            <a:xfrm>
              <a:off x="3055" y="1305"/>
              <a:ext cx="286" cy="381"/>
              <a:chOff x="5103" y="2339"/>
              <a:chExt cx="338" cy="451"/>
            </a:xfrm>
          </p:grpSpPr>
          <p:sp>
            <p:nvSpPr>
              <p:cNvPr id="37" name="Oval 30">
                <a:extLst>
                  <a:ext uri="{FF2B5EF4-FFF2-40B4-BE49-F238E27FC236}">
                    <a16:creationId xmlns:a16="http://schemas.microsoft.com/office/drawing/2014/main" id="{AF46A8C0-B62A-4D49-9221-6CF5D8CCE819}"/>
                  </a:ext>
                </a:extLst>
              </p:cNvPr>
              <p:cNvSpPr>
                <a:spLocks noChangeAspect="1" noChangeArrowheads="1"/>
              </p:cNvSpPr>
              <p:nvPr/>
            </p:nvSpPr>
            <p:spPr bwMode="auto">
              <a:xfrm>
                <a:off x="5202" y="2339"/>
                <a:ext cx="140" cy="137"/>
              </a:xfrm>
              <a:prstGeom prst="ellipse">
                <a:avLst/>
              </a:prstGeom>
              <a:solidFill>
                <a:srgbClr val="3E5E8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8" name="Freeform 31">
                <a:extLst>
                  <a:ext uri="{FF2B5EF4-FFF2-40B4-BE49-F238E27FC236}">
                    <a16:creationId xmlns:a16="http://schemas.microsoft.com/office/drawing/2014/main" id="{FB563FD3-AD4D-4CE6-A802-7A026440A633}"/>
                  </a:ext>
                </a:extLst>
              </p:cNvPr>
              <p:cNvSpPr>
                <a:spLocks noChangeAspect="1"/>
              </p:cNvSpPr>
              <p:nvPr/>
            </p:nvSpPr>
            <p:spPr bwMode="auto">
              <a:xfrm>
                <a:off x="5103" y="2495"/>
                <a:ext cx="338" cy="295"/>
              </a:xfrm>
              <a:custGeom>
                <a:avLst/>
                <a:gdLst>
                  <a:gd name="T0" fmla="*/ 13 w 143"/>
                  <a:gd name="T1" fmla="*/ 113 h 125"/>
                  <a:gd name="T2" fmla="*/ 24 w 143"/>
                  <a:gd name="T3" fmla="*/ 98 h 125"/>
                  <a:gd name="T4" fmla="*/ 24 w 143"/>
                  <a:gd name="T5" fmla="*/ 44 h 125"/>
                  <a:gd name="T6" fmla="*/ 28 w 143"/>
                  <a:gd name="T7" fmla="*/ 44 h 125"/>
                  <a:gd name="T8" fmla="*/ 28 w 143"/>
                  <a:gd name="T9" fmla="*/ 97 h 125"/>
                  <a:gd name="T10" fmla="*/ 115 w 143"/>
                  <a:gd name="T11" fmla="*/ 97 h 125"/>
                  <a:gd name="T12" fmla="*/ 115 w 143"/>
                  <a:gd name="T13" fmla="*/ 44 h 125"/>
                  <a:gd name="T14" fmla="*/ 119 w 143"/>
                  <a:gd name="T15" fmla="*/ 44 h 125"/>
                  <a:gd name="T16" fmla="*/ 119 w 143"/>
                  <a:gd name="T17" fmla="*/ 97 h 125"/>
                  <a:gd name="T18" fmla="*/ 119 w 143"/>
                  <a:gd name="T19" fmla="*/ 100 h 125"/>
                  <a:gd name="T20" fmla="*/ 28 w 143"/>
                  <a:gd name="T21" fmla="*/ 100 h 125"/>
                  <a:gd name="T22" fmla="*/ 24 w 143"/>
                  <a:gd name="T23" fmla="*/ 101 h 125"/>
                  <a:gd name="T24" fmla="*/ 16 w 143"/>
                  <a:gd name="T25" fmla="*/ 113 h 125"/>
                  <a:gd name="T26" fmla="*/ 24 w 143"/>
                  <a:gd name="T27" fmla="*/ 124 h 125"/>
                  <a:gd name="T28" fmla="*/ 28 w 143"/>
                  <a:gd name="T29" fmla="*/ 125 h 125"/>
                  <a:gd name="T30" fmla="*/ 143 w 143"/>
                  <a:gd name="T31" fmla="*/ 125 h 125"/>
                  <a:gd name="T32" fmla="*/ 143 w 143"/>
                  <a:gd name="T33" fmla="*/ 17 h 125"/>
                  <a:gd name="T34" fmla="*/ 125 w 143"/>
                  <a:gd name="T35" fmla="*/ 0 h 125"/>
                  <a:gd name="T36" fmla="*/ 17 w 143"/>
                  <a:gd name="T37" fmla="*/ 0 h 125"/>
                  <a:gd name="T38" fmla="*/ 0 w 143"/>
                  <a:gd name="T39" fmla="*/ 17 h 125"/>
                  <a:gd name="T40" fmla="*/ 0 w 143"/>
                  <a:gd name="T41" fmla="*/ 125 h 125"/>
                  <a:gd name="T42" fmla="*/ 20 w 143"/>
                  <a:gd name="T43" fmla="*/ 125 h 125"/>
                  <a:gd name="T44" fmla="*/ 13 w 143"/>
                  <a:gd name="T45" fmla="*/ 11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3" h="125">
                    <a:moveTo>
                      <a:pt x="13" y="113"/>
                    </a:moveTo>
                    <a:cubicBezTo>
                      <a:pt x="13" y="106"/>
                      <a:pt x="18" y="100"/>
                      <a:pt x="24" y="98"/>
                    </a:cubicBezTo>
                    <a:cubicBezTo>
                      <a:pt x="24" y="69"/>
                      <a:pt x="24" y="44"/>
                      <a:pt x="24" y="44"/>
                    </a:cubicBezTo>
                    <a:cubicBezTo>
                      <a:pt x="28" y="44"/>
                      <a:pt x="28" y="44"/>
                      <a:pt x="28" y="44"/>
                    </a:cubicBezTo>
                    <a:cubicBezTo>
                      <a:pt x="28" y="44"/>
                      <a:pt x="28" y="56"/>
                      <a:pt x="28" y="97"/>
                    </a:cubicBezTo>
                    <a:cubicBezTo>
                      <a:pt x="115" y="97"/>
                      <a:pt x="115" y="97"/>
                      <a:pt x="115" y="97"/>
                    </a:cubicBezTo>
                    <a:cubicBezTo>
                      <a:pt x="115" y="56"/>
                      <a:pt x="115" y="44"/>
                      <a:pt x="115" y="44"/>
                    </a:cubicBezTo>
                    <a:cubicBezTo>
                      <a:pt x="119" y="44"/>
                      <a:pt x="119" y="44"/>
                      <a:pt x="119" y="44"/>
                    </a:cubicBezTo>
                    <a:cubicBezTo>
                      <a:pt x="119" y="44"/>
                      <a:pt x="119" y="68"/>
                      <a:pt x="119" y="97"/>
                    </a:cubicBezTo>
                    <a:cubicBezTo>
                      <a:pt x="119" y="100"/>
                      <a:pt x="119" y="100"/>
                      <a:pt x="119" y="100"/>
                    </a:cubicBezTo>
                    <a:cubicBezTo>
                      <a:pt x="28" y="100"/>
                      <a:pt x="28" y="100"/>
                      <a:pt x="28" y="100"/>
                    </a:cubicBezTo>
                    <a:cubicBezTo>
                      <a:pt x="27" y="100"/>
                      <a:pt x="25" y="101"/>
                      <a:pt x="24" y="101"/>
                    </a:cubicBezTo>
                    <a:cubicBezTo>
                      <a:pt x="19" y="103"/>
                      <a:pt x="16" y="107"/>
                      <a:pt x="16" y="113"/>
                    </a:cubicBezTo>
                    <a:cubicBezTo>
                      <a:pt x="16" y="118"/>
                      <a:pt x="19" y="122"/>
                      <a:pt x="24" y="124"/>
                    </a:cubicBezTo>
                    <a:cubicBezTo>
                      <a:pt x="25" y="125"/>
                      <a:pt x="27" y="125"/>
                      <a:pt x="28" y="125"/>
                    </a:cubicBezTo>
                    <a:cubicBezTo>
                      <a:pt x="143" y="125"/>
                      <a:pt x="143" y="125"/>
                      <a:pt x="143" y="125"/>
                    </a:cubicBezTo>
                    <a:cubicBezTo>
                      <a:pt x="143" y="17"/>
                      <a:pt x="143" y="17"/>
                      <a:pt x="143" y="17"/>
                    </a:cubicBezTo>
                    <a:cubicBezTo>
                      <a:pt x="143" y="9"/>
                      <a:pt x="136" y="0"/>
                      <a:pt x="125" y="0"/>
                    </a:cubicBezTo>
                    <a:cubicBezTo>
                      <a:pt x="17" y="0"/>
                      <a:pt x="17" y="0"/>
                      <a:pt x="17" y="0"/>
                    </a:cubicBezTo>
                    <a:cubicBezTo>
                      <a:pt x="7" y="0"/>
                      <a:pt x="0" y="10"/>
                      <a:pt x="0" y="17"/>
                    </a:cubicBezTo>
                    <a:cubicBezTo>
                      <a:pt x="0" y="125"/>
                      <a:pt x="0" y="125"/>
                      <a:pt x="0" y="125"/>
                    </a:cubicBezTo>
                    <a:cubicBezTo>
                      <a:pt x="20" y="125"/>
                      <a:pt x="20" y="125"/>
                      <a:pt x="20" y="125"/>
                    </a:cubicBezTo>
                    <a:cubicBezTo>
                      <a:pt x="16" y="122"/>
                      <a:pt x="13" y="118"/>
                      <a:pt x="13" y="113"/>
                    </a:cubicBezTo>
                    <a:close/>
                  </a:path>
                </a:pathLst>
              </a:custGeom>
              <a:solidFill>
                <a:srgbClr val="3E5E8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19" name="Group 32">
              <a:extLst>
                <a:ext uri="{FF2B5EF4-FFF2-40B4-BE49-F238E27FC236}">
                  <a16:creationId xmlns:a16="http://schemas.microsoft.com/office/drawing/2014/main" id="{529964FF-AA99-4611-A8BD-B840726F8DB0}"/>
                </a:ext>
              </a:extLst>
            </p:cNvPr>
            <p:cNvGrpSpPr>
              <a:grpSpLocks noChangeAspect="1"/>
            </p:cNvGrpSpPr>
            <p:nvPr/>
          </p:nvGrpSpPr>
          <p:grpSpPr bwMode="auto">
            <a:xfrm>
              <a:off x="2598" y="1683"/>
              <a:ext cx="1202" cy="295"/>
              <a:chOff x="4572" y="3272"/>
              <a:chExt cx="1415" cy="347"/>
            </a:xfrm>
          </p:grpSpPr>
          <p:sp>
            <p:nvSpPr>
              <p:cNvPr id="35" name="Freeform 33">
                <a:extLst>
                  <a:ext uri="{FF2B5EF4-FFF2-40B4-BE49-F238E27FC236}">
                    <a16:creationId xmlns:a16="http://schemas.microsoft.com/office/drawing/2014/main" id="{5BF582DF-2B6F-430F-ACE8-98EA89F0EB67}"/>
                  </a:ext>
                </a:extLst>
              </p:cNvPr>
              <p:cNvSpPr>
                <a:spLocks noChangeAspect="1"/>
              </p:cNvSpPr>
              <p:nvPr/>
            </p:nvSpPr>
            <p:spPr bwMode="auto">
              <a:xfrm>
                <a:off x="4572" y="3272"/>
                <a:ext cx="1412" cy="293"/>
              </a:xfrm>
              <a:custGeom>
                <a:avLst/>
                <a:gdLst>
                  <a:gd name="T0" fmla="*/ 930 w 1412"/>
                  <a:gd name="T1" fmla="*/ 0 h 293"/>
                  <a:gd name="T2" fmla="*/ 484 w 1412"/>
                  <a:gd name="T3" fmla="*/ 0 h 293"/>
                  <a:gd name="T4" fmla="*/ 0 w 1412"/>
                  <a:gd name="T5" fmla="*/ 293 h 293"/>
                  <a:gd name="T6" fmla="*/ 1412 w 1412"/>
                  <a:gd name="T7" fmla="*/ 293 h 293"/>
                  <a:gd name="T8" fmla="*/ 930 w 1412"/>
                  <a:gd name="T9" fmla="*/ 0 h 293"/>
                </a:gdLst>
                <a:ahLst/>
                <a:cxnLst>
                  <a:cxn ang="0">
                    <a:pos x="T0" y="T1"/>
                  </a:cxn>
                  <a:cxn ang="0">
                    <a:pos x="T2" y="T3"/>
                  </a:cxn>
                  <a:cxn ang="0">
                    <a:pos x="T4" y="T5"/>
                  </a:cxn>
                  <a:cxn ang="0">
                    <a:pos x="T6" y="T7"/>
                  </a:cxn>
                  <a:cxn ang="0">
                    <a:pos x="T8" y="T9"/>
                  </a:cxn>
                </a:cxnLst>
                <a:rect l="0" t="0" r="r" b="b"/>
                <a:pathLst>
                  <a:path w="1412" h="293">
                    <a:moveTo>
                      <a:pt x="930" y="0"/>
                    </a:moveTo>
                    <a:lnTo>
                      <a:pt x="484" y="0"/>
                    </a:lnTo>
                    <a:lnTo>
                      <a:pt x="0" y="293"/>
                    </a:lnTo>
                    <a:lnTo>
                      <a:pt x="1412" y="293"/>
                    </a:lnTo>
                    <a:lnTo>
                      <a:pt x="930" y="0"/>
                    </a:ln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6" name="Rectangle 34">
                <a:extLst>
                  <a:ext uri="{FF2B5EF4-FFF2-40B4-BE49-F238E27FC236}">
                    <a16:creationId xmlns:a16="http://schemas.microsoft.com/office/drawing/2014/main" id="{BD5FADDD-A5C7-4CAC-A3CC-E140E4EBB348}"/>
                  </a:ext>
                </a:extLst>
              </p:cNvPr>
              <p:cNvSpPr>
                <a:spLocks noChangeAspect="1" noChangeArrowheads="1"/>
              </p:cNvSpPr>
              <p:nvPr/>
            </p:nvSpPr>
            <p:spPr bwMode="auto">
              <a:xfrm>
                <a:off x="4572" y="3575"/>
                <a:ext cx="1415" cy="44"/>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grpSp>
        <p:grpSp>
          <p:nvGrpSpPr>
            <p:cNvPr id="20" name="Group 35">
              <a:extLst>
                <a:ext uri="{FF2B5EF4-FFF2-40B4-BE49-F238E27FC236}">
                  <a16:creationId xmlns:a16="http://schemas.microsoft.com/office/drawing/2014/main" id="{FA42EBD9-B3CF-4CFD-9AC8-3C08DA78F6B2}"/>
                </a:ext>
              </a:extLst>
            </p:cNvPr>
            <p:cNvGrpSpPr>
              <a:grpSpLocks noChangeAspect="1"/>
            </p:cNvGrpSpPr>
            <p:nvPr/>
          </p:nvGrpSpPr>
          <p:grpSpPr bwMode="auto">
            <a:xfrm>
              <a:off x="2811" y="1302"/>
              <a:ext cx="301" cy="501"/>
              <a:chOff x="4818" y="2414"/>
              <a:chExt cx="356" cy="593"/>
            </a:xfrm>
          </p:grpSpPr>
          <p:sp>
            <p:nvSpPr>
              <p:cNvPr id="31" name="Freeform 36">
                <a:extLst>
                  <a:ext uri="{FF2B5EF4-FFF2-40B4-BE49-F238E27FC236}">
                    <a16:creationId xmlns:a16="http://schemas.microsoft.com/office/drawing/2014/main" id="{84A012B8-ED3D-4372-9244-3967B9F37FF6}"/>
                  </a:ext>
                </a:extLst>
              </p:cNvPr>
              <p:cNvSpPr>
                <a:spLocks noChangeAspect="1"/>
              </p:cNvSpPr>
              <p:nvPr/>
            </p:nvSpPr>
            <p:spPr bwMode="auto">
              <a:xfrm>
                <a:off x="4827" y="2752"/>
                <a:ext cx="47" cy="255"/>
              </a:xfrm>
              <a:custGeom>
                <a:avLst/>
                <a:gdLst>
                  <a:gd name="T0" fmla="*/ 0 w 20"/>
                  <a:gd name="T1" fmla="*/ 108 h 108"/>
                  <a:gd name="T2" fmla="*/ 20 w 20"/>
                  <a:gd name="T3" fmla="*/ 95 h 108"/>
                  <a:gd name="T4" fmla="*/ 0 w 20"/>
                  <a:gd name="T5" fmla="*/ 0 h 108"/>
                  <a:gd name="T6" fmla="*/ 0 w 20"/>
                  <a:gd name="T7" fmla="*/ 108 h 108"/>
                </a:gdLst>
                <a:ahLst/>
                <a:cxnLst>
                  <a:cxn ang="0">
                    <a:pos x="T0" y="T1"/>
                  </a:cxn>
                  <a:cxn ang="0">
                    <a:pos x="T2" y="T3"/>
                  </a:cxn>
                  <a:cxn ang="0">
                    <a:pos x="T4" y="T5"/>
                  </a:cxn>
                  <a:cxn ang="0">
                    <a:pos x="T6" y="T7"/>
                  </a:cxn>
                </a:cxnLst>
                <a:rect l="0" t="0" r="r" b="b"/>
                <a:pathLst>
                  <a:path w="20" h="108">
                    <a:moveTo>
                      <a:pt x="0" y="108"/>
                    </a:moveTo>
                    <a:cubicBezTo>
                      <a:pt x="20" y="95"/>
                      <a:pt x="20" y="95"/>
                      <a:pt x="20" y="95"/>
                    </a:cubicBezTo>
                    <a:cubicBezTo>
                      <a:pt x="0" y="0"/>
                      <a:pt x="0" y="0"/>
                      <a:pt x="0" y="0"/>
                    </a:cubicBezTo>
                    <a:cubicBezTo>
                      <a:pt x="0" y="27"/>
                      <a:pt x="0" y="68"/>
                      <a:pt x="0" y="108"/>
                    </a:cubicBezTo>
                    <a:close/>
                  </a:path>
                </a:pathLst>
              </a:custGeom>
              <a:solidFill>
                <a:srgbClr val="AF5A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2" name="Freeform 37">
                <a:extLst>
                  <a:ext uri="{FF2B5EF4-FFF2-40B4-BE49-F238E27FC236}">
                    <a16:creationId xmlns:a16="http://schemas.microsoft.com/office/drawing/2014/main" id="{C75A4B11-F84C-4465-9D93-A92F9F921532}"/>
                  </a:ext>
                </a:extLst>
              </p:cNvPr>
              <p:cNvSpPr>
                <a:spLocks noChangeAspect="1"/>
              </p:cNvSpPr>
              <p:nvPr/>
            </p:nvSpPr>
            <p:spPr bwMode="auto">
              <a:xfrm>
                <a:off x="4818" y="2414"/>
                <a:ext cx="196" cy="178"/>
              </a:xfrm>
              <a:custGeom>
                <a:avLst/>
                <a:gdLst>
                  <a:gd name="T0" fmla="*/ 0 w 83"/>
                  <a:gd name="T1" fmla="*/ 68 h 75"/>
                  <a:gd name="T2" fmla="*/ 27 w 83"/>
                  <a:gd name="T3" fmla="*/ 71 h 75"/>
                  <a:gd name="T4" fmla="*/ 45 w 83"/>
                  <a:gd name="T5" fmla="*/ 75 h 75"/>
                  <a:gd name="T6" fmla="*/ 83 w 83"/>
                  <a:gd name="T7" fmla="*/ 38 h 75"/>
                  <a:gd name="T8" fmla="*/ 45 w 83"/>
                  <a:gd name="T9" fmla="*/ 0 h 75"/>
                  <a:gd name="T10" fmla="*/ 7 w 83"/>
                  <a:gd name="T11" fmla="*/ 38 h 75"/>
                  <a:gd name="T12" fmla="*/ 15 w 83"/>
                  <a:gd name="T13" fmla="*/ 59 h 75"/>
                  <a:gd name="T14" fmla="*/ 0 w 83"/>
                  <a:gd name="T15" fmla="*/ 68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75">
                    <a:moveTo>
                      <a:pt x="0" y="68"/>
                    </a:moveTo>
                    <a:cubicBezTo>
                      <a:pt x="6" y="74"/>
                      <a:pt x="21" y="73"/>
                      <a:pt x="27" y="71"/>
                    </a:cubicBezTo>
                    <a:cubicBezTo>
                      <a:pt x="32" y="74"/>
                      <a:pt x="39" y="75"/>
                      <a:pt x="45" y="75"/>
                    </a:cubicBezTo>
                    <a:cubicBezTo>
                      <a:pt x="66" y="75"/>
                      <a:pt x="83" y="59"/>
                      <a:pt x="83" y="38"/>
                    </a:cubicBezTo>
                    <a:cubicBezTo>
                      <a:pt x="83" y="17"/>
                      <a:pt x="66" y="0"/>
                      <a:pt x="45" y="0"/>
                    </a:cubicBezTo>
                    <a:cubicBezTo>
                      <a:pt x="25" y="0"/>
                      <a:pt x="7" y="17"/>
                      <a:pt x="7" y="38"/>
                    </a:cubicBezTo>
                    <a:cubicBezTo>
                      <a:pt x="7" y="46"/>
                      <a:pt x="10" y="53"/>
                      <a:pt x="15" y="59"/>
                    </a:cubicBezTo>
                    <a:cubicBezTo>
                      <a:pt x="12" y="63"/>
                      <a:pt x="7" y="68"/>
                      <a:pt x="0" y="68"/>
                    </a:cubicBezTo>
                    <a:close/>
                  </a:path>
                </a:pathLst>
              </a:custGeom>
              <a:solidFill>
                <a:srgbClr val="AF5A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 name="Freeform 38">
                <a:extLst>
                  <a:ext uri="{FF2B5EF4-FFF2-40B4-BE49-F238E27FC236}">
                    <a16:creationId xmlns:a16="http://schemas.microsoft.com/office/drawing/2014/main" id="{629BBBDE-EC73-420C-9248-ECE09597A626}"/>
                  </a:ext>
                </a:extLst>
              </p:cNvPr>
              <p:cNvSpPr>
                <a:spLocks noChangeAspect="1"/>
              </p:cNvSpPr>
              <p:nvPr/>
            </p:nvSpPr>
            <p:spPr bwMode="auto">
              <a:xfrm>
                <a:off x="4997" y="2830"/>
                <a:ext cx="170" cy="62"/>
              </a:xfrm>
              <a:custGeom>
                <a:avLst/>
                <a:gdLst>
                  <a:gd name="T0" fmla="*/ 72 w 72"/>
                  <a:gd name="T1" fmla="*/ 13 h 26"/>
                  <a:gd name="T2" fmla="*/ 59 w 72"/>
                  <a:gd name="T3" fmla="*/ 0 h 26"/>
                  <a:gd name="T4" fmla="*/ 0 w 72"/>
                  <a:gd name="T5" fmla="*/ 0 h 26"/>
                  <a:gd name="T6" fmla="*/ 0 w 72"/>
                  <a:gd name="T7" fmla="*/ 26 h 26"/>
                  <a:gd name="T8" fmla="*/ 59 w 72"/>
                  <a:gd name="T9" fmla="*/ 26 h 26"/>
                  <a:gd name="T10" fmla="*/ 72 w 72"/>
                  <a:gd name="T11" fmla="*/ 13 h 26"/>
                </a:gdLst>
                <a:ahLst/>
                <a:cxnLst>
                  <a:cxn ang="0">
                    <a:pos x="T0" y="T1"/>
                  </a:cxn>
                  <a:cxn ang="0">
                    <a:pos x="T2" y="T3"/>
                  </a:cxn>
                  <a:cxn ang="0">
                    <a:pos x="T4" y="T5"/>
                  </a:cxn>
                  <a:cxn ang="0">
                    <a:pos x="T6" y="T7"/>
                  </a:cxn>
                  <a:cxn ang="0">
                    <a:pos x="T8" y="T9"/>
                  </a:cxn>
                  <a:cxn ang="0">
                    <a:pos x="T10" y="T11"/>
                  </a:cxn>
                </a:cxnLst>
                <a:rect l="0" t="0" r="r" b="b"/>
                <a:pathLst>
                  <a:path w="72" h="26">
                    <a:moveTo>
                      <a:pt x="72" y="13"/>
                    </a:moveTo>
                    <a:cubicBezTo>
                      <a:pt x="72" y="6"/>
                      <a:pt x="66" y="0"/>
                      <a:pt x="59" y="0"/>
                    </a:cubicBezTo>
                    <a:cubicBezTo>
                      <a:pt x="0" y="0"/>
                      <a:pt x="0" y="0"/>
                      <a:pt x="0" y="0"/>
                    </a:cubicBezTo>
                    <a:cubicBezTo>
                      <a:pt x="0" y="26"/>
                      <a:pt x="0" y="26"/>
                      <a:pt x="0" y="26"/>
                    </a:cubicBezTo>
                    <a:cubicBezTo>
                      <a:pt x="59" y="26"/>
                      <a:pt x="59" y="26"/>
                      <a:pt x="59" y="26"/>
                    </a:cubicBezTo>
                    <a:cubicBezTo>
                      <a:pt x="66" y="26"/>
                      <a:pt x="72" y="20"/>
                      <a:pt x="72" y="13"/>
                    </a:cubicBezTo>
                    <a:close/>
                  </a:path>
                </a:pathLst>
              </a:custGeom>
              <a:solidFill>
                <a:srgbClr val="AF5A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 name="Freeform 39">
                <a:extLst>
                  <a:ext uri="{FF2B5EF4-FFF2-40B4-BE49-F238E27FC236}">
                    <a16:creationId xmlns:a16="http://schemas.microsoft.com/office/drawing/2014/main" id="{F4721D4E-8519-439C-B841-E1ADDA27C8CE}"/>
                  </a:ext>
                </a:extLst>
              </p:cNvPr>
              <p:cNvSpPr>
                <a:spLocks noChangeAspect="1"/>
              </p:cNvSpPr>
              <p:nvPr/>
            </p:nvSpPr>
            <p:spPr bwMode="auto">
              <a:xfrm>
                <a:off x="4829" y="2613"/>
                <a:ext cx="345" cy="357"/>
              </a:xfrm>
              <a:custGeom>
                <a:avLst/>
                <a:gdLst>
                  <a:gd name="T0" fmla="*/ 131 w 146"/>
                  <a:gd name="T1" fmla="*/ 151 h 151"/>
                  <a:gd name="T2" fmla="*/ 146 w 146"/>
                  <a:gd name="T3" fmla="*/ 136 h 151"/>
                  <a:gd name="T4" fmla="*/ 131 w 146"/>
                  <a:gd name="T5" fmla="*/ 122 h 151"/>
                  <a:gd name="T6" fmla="*/ 60 w 146"/>
                  <a:gd name="T7" fmla="*/ 122 h 151"/>
                  <a:gd name="T8" fmla="*/ 45 w 146"/>
                  <a:gd name="T9" fmla="*/ 122 h 151"/>
                  <a:gd name="T10" fmla="*/ 27 w 146"/>
                  <a:gd name="T11" fmla="*/ 39 h 151"/>
                  <a:gd name="T12" fmla="*/ 29 w 146"/>
                  <a:gd name="T13" fmla="*/ 37 h 151"/>
                  <a:gd name="T14" fmla="*/ 31 w 146"/>
                  <a:gd name="T15" fmla="*/ 38 h 151"/>
                  <a:gd name="T16" fmla="*/ 48 w 146"/>
                  <a:gd name="T17" fmla="*/ 118 h 151"/>
                  <a:gd name="T18" fmla="*/ 67 w 146"/>
                  <a:gd name="T19" fmla="*/ 118 h 151"/>
                  <a:gd name="T20" fmla="*/ 67 w 146"/>
                  <a:gd name="T21" fmla="*/ 34 h 151"/>
                  <a:gd name="T22" fmla="*/ 34 w 146"/>
                  <a:gd name="T23" fmla="*/ 0 h 151"/>
                  <a:gd name="T24" fmla="*/ 0 w 146"/>
                  <a:gd name="T25" fmla="*/ 34 h 151"/>
                  <a:gd name="T26" fmla="*/ 0 w 146"/>
                  <a:gd name="T27" fmla="*/ 45 h 151"/>
                  <a:gd name="T28" fmla="*/ 22 w 146"/>
                  <a:gd name="T29" fmla="*/ 151 h 151"/>
                  <a:gd name="T30" fmla="*/ 131 w 146"/>
                  <a:gd name="T31" fmla="*/ 15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6" h="151">
                    <a:moveTo>
                      <a:pt x="131" y="151"/>
                    </a:moveTo>
                    <a:cubicBezTo>
                      <a:pt x="140" y="151"/>
                      <a:pt x="146" y="144"/>
                      <a:pt x="146" y="136"/>
                    </a:cubicBezTo>
                    <a:cubicBezTo>
                      <a:pt x="146" y="128"/>
                      <a:pt x="140" y="122"/>
                      <a:pt x="131" y="122"/>
                    </a:cubicBezTo>
                    <a:cubicBezTo>
                      <a:pt x="60" y="122"/>
                      <a:pt x="60" y="122"/>
                      <a:pt x="60" y="122"/>
                    </a:cubicBezTo>
                    <a:cubicBezTo>
                      <a:pt x="51" y="122"/>
                      <a:pt x="45" y="122"/>
                      <a:pt x="45" y="122"/>
                    </a:cubicBezTo>
                    <a:cubicBezTo>
                      <a:pt x="27" y="39"/>
                      <a:pt x="27" y="39"/>
                      <a:pt x="27" y="39"/>
                    </a:cubicBezTo>
                    <a:cubicBezTo>
                      <a:pt x="27" y="38"/>
                      <a:pt x="28" y="37"/>
                      <a:pt x="29" y="37"/>
                    </a:cubicBezTo>
                    <a:cubicBezTo>
                      <a:pt x="30" y="37"/>
                      <a:pt x="31" y="37"/>
                      <a:pt x="31" y="38"/>
                    </a:cubicBezTo>
                    <a:cubicBezTo>
                      <a:pt x="31" y="38"/>
                      <a:pt x="47" y="115"/>
                      <a:pt x="48" y="118"/>
                    </a:cubicBezTo>
                    <a:cubicBezTo>
                      <a:pt x="67" y="118"/>
                      <a:pt x="67" y="118"/>
                      <a:pt x="67" y="118"/>
                    </a:cubicBezTo>
                    <a:cubicBezTo>
                      <a:pt x="67" y="73"/>
                      <a:pt x="67" y="34"/>
                      <a:pt x="67" y="34"/>
                    </a:cubicBezTo>
                    <a:cubicBezTo>
                      <a:pt x="67" y="16"/>
                      <a:pt x="52" y="0"/>
                      <a:pt x="34" y="0"/>
                    </a:cubicBezTo>
                    <a:cubicBezTo>
                      <a:pt x="15" y="0"/>
                      <a:pt x="0" y="16"/>
                      <a:pt x="0" y="34"/>
                    </a:cubicBezTo>
                    <a:cubicBezTo>
                      <a:pt x="0" y="34"/>
                      <a:pt x="0" y="38"/>
                      <a:pt x="0" y="45"/>
                    </a:cubicBezTo>
                    <a:cubicBezTo>
                      <a:pt x="0" y="45"/>
                      <a:pt x="22" y="148"/>
                      <a:pt x="22" y="151"/>
                    </a:cubicBezTo>
                    <a:cubicBezTo>
                      <a:pt x="131" y="151"/>
                      <a:pt x="131" y="151"/>
                      <a:pt x="131" y="151"/>
                    </a:cubicBezTo>
                    <a:close/>
                  </a:path>
                </a:pathLst>
              </a:custGeom>
              <a:solidFill>
                <a:srgbClr val="AF5A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21" name="Group 40">
              <a:extLst>
                <a:ext uri="{FF2B5EF4-FFF2-40B4-BE49-F238E27FC236}">
                  <a16:creationId xmlns:a16="http://schemas.microsoft.com/office/drawing/2014/main" id="{D8CD5740-7872-4A12-A92B-CEC14A6913CE}"/>
                </a:ext>
              </a:extLst>
            </p:cNvPr>
            <p:cNvGrpSpPr>
              <a:grpSpLocks noChangeAspect="1"/>
            </p:cNvGrpSpPr>
            <p:nvPr/>
          </p:nvGrpSpPr>
          <p:grpSpPr bwMode="auto">
            <a:xfrm>
              <a:off x="2602" y="1371"/>
              <a:ext cx="326" cy="560"/>
              <a:chOff x="4572" y="2497"/>
              <a:chExt cx="385" cy="662"/>
            </a:xfrm>
          </p:grpSpPr>
          <p:sp>
            <p:nvSpPr>
              <p:cNvPr id="28" name="Freeform 41">
                <a:extLst>
                  <a:ext uri="{FF2B5EF4-FFF2-40B4-BE49-F238E27FC236}">
                    <a16:creationId xmlns:a16="http://schemas.microsoft.com/office/drawing/2014/main" id="{B9012F73-03EE-4C7E-A57B-68C6B3F017C5}"/>
                  </a:ext>
                </a:extLst>
              </p:cNvPr>
              <p:cNvSpPr>
                <a:spLocks noChangeAspect="1"/>
              </p:cNvSpPr>
              <p:nvPr/>
            </p:nvSpPr>
            <p:spPr bwMode="auto">
              <a:xfrm>
                <a:off x="4572" y="2868"/>
                <a:ext cx="57" cy="291"/>
              </a:xfrm>
              <a:custGeom>
                <a:avLst/>
                <a:gdLst>
                  <a:gd name="T0" fmla="*/ 0 w 57"/>
                  <a:gd name="T1" fmla="*/ 0 h 291"/>
                  <a:gd name="T2" fmla="*/ 0 w 57"/>
                  <a:gd name="T3" fmla="*/ 291 h 291"/>
                  <a:gd name="T4" fmla="*/ 57 w 57"/>
                  <a:gd name="T5" fmla="*/ 258 h 291"/>
                  <a:gd name="T6" fmla="*/ 0 w 57"/>
                  <a:gd name="T7" fmla="*/ 0 h 291"/>
                </a:gdLst>
                <a:ahLst/>
                <a:cxnLst>
                  <a:cxn ang="0">
                    <a:pos x="T0" y="T1"/>
                  </a:cxn>
                  <a:cxn ang="0">
                    <a:pos x="T2" y="T3"/>
                  </a:cxn>
                  <a:cxn ang="0">
                    <a:pos x="T4" y="T5"/>
                  </a:cxn>
                  <a:cxn ang="0">
                    <a:pos x="T6" y="T7"/>
                  </a:cxn>
                </a:cxnLst>
                <a:rect l="0" t="0" r="r" b="b"/>
                <a:pathLst>
                  <a:path w="57" h="291">
                    <a:moveTo>
                      <a:pt x="0" y="0"/>
                    </a:moveTo>
                    <a:lnTo>
                      <a:pt x="0" y="291"/>
                    </a:lnTo>
                    <a:lnTo>
                      <a:pt x="57" y="258"/>
                    </a:lnTo>
                    <a:lnTo>
                      <a:pt x="0" y="0"/>
                    </a:lnTo>
                    <a:close/>
                  </a:path>
                </a:pathLst>
              </a:custGeom>
              <a:solidFill>
                <a:srgbClr val="2D6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9" name="Oval 42">
                <a:extLst>
                  <a:ext uri="{FF2B5EF4-FFF2-40B4-BE49-F238E27FC236}">
                    <a16:creationId xmlns:a16="http://schemas.microsoft.com/office/drawing/2014/main" id="{E216721D-04B9-4E6D-99B9-975D990C03B4}"/>
                  </a:ext>
                </a:extLst>
              </p:cNvPr>
              <p:cNvSpPr>
                <a:spLocks noChangeAspect="1" noChangeArrowheads="1"/>
              </p:cNvSpPr>
              <p:nvPr/>
            </p:nvSpPr>
            <p:spPr bwMode="auto">
              <a:xfrm>
                <a:off x="4584" y="2497"/>
                <a:ext cx="198" cy="199"/>
              </a:xfrm>
              <a:prstGeom prst="ellipse">
                <a:avLst/>
              </a:prstGeom>
              <a:solidFill>
                <a:srgbClr val="2D6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0" name="Freeform 43">
                <a:extLst>
                  <a:ext uri="{FF2B5EF4-FFF2-40B4-BE49-F238E27FC236}">
                    <a16:creationId xmlns:a16="http://schemas.microsoft.com/office/drawing/2014/main" id="{0F55BB58-6922-45E2-915E-B38A444D4337}"/>
                  </a:ext>
                </a:extLst>
              </p:cNvPr>
              <p:cNvSpPr>
                <a:spLocks noChangeAspect="1"/>
              </p:cNvSpPr>
              <p:nvPr/>
            </p:nvSpPr>
            <p:spPr bwMode="auto">
              <a:xfrm>
                <a:off x="4572" y="2714"/>
                <a:ext cx="385" cy="409"/>
              </a:xfrm>
              <a:custGeom>
                <a:avLst/>
                <a:gdLst>
                  <a:gd name="T0" fmla="*/ 124 w 163"/>
                  <a:gd name="T1" fmla="*/ 172 h 173"/>
                  <a:gd name="T2" fmla="*/ 145 w 163"/>
                  <a:gd name="T3" fmla="*/ 172 h 173"/>
                  <a:gd name="T4" fmla="*/ 163 w 163"/>
                  <a:gd name="T5" fmla="*/ 155 h 173"/>
                  <a:gd name="T6" fmla="*/ 145 w 163"/>
                  <a:gd name="T7" fmla="*/ 137 h 173"/>
                  <a:gd name="T8" fmla="*/ 55 w 163"/>
                  <a:gd name="T9" fmla="*/ 137 h 173"/>
                  <a:gd name="T10" fmla="*/ 35 w 163"/>
                  <a:gd name="T11" fmla="*/ 45 h 173"/>
                  <a:gd name="T12" fmla="*/ 36 w 163"/>
                  <a:gd name="T13" fmla="*/ 43 h 173"/>
                  <a:gd name="T14" fmla="*/ 39 w 163"/>
                  <a:gd name="T15" fmla="*/ 44 h 173"/>
                  <a:gd name="T16" fmla="*/ 58 w 163"/>
                  <a:gd name="T17" fmla="*/ 133 h 173"/>
                  <a:gd name="T18" fmla="*/ 85 w 163"/>
                  <a:gd name="T19" fmla="*/ 133 h 173"/>
                  <a:gd name="T20" fmla="*/ 85 w 163"/>
                  <a:gd name="T21" fmla="*/ 39 h 173"/>
                  <a:gd name="T22" fmla="*/ 42 w 163"/>
                  <a:gd name="T23" fmla="*/ 0 h 173"/>
                  <a:gd name="T24" fmla="*/ 0 w 163"/>
                  <a:gd name="T25" fmla="*/ 43 h 173"/>
                  <a:gd name="T26" fmla="*/ 0 w 163"/>
                  <a:gd name="T27" fmla="*/ 46 h 173"/>
                  <a:gd name="T28" fmla="*/ 27 w 163"/>
                  <a:gd name="T29" fmla="*/ 173 h 173"/>
                  <a:gd name="T30" fmla="*/ 124 w 163"/>
                  <a:gd name="T31" fmla="*/ 17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3" h="173">
                    <a:moveTo>
                      <a:pt x="124" y="172"/>
                    </a:moveTo>
                    <a:cubicBezTo>
                      <a:pt x="145" y="172"/>
                      <a:pt x="145" y="172"/>
                      <a:pt x="145" y="172"/>
                    </a:cubicBezTo>
                    <a:cubicBezTo>
                      <a:pt x="155" y="172"/>
                      <a:pt x="163" y="165"/>
                      <a:pt x="163" y="155"/>
                    </a:cubicBezTo>
                    <a:cubicBezTo>
                      <a:pt x="163" y="145"/>
                      <a:pt x="155" y="137"/>
                      <a:pt x="145" y="137"/>
                    </a:cubicBezTo>
                    <a:cubicBezTo>
                      <a:pt x="55" y="137"/>
                      <a:pt x="55" y="137"/>
                      <a:pt x="55" y="137"/>
                    </a:cubicBezTo>
                    <a:cubicBezTo>
                      <a:pt x="35" y="45"/>
                      <a:pt x="35" y="45"/>
                      <a:pt x="35" y="45"/>
                    </a:cubicBezTo>
                    <a:cubicBezTo>
                      <a:pt x="35" y="44"/>
                      <a:pt x="35" y="43"/>
                      <a:pt x="36" y="43"/>
                    </a:cubicBezTo>
                    <a:cubicBezTo>
                      <a:pt x="37" y="42"/>
                      <a:pt x="39" y="43"/>
                      <a:pt x="39" y="44"/>
                    </a:cubicBezTo>
                    <a:cubicBezTo>
                      <a:pt x="39" y="44"/>
                      <a:pt x="58" y="130"/>
                      <a:pt x="58" y="133"/>
                    </a:cubicBezTo>
                    <a:cubicBezTo>
                      <a:pt x="85" y="133"/>
                      <a:pt x="85" y="133"/>
                      <a:pt x="85" y="133"/>
                    </a:cubicBezTo>
                    <a:cubicBezTo>
                      <a:pt x="85" y="39"/>
                      <a:pt x="85" y="39"/>
                      <a:pt x="85" y="39"/>
                    </a:cubicBezTo>
                    <a:cubicBezTo>
                      <a:pt x="85" y="19"/>
                      <a:pt x="66" y="0"/>
                      <a:pt x="42" y="0"/>
                    </a:cubicBezTo>
                    <a:cubicBezTo>
                      <a:pt x="19" y="0"/>
                      <a:pt x="0" y="19"/>
                      <a:pt x="0" y="43"/>
                    </a:cubicBezTo>
                    <a:cubicBezTo>
                      <a:pt x="0" y="46"/>
                      <a:pt x="0" y="46"/>
                      <a:pt x="0" y="46"/>
                    </a:cubicBezTo>
                    <a:cubicBezTo>
                      <a:pt x="2" y="58"/>
                      <a:pt x="26" y="170"/>
                      <a:pt x="27" y="173"/>
                    </a:cubicBezTo>
                    <a:cubicBezTo>
                      <a:pt x="30" y="173"/>
                      <a:pt x="124" y="172"/>
                      <a:pt x="124" y="172"/>
                    </a:cubicBezTo>
                    <a:close/>
                  </a:path>
                </a:pathLst>
              </a:custGeom>
              <a:solidFill>
                <a:srgbClr val="2D6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22" name="Group 44">
              <a:extLst>
                <a:ext uri="{FF2B5EF4-FFF2-40B4-BE49-F238E27FC236}">
                  <a16:creationId xmlns:a16="http://schemas.microsoft.com/office/drawing/2014/main" id="{E1FAD2B5-167D-4DB1-B30F-9C043E838A60}"/>
                </a:ext>
              </a:extLst>
            </p:cNvPr>
            <p:cNvGrpSpPr>
              <a:grpSpLocks noChangeAspect="1"/>
            </p:cNvGrpSpPr>
            <p:nvPr/>
          </p:nvGrpSpPr>
          <p:grpSpPr bwMode="auto">
            <a:xfrm>
              <a:off x="3384" y="1322"/>
              <a:ext cx="324" cy="555"/>
              <a:chOff x="5495" y="2438"/>
              <a:chExt cx="383" cy="657"/>
            </a:xfrm>
          </p:grpSpPr>
          <p:sp>
            <p:nvSpPr>
              <p:cNvPr id="23" name="Freeform 45">
                <a:extLst>
                  <a:ext uri="{FF2B5EF4-FFF2-40B4-BE49-F238E27FC236}">
                    <a16:creationId xmlns:a16="http://schemas.microsoft.com/office/drawing/2014/main" id="{FE553AC3-03F7-4DD8-8A7C-BD6BC6DF396A}"/>
                  </a:ext>
                </a:extLst>
              </p:cNvPr>
              <p:cNvSpPr>
                <a:spLocks noChangeAspect="1"/>
              </p:cNvSpPr>
              <p:nvPr/>
            </p:nvSpPr>
            <p:spPr bwMode="auto">
              <a:xfrm>
                <a:off x="5824" y="2811"/>
                <a:ext cx="54" cy="284"/>
              </a:xfrm>
              <a:custGeom>
                <a:avLst/>
                <a:gdLst>
                  <a:gd name="T0" fmla="*/ 54 w 54"/>
                  <a:gd name="T1" fmla="*/ 0 h 284"/>
                  <a:gd name="T2" fmla="*/ 0 w 54"/>
                  <a:gd name="T3" fmla="*/ 251 h 284"/>
                  <a:gd name="T4" fmla="*/ 54 w 54"/>
                  <a:gd name="T5" fmla="*/ 284 h 284"/>
                  <a:gd name="T6" fmla="*/ 54 w 54"/>
                  <a:gd name="T7" fmla="*/ 0 h 284"/>
                </a:gdLst>
                <a:ahLst/>
                <a:cxnLst>
                  <a:cxn ang="0">
                    <a:pos x="T0" y="T1"/>
                  </a:cxn>
                  <a:cxn ang="0">
                    <a:pos x="T2" y="T3"/>
                  </a:cxn>
                  <a:cxn ang="0">
                    <a:pos x="T4" y="T5"/>
                  </a:cxn>
                  <a:cxn ang="0">
                    <a:pos x="T6" y="T7"/>
                  </a:cxn>
                </a:cxnLst>
                <a:rect l="0" t="0" r="r" b="b"/>
                <a:pathLst>
                  <a:path w="54" h="284">
                    <a:moveTo>
                      <a:pt x="54" y="0"/>
                    </a:moveTo>
                    <a:lnTo>
                      <a:pt x="0" y="251"/>
                    </a:lnTo>
                    <a:lnTo>
                      <a:pt x="54" y="284"/>
                    </a:lnTo>
                    <a:lnTo>
                      <a:pt x="54" y="0"/>
                    </a:lnTo>
                    <a:close/>
                  </a:path>
                </a:pathLst>
              </a:custGeom>
              <a:solidFill>
                <a:srgbClr val="286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4" name="Freeform 46">
                <a:extLst>
                  <a:ext uri="{FF2B5EF4-FFF2-40B4-BE49-F238E27FC236}">
                    <a16:creationId xmlns:a16="http://schemas.microsoft.com/office/drawing/2014/main" id="{0C688C25-F86B-49B5-9511-9B7BB569D1FE}"/>
                  </a:ext>
                </a:extLst>
              </p:cNvPr>
              <p:cNvSpPr>
                <a:spLocks noChangeAspect="1"/>
              </p:cNvSpPr>
              <p:nvPr/>
            </p:nvSpPr>
            <p:spPr bwMode="auto">
              <a:xfrm>
                <a:off x="5675" y="2438"/>
                <a:ext cx="191" cy="213"/>
              </a:xfrm>
              <a:custGeom>
                <a:avLst/>
                <a:gdLst>
                  <a:gd name="T0" fmla="*/ 0 w 81"/>
                  <a:gd name="T1" fmla="*/ 50 h 90"/>
                  <a:gd name="T2" fmla="*/ 40 w 81"/>
                  <a:gd name="T3" fmla="*/ 90 h 90"/>
                  <a:gd name="T4" fmla="*/ 81 w 81"/>
                  <a:gd name="T5" fmla="*/ 50 h 90"/>
                  <a:gd name="T6" fmla="*/ 45 w 81"/>
                  <a:gd name="T7" fmla="*/ 11 h 90"/>
                  <a:gd name="T8" fmla="*/ 44 w 81"/>
                  <a:gd name="T9" fmla="*/ 11 h 90"/>
                  <a:gd name="T10" fmla="*/ 20 w 81"/>
                  <a:gd name="T11" fmla="*/ 0 h 90"/>
                  <a:gd name="T12" fmla="*/ 22 w 81"/>
                  <a:gd name="T13" fmla="*/ 13 h 90"/>
                  <a:gd name="T14" fmla="*/ 7 w 81"/>
                  <a:gd name="T15" fmla="*/ 11 h 90"/>
                  <a:gd name="T16" fmla="*/ 14 w 81"/>
                  <a:gd name="T17" fmla="*/ 21 h 90"/>
                  <a:gd name="T18" fmla="*/ 0 w 81"/>
                  <a:gd name="T19" fmla="*/ 5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90">
                    <a:moveTo>
                      <a:pt x="0" y="50"/>
                    </a:moveTo>
                    <a:cubicBezTo>
                      <a:pt x="0" y="73"/>
                      <a:pt x="19" y="90"/>
                      <a:pt x="40" y="90"/>
                    </a:cubicBezTo>
                    <a:cubicBezTo>
                      <a:pt x="62" y="90"/>
                      <a:pt x="81" y="73"/>
                      <a:pt x="81" y="50"/>
                    </a:cubicBezTo>
                    <a:cubicBezTo>
                      <a:pt x="81" y="30"/>
                      <a:pt x="65" y="13"/>
                      <a:pt x="45" y="11"/>
                    </a:cubicBezTo>
                    <a:cubicBezTo>
                      <a:pt x="45" y="11"/>
                      <a:pt x="44" y="11"/>
                      <a:pt x="44" y="11"/>
                    </a:cubicBezTo>
                    <a:cubicBezTo>
                      <a:pt x="41" y="10"/>
                      <a:pt x="26" y="8"/>
                      <a:pt x="20" y="0"/>
                    </a:cubicBezTo>
                    <a:cubicBezTo>
                      <a:pt x="20" y="7"/>
                      <a:pt x="21" y="11"/>
                      <a:pt x="22" y="13"/>
                    </a:cubicBezTo>
                    <a:cubicBezTo>
                      <a:pt x="22" y="13"/>
                      <a:pt x="13" y="15"/>
                      <a:pt x="7" y="11"/>
                    </a:cubicBezTo>
                    <a:cubicBezTo>
                      <a:pt x="8" y="14"/>
                      <a:pt x="11" y="18"/>
                      <a:pt x="14" y="21"/>
                    </a:cubicBezTo>
                    <a:cubicBezTo>
                      <a:pt x="5" y="28"/>
                      <a:pt x="0" y="39"/>
                      <a:pt x="0" y="50"/>
                    </a:cubicBezTo>
                    <a:close/>
                  </a:path>
                </a:pathLst>
              </a:custGeom>
              <a:solidFill>
                <a:srgbClr val="286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5" name="Freeform 47">
                <a:extLst>
                  <a:ext uri="{FF2B5EF4-FFF2-40B4-BE49-F238E27FC236}">
                    <a16:creationId xmlns:a16="http://schemas.microsoft.com/office/drawing/2014/main" id="{6198CC15-A8AC-41AB-BDB5-FDE5B190CFCA}"/>
                  </a:ext>
                </a:extLst>
              </p:cNvPr>
              <p:cNvSpPr>
                <a:spLocks noChangeAspect="1"/>
              </p:cNvSpPr>
              <p:nvPr/>
            </p:nvSpPr>
            <p:spPr bwMode="auto">
              <a:xfrm>
                <a:off x="5495" y="2722"/>
                <a:ext cx="182" cy="238"/>
              </a:xfrm>
              <a:custGeom>
                <a:avLst/>
                <a:gdLst>
                  <a:gd name="T0" fmla="*/ 21 w 77"/>
                  <a:gd name="T1" fmla="*/ 44 h 101"/>
                  <a:gd name="T2" fmla="*/ 77 w 77"/>
                  <a:gd name="T3" fmla="*/ 101 h 101"/>
                  <a:gd name="T4" fmla="*/ 77 w 77"/>
                  <a:gd name="T5" fmla="*/ 53 h 101"/>
                  <a:gd name="T6" fmla="*/ 45 w 77"/>
                  <a:gd name="T7" fmla="*/ 21 h 101"/>
                  <a:gd name="T8" fmla="*/ 31 w 77"/>
                  <a:gd name="T9" fmla="*/ 7 h 101"/>
                  <a:gd name="T10" fmla="*/ 7 w 77"/>
                  <a:gd name="T11" fmla="*/ 7 h 101"/>
                  <a:gd name="T12" fmla="*/ 7 w 77"/>
                  <a:gd name="T13" fmla="*/ 31 h 101"/>
                  <a:gd name="T14" fmla="*/ 21 w 77"/>
                  <a:gd name="T15" fmla="*/ 44 h 10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01">
                    <a:moveTo>
                      <a:pt x="21" y="44"/>
                    </a:moveTo>
                    <a:cubicBezTo>
                      <a:pt x="21" y="44"/>
                      <a:pt x="57" y="80"/>
                      <a:pt x="77" y="101"/>
                    </a:cubicBezTo>
                    <a:cubicBezTo>
                      <a:pt x="77" y="53"/>
                      <a:pt x="77" y="53"/>
                      <a:pt x="77" y="53"/>
                    </a:cubicBezTo>
                    <a:cubicBezTo>
                      <a:pt x="45" y="21"/>
                      <a:pt x="45" y="21"/>
                      <a:pt x="45" y="21"/>
                    </a:cubicBezTo>
                    <a:cubicBezTo>
                      <a:pt x="31" y="7"/>
                      <a:pt x="31" y="7"/>
                      <a:pt x="31" y="7"/>
                    </a:cubicBezTo>
                    <a:cubicBezTo>
                      <a:pt x="24" y="0"/>
                      <a:pt x="14" y="0"/>
                      <a:pt x="7" y="7"/>
                    </a:cubicBezTo>
                    <a:cubicBezTo>
                      <a:pt x="0" y="13"/>
                      <a:pt x="0" y="24"/>
                      <a:pt x="7" y="31"/>
                    </a:cubicBezTo>
                    <a:cubicBezTo>
                      <a:pt x="21" y="44"/>
                      <a:pt x="21" y="44"/>
                      <a:pt x="21" y="44"/>
                    </a:cubicBezTo>
                    <a:close/>
                  </a:path>
                </a:pathLst>
              </a:custGeom>
              <a:solidFill>
                <a:srgbClr val="286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6" name="Freeform 48">
                <a:extLst>
                  <a:ext uri="{FF2B5EF4-FFF2-40B4-BE49-F238E27FC236}">
                    <a16:creationId xmlns:a16="http://schemas.microsoft.com/office/drawing/2014/main" id="{1A008755-89A9-4B6F-9EF1-4F720056D94D}"/>
                  </a:ext>
                </a:extLst>
              </p:cNvPr>
              <p:cNvSpPr>
                <a:spLocks noChangeAspect="1"/>
              </p:cNvSpPr>
              <p:nvPr/>
            </p:nvSpPr>
            <p:spPr bwMode="auto">
              <a:xfrm>
                <a:off x="5677" y="2960"/>
                <a:ext cx="7" cy="14"/>
              </a:xfrm>
              <a:custGeom>
                <a:avLst/>
                <a:gdLst>
                  <a:gd name="T0" fmla="*/ 3 w 3"/>
                  <a:gd name="T1" fmla="*/ 6 h 6"/>
                  <a:gd name="T2" fmla="*/ 3 w 3"/>
                  <a:gd name="T3" fmla="*/ 4 h 6"/>
                  <a:gd name="T4" fmla="*/ 0 w 3"/>
                  <a:gd name="T5" fmla="*/ 0 h 6"/>
                  <a:gd name="T6" fmla="*/ 0 w 3"/>
                  <a:gd name="T7" fmla="*/ 6 h 6"/>
                  <a:gd name="T8" fmla="*/ 3 w 3"/>
                  <a:gd name="T9" fmla="*/ 6 h 6"/>
                </a:gdLst>
                <a:ahLst/>
                <a:cxnLst>
                  <a:cxn ang="0">
                    <a:pos x="T0" y="T1"/>
                  </a:cxn>
                  <a:cxn ang="0">
                    <a:pos x="T2" y="T3"/>
                  </a:cxn>
                  <a:cxn ang="0">
                    <a:pos x="T4" y="T5"/>
                  </a:cxn>
                  <a:cxn ang="0">
                    <a:pos x="T6" y="T7"/>
                  </a:cxn>
                  <a:cxn ang="0">
                    <a:pos x="T8" y="T9"/>
                  </a:cxn>
                </a:cxnLst>
                <a:rect l="0" t="0" r="r" b="b"/>
                <a:pathLst>
                  <a:path w="3" h="6">
                    <a:moveTo>
                      <a:pt x="3" y="6"/>
                    </a:moveTo>
                    <a:cubicBezTo>
                      <a:pt x="3" y="4"/>
                      <a:pt x="3" y="4"/>
                      <a:pt x="3" y="4"/>
                    </a:cubicBezTo>
                    <a:cubicBezTo>
                      <a:pt x="2" y="2"/>
                      <a:pt x="1" y="1"/>
                      <a:pt x="0" y="0"/>
                    </a:cubicBezTo>
                    <a:cubicBezTo>
                      <a:pt x="0" y="6"/>
                      <a:pt x="0" y="6"/>
                      <a:pt x="0" y="6"/>
                    </a:cubicBezTo>
                    <a:cubicBezTo>
                      <a:pt x="3" y="6"/>
                      <a:pt x="3" y="6"/>
                      <a:pt x="3" y="6"/>
                    </a:cubicBezTo>
                    <a:close/>
                  </a:path>
                </a:pathLst>
              </a:custGeom>
              <a:solidFill>
                <a:srgbClr val="286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7" name="Freeform 49">
                <a:extLst>
                  <a:ext uri="{FF2B5EF4-FFF2-40B4-BE49-F238E27FC236}">
                    <a16:creationId xmlns:a16="http://schemas.microsoft.com/office/drawing/2014/main" id="{F999092F-364A-45C8-9389-78AC03B806D6}"/>
                  </a:ext>
                </a:extLst>
              </p:cNvPr>
              <p:cNvSpPr>
                <a:spLocks noChangeAspect="1"/>
              </p:cNvSpPr>
              <p:nvPr/>
            </p:nvSpPr>
            <p:spPr bwMode="auto">
              <a:xfrm>
                <a:off x="5512" y="2670"/>
                <a:ext cx="366" cy="387"/>
              </a:xfrm>
              <a:custGeom>
                <a:avLst/>
                <a:gdLst>
                  <a:gd name="T0" fmla="*/ 155 w 155"/>
                  <a:gd name="T1" fmla="*/ 40 h 164"/>
                  <a:gd name="T2" fmla="*/ 114 w 155"/>
                  <a:gd name="T3" fmla="*/ 0 h 164"/>
                  <a:gd name="T4" fmla="*/ 74 w 155"/>
                  <a:gd name="T5" fmla="*/ 37 h 164"/>
                  <a:gd name="T6" fmla="*/ 74 w 155"/>
                  <a:gd name="T7" fmla="*/ 126 h 164"/>
                  <a:gd name="T8" fmla="*/ 99 w 155"/>
                  <a:gd name="T9" fmla="*/ 126 h 164"/>
                  <a:gd name="T10" fmla="*/ 117 w 155"/>
                  <a:gd name="T11" fmla="*/ 42 h 164"/>
                  <a:gd name="T12" fmla="*/ 120 w 155"/>
                  <a:gd name="T13" fmla="*/ 40 h 164"/>
                  <a:gd name="T14" fmla="*/ 121 w 155"/>
                  <a:gd name="T15" fmla="*/ 43 h 164"/>
                  <a:gd name="T16" fmla="*/ 102 w 155"/>
                  <a:gd name="T17" fmla="*/ 130 h 164"/>
                  <a:gd name="T18" fmla="*/ 17 w 155"/>
                  <a:gd name="T19" fmla="*/ 130 h 164"/>
                  <a:gd name="T20" fmla="*/ 0 w 155"/>
                  <a:gd name="T21" fmla="*/ 147 h 164"/>
                  <a:gd name="T22" fmla="*/ 17 w 155"/>
                  <a:gd name="T23" fmla="*/ 164 h 164"/>
                  <a:gd name="T24" fmla="*/ 36 w 155"/>
                  <a:gd name="T25" fmla="*/ 164 h 164"/>
                  <a:gd name="T26" fmla="*/ 128 w 155"/>
                  <a:gd name="T27" fmla="*/ 164 h 164"/>
                  <a:gd name="T28" fmla="*/ 155 w 155"/>
                  <a:gd name="T29" fmla="*/ 43 h 164"/>
                  <a:gd name="T30" fmla="*/ 155 w 155"/>
                  <a:gd name="T31" fmla="*/ 4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5" h="164">
                    <a:moveTo>
                      <a:pt x="155" y="40"/>
                    </a:moveTo>
                    <a:cubicBezTo>
                      <a:pt x="155" y="18"/>
                      <a:pt x="136" y="0"/>
                      <a:pt x="114" y="0"/>
                    </a:cubicBezTo>
                    <a:cubicBezTo>
                      <a:pt x="92" y="0"/>
                      <a:pt x="74" y="18"/>
                      <a:pt x="74" y="37"/>
                    </a:cubicBezTo>
                    <a:cubicBezTo>
                      <a:pt x="74" y="126"/>
                      <a:pt x="74" y="126"/>
                      <a:pt x="74" y="126"/>
                    </a:cubicBezTo>
                    <a:cubicBezTo>
                      <a:pt x="99" y="126"/>
                      <a:pt x="99" y="126"/>
                      <a:pt x="99" y="126"/>
                    </a:cubicBezTo>
                    <a:cubicBezTo>
                      <a:pt x="99" y="123"/>
                      <a:pt x="117" y="42"/>
                      <a:pt x="117" y="42"/>
                    </a:cubicBezTo>
                    <a:cubicBezTo>
                      <a:pt x="117" y="41"/>
                      <a:pt x="119" y="40"/>
                      <a:pt x="120" y="40"/>
                    </a:cubicBezTo>
                    <a:cubicBezTo>
                      <a:pt x="121" y="41"/>
                      <a:pt x="121" y="42"/>
                      <a:pt x="121" y="43"/>
                    </a:cubicBezTo>
                    <a:cubicBezTo>
                      <a:pt x="102" y="130"/>
                      <a:pt x="102" y="130"/>
                      <a:pt x="102" y="130"/>
                    </a:cubicBezTo>
                    <a:cubicBezTo>
                      <a:pt x="17" y="130"/>
                      <a:pt x="17" y="130"/>
                      <a:pt x="17" y="130"/>
                    </a:cubicBezTo>
                    <a:cubicBezTo>
                      <a:pt x="8" y="130"/>
                      <a:pt x="0" y="138"/>
                      <a:pt x="0" y="147"/>
                    </a:cubicBezTo>
                    <a:cubicBezTo>
                      <a:pt x="0" y="157"/>
                      <a:pt x="8" y="164"/>
                      <a:pt x="17" y="164"/>
                    </a:cubicBezTo>
                    <a:cubicBezTo>
                      <a:pt x="36" y="164"/>
                      <a:pt x="36" y="164"/>
                      <a:pt x="36" y="164"/>
                    </a:cubicBezTo>
                    <a:cubicBezTo>
                      <a:pt x="36" y="164"/>
                      <a:pt x="125" y="164"/>
                      <a:pt x="128" y="164"/>
                    </a:cubicBezTo>
                    <a:cubicBezTo>
                      <a:pt x="129" y="161"/>
                      <a:pt x="152" y="55"/>
                      <a:pt x="155" y="43"/>
                    </a:cubicBezTo>
                    <a:cubicBezTo>
                      <a:pt x="155" y="40"/>
                      <a:pt x="155" y="40"/>
                      <a:pt x="155" y="40"/>
                    </a:cubicBezTo>
                    <a:close/>
                  </a:path>
                </a:pathLst>
              </a:custGeom>
              <a:solidFill>
                <a:srgbClr val="286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spTree>
    <p:extLst>
      <p:ext uri="{BB962C8B-B14F-4D97-AF65-F5344CB8AC3E}">
        <p14:creationId xmlns:p14="http://schemas.microsoft.com/office/powerpoint/2010/main" val="1007176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３．相談の受付と対応</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（２）相談を受け付ける側の心構え②</a:t>
            </a:r>
          </a:p>
        </p:txBody>
      </p:sp>
      <p:grpSp>
        <p:nvGrpSpPr>
          <p:cNvPr id="40" name="グループ化 39">
            <a:extLst>
              <a:ext uri="{FF2B5EF4-FFF2-40B4-BE49-F238E27FC236}">
                <a16:creationId xmlns:a16="http://schemas.microsoft.com/office/drawing/2014/main" id="{1E25E0BC-0F68-40C6-A572-17F99AB7E9C7}"/>
              </a:ext>
            </a:extLst>
          </p:cNvPr>
          <p:cNvGrpSpPr/>
          <p:nvPr/>
        </p:nvGrpSpPr>
        <p:grpSpPr>
          <a:xfrm>
            <a:off x="2216706" y="2420888"/>
            <a:ext cx="6696734" cy="1296143"/>
            <a:chOff x="1237397" y="2339303"/>
            <a:chExt cx="2614855" cy="1296143"/>
          </a:xfrm>
        </p:grpSpPr>
        <p:sp>
          <p:nvSpPr>
            <p:cNvPr id="37" name="吹き出し: 角を丸めた四角形 36">
              <a:extLst>
                <a:ext uri="{FF2B5EF4-FFF2-40B4-BE49-F238E27FC236}">
                  <a16:creationId xmlns:a16="http://schemas.microsoft.com/office/drawing/2014/main" id="{4AADF906-4F89-486A-8D16-2CD6DBE9A69F}"/>
                </a:ext>
              </a:extLst>
            </p:cNvPr>
            <p:cNvSpPr/>
            <p:nvPr/>
          </p:nvSpPr>
          <p:spPr>
            <a:xfrm>
              <a:off x="1237397" y="2339303"/>
              <a:ext cx="2614855" cy="1296143"/>
            </a:xfrm>
            <a:prstGeom prst="wedgeRoundRectCallout">
              <a:avLst>
                <a:gd name="adj1" fmla="val -55396"/>
                <a:gd name="adj2" fmla="val -4273"/>
                <a:gd name="adj3" fmla="val 16667"/>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35" name="コンテンツ プレースホルダー 2">
              <a:extLst>
                <a:ext uri="{FF2B5EF4-FFF2-40B4-BE49-F238E27FC236}">
                  <a16:creationId xmlns:a16="http://schemas.microsoft.com/office/drawing/2014/main" id="{ECC7EDD8-F7F3-4E54-9E0C-DB963AC140D8}"/>
                </a:ext>
              </a:extLst>
            </p:cNvPr>
            <p:cNvSpPr txBox="1">
              <a:spLocks/>
            </p:cNvSpPr>
            <p:nvPr/>
          </p:nvSpPr>
          <p:spPr>
            <a:xfrm>
              <a:off x="1337355" y="2463410"/>
              <a:ext cx="2486780" cy="1077218"/>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400" dirty="0">
                  <a:latin typeface="游ゴシック" panose="020B0400000000000000" pitchFamily="50" charset="-128"/>
                  <a:ea typeface="游ゴシック" panose="020B0400000000000000" pitchFamily="50" charset="-128"/>
                </a:rPr>
                <a:t>あの利用者さん、今はまだそんなにひどくないけど、</a:t>
              </a:r>
              <a:br>
                <a:rPr lang="en-US" altLang="ja-JP" sz="1400" dirty="0">
                  <a:latin typeface="游ゴシック" panose="020B0400000000000000" pitchFamily="50" charset="-128"/>
                  <a:ea typeface="游ゴシック" panose="020B0400000000000000" pitchFamily="50" charset="-128"/>
                </a:rPr>
              </a:br>
              <a:r>
                <a:rPr lang="ja-JP" altLang="en-US" sz="1400" dirty="0">
                  <a:latin typeface="游ゴシック" panose="020B0400000000000000" pitchFamily="50" charset="-128"/>
                  <a:ea typeface="游ゴシック" panose="020B0400000000000000" pitchFamily="50" charset="-128"/>
                </a:rPr>
                <a:t>ここ最近で急に暴力的な言動をとり始めて気になるなあ</a:t>
              </a:r>
              <a:r>
                <a:rPr lang="en-US" altLang="ja-JP" sz="1400" dirty="0">
                  <a:latin typeface="游ゴシック" panose="020B0400000000000000" pitchFamily="50" charset="-128"/>
                  <a:ea typeface="游ゴシック" panose="020B0400000000000000" pitchFamily="50" charset="-128"/>
                </a:rPr>
                <a:t>…</a:t>
              </a:r>
              <a:br>
                <a:rPr lang="en-US" altLang="ja-JP" sz="1400" dirty="0">
                  <a:latin typeface="游ゴシック" panose="020B0400000000000000" pitchFamily="50" charset="-128"/>
                  <a:ea typeface="游ゴシック" panose="020B0400000000000000" pitchFamily="50" charset="-128"/>
                </a:rPr>
              </a:br>
              <a:r>
                <a:rPr lang="ja-JP" altLang="en-US" sz="1400" dirty="0">
                  <a:latin typeface="游ゴシック" panose="020B0400000000000000" pitchFamily="50" charset="-128"/>
                  <a:ea typeface="游ゴシック" panose="020B0400000000000000" pitchFamily="50" charset="-128"/>
                </a:rPr>
                <a:t>認知症でも暴力的な言動が増えるケースがあった</a:t>
              </a:r>
              <a:r>
                <a:rPr lang="ja-JP" altLang="en-US" sz="1400" dirty="0" err="1">
                  <a:latin typeface="游ゴシック" panose="020B0400000000000000" pitchFamily="50" charset="-128"/>
                  <a:ea typeface="游ゴシック" panose="020B0400000000000000" pitchFamily="50" charset="-128"/>
                </a:rPr>
                <a:t>よ</a:t>
              </a:r>
              <a:r>
                <a:rPr lang="ja-JP" altLang="en-US" sz="1400" dirty="0">
                  <a:latin typeface="游ゴシック" panose="020B0400000000000000" pitchFamily="50" charset="-128"/>
                  <a:ea typeface="游ゴシック" panose="020B0400000000000000" pitchFamily="50" charset="-128"/>
                </a:rPr>
                <a:t>なあ</a:t>
              </a:r>
              <a:r>
                <a:rPr lang="en-US" altLang="ja-JP" sz="1400" dirty="0">
                  <a:latin typeface="游ゴシック" panose="020B0400000000000000" pitchFamily="50" charset="-128"/>
                  <a:ea typeface="游ゴシック" panose="020B0400000000000000" pitchFamily="50" charset="-128"/>
                </a:rPr>
                <a:t>…</a:t>
              </a:r>
              <a:br>
                <a:rPr lang="en-US" altLang="ja-JP" sz="1400" dirty="0">
                  <a:latin typeface="游ゴシック" panose="020B0400000000000000" pitchFamily="50" charset="-128"/>
                  <a:ea typeface="游ゴシック" panose="020B0400000000000000" pitchFamily="50" charset="-128"/>
                </a:rPr>
              </a:br>
              <a:r>
                <a:rPr lang="ja-JP" altLang="en-US" sz="1400" dirty="0">
                  <a:latin typeface="游ゴシック" panose="020B0400000000000000" pitchFamily="50" charset="-128"/>
                  <a:ea typeface="游ゴシック" panose="020B0400000000000000" pitchFamily="50" charset="-128"/>
                </a:rPr>
                <a:t>管理者に相談してみようかな、でも、「いまだにそんなことも知らなかったの、</a:t>
              </a:r>
              <a:br>
                <a:rPr lang="en-US" altLang="ja-JP" sz="1400" dirty="0">
                  <a:latin typeface="游ゴシック" panose="020B0400000000000000" pitchFamily="50" charset="-128"/>
                  <a:ea typeface="游ゴシック" panose="020B0400000000000000" pitchFamily="50" charset="-128"/>
                </a:rPr>
              </a:br>
              <a:r>
                <a:rPr lang="ja-JP" altLang="en-US" sz="1400" dirty="0">
                  <a:latin typeface="游ゴシック" panose="020B0400000000000000" pitchFamily="50" charset="-128"/>
                  <a:ea typeface="游ゴシック" panose="020B0400000000000000" pitchFamily="50" charset="-128"/>
                </a:rPr>
                <a:t>勉強不足だな、あなたはまだまだ半人前」って思われたら嫌だな</a:t>
              </a:r>
              <a:r>
                <a:rPr lang="en-US" altLang="ja-JP" sz="1400" dirty="0">
                  <a:latin typeface="游ゴシック" panose="020B0400000000000000" pitchFamily="50" charset="-128"/>
                  <a:ea typeface="游ゴシック" panose="020B0400000000000000" pitchFamily="50" charset="-128"/>
                </a:rPr>
                <a:t>…</a:t>
              </a:r>
            </a:p>
          </p:txBody>
        </p:sp>
      </p:grpSp>
      <p:grpSp>
        <p:nvGrpSpPr>
          <p:cNvPr id="41" name="グループ化 40">
            <a:extLst>
              <a:ext uri="{FF2B5EF4-FFF2-40B4-BE49-F238E27FC236}">
                <a16:creationId xmlns:a16="http://schemas.microsoft.com/office/drawing/2014/main" id="{5CAB63F6-7A73-4788-A9C7-888C5793BDF0}"/>
              </a:ext>
            </a:extLst>
          </p:cNvPr>
          <p:cNvGrpSpPr/>
          <p:nvPr/>
        </p:nvGrpSpPr>
        <p:grpSpPr>
          <a:xfrm>
            <a:off x="2216713" y="4271866"/>
            <a:ext cx="6696727" cy="1868942"/>
            <a:chOff x="5889208" y="2339302"/>
            <a:chExt cx="3571589" cy="2025568"/>
          </a:xfrm>
        </p:grpSpPr>
        <p:sp>
          <p:nvSpPr>
            <p:cNvPr id="38" name="吹き出し: 角を丸めた四角形 37">
              <a:extLst>
                <a:ext uri="{FF2B5EF4-FFF2-40B4-BE49-F238E27FC236}">
                  <a16:creationId xmlns:a16="http://schemas.microsoft.com/office/drawing/2014/main" id="{AD5DD96C-C0BA-4675-96CD-FD5F3AF468F7}"/>
                </a:ext>
              </a:extLst>
            </p:cNvPr>
            <p:cNvSpPr/>
            <p:nvPr/>
          </p:nvSpPr>
          <p:spPr>
            <a:xfrm>
              <a:off x="5889208" y="2339302"/>
              <a:ext cx="3571589" cy="2025568"/>
            </a:xfrm>
            <a:prstGeom prst="wedgeRoundRectCallout">
              <a:avLst>
                <a:gd name="adj1" fmla="val -55662"/>
                <a:gd name="adj2" fmla="val -7325"/>
                <a:gd name="adj3" fmla="val 16667"/>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39" name="コンテンツ プレースホルダー 2">
              <a:extLst>
                <a:ext uri="{FF2B5EF4-FFF2-40B4-BE49-F238E27FC236}">
                  <a16:creationId xmlns:a16="http://schemas.microsoft.com/office/drawing/2014/main" id="{822FE298-30D4-40AF-B22B-D73F07C3BF48}"/>
                </a:ext>
              </a:extLst>
            </p:cNvPr>
            <p:cNvSpPr txBox="1">
              <a:spLocks/>
            </p:cNvSpPr>
            <p:nvPr/>
          </p:nvSpPr>
          <p:spPr>
            <a:xfrm>
              <a:off x="6050421" y="2522800"/>
              <a:ext cx="3330579" cy="163449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400" dirty="0">
                  <a:latin typeface="游ゴシック" panose="020B0400000000000000" pitchFamily="50" charset="-128"/>
                  <a:ea typeface="游ゴシック" panose="020B0400000000000000" pitchFamily="50" charset="-128"/>
                </a:rPr>
                <a:t>同僚の</a:t>
              </a:r>
              <a:r>
                <a:rPr lang="en-US" altLang="ja-JP" sz="1400" dirty="0">
                  <a:latin typeface="游ゴシック" panose="020B0400000000000000" pitchFamily="50" charset="-128"/>
                  <a:ea typeface="游ゴシック" panose="020B0400000000000000" pitchFamily="50" charset="-128"/>
                </a:rPr>
                <a:t>A</a:t>
              </a:r>
              <a:r>
                <a:rPr lang="ja-JP" altLang="en-US" sz="1400" dirty="0" err="1">
                  <a:latin typeface="游ゴシック" panose="020B0400000000000000" pitchFamily="50" charset="-128"/>
                  <a:ea typeface="游ゴシック" panose="020B0400000000000000" pitchFamily="50" charset="-128"/>
                </a:rPr>
                <a:t>さんは</a:t>
              </a:r>
              <a:r>
                <a:rPr lang="ja-JP" altLang="en-US" sz="1400" dirty="0">
                  <a:latin typeface="游ゴシック" panose="020B0400000000000000" pitchFamily="50" charset="-128"/>
                  <a:ea typeface="游ゴシック" panose="020B0400000000000000" pitchFamily="50" charset="-128"/>
                </a:rPr>
                <a:t>利用者からセクハラを受けてもあまり気にしていないで</a:t>
              </a:r>
              <a:br>
                <a:rPr lang="en-US" altLang="ja-JP" sz="1400" dirty="0">
                  <a:latin typeface="游ゴシック" panose="020B0400000000000000" pitchFamily="50" charset="-128"/>
                  <a:ea typeface="游ゴシック" panose="020B0400000000000000" pitchFamily="50" charset="-128"/>
                </a:rPr>
              </a:br>
              <a:r>
                <a:rPr lang="ja-JP" altLang="en-US" sz="1400" dirty="0">
                  <a:latin typeface="游ゴシック" panose="020B0400000000000000" pitchFamily="50" charset="-128"/>
                  <a:ea typeface="游ゴシック" panose="020B0400000000000000" pitchFamily="50" charset="-128"/>
                </a:rPr>
                <a:t>平気みたい。</a:t>
              </a:r>
              <a:br>
                <a:rPr lang="en-US" altLang="ja-JP" sz="1400" dirty="0">
                  <a:latin typeface="游ゴシック" panose="020B0400000000000000" pitchFamily="50" charset="-128"/>
                  <a:ea typeface="游ゴシック" panose="020B0400000000000000" pitchFamily="50" charset="-128"/>
                </a:rPr>
              </a:br>
              <a:r>
                <a:rPr lang="ja-JP" altLang="en-US" sz="1400" dirty="0">
                  <a:latin typeface="游ゴシック" panose="020B0400000000000000" pitchFamily="50" charset="-128"/>
                  <a:ea typeface="游ゴシック" panose="020B0400000000000000" pitchFamily="50" charset="-128"/>
                </a:rPr>
                <a:t>同僚の</a:t>
              </a:r>
              <a:r>
                <a:rPr lang="en-US" altLang="ja-JP" sz="1400" dirty="0">
                  <a:latin typeface="游ゴシック" panose="020B0400000000000000" pitchFamily="50" charset="-128"/>
                  <a:ea typeface="游ゴシック" panose="020B0400000000000000" pitchFamily="50" charset="-128"/>
                </a:rPr>
                <a:t>B</a:t>
              </a:r>
              <a:r>
                <a:rPr lang="ja-JP" altLang="en-US" sz="1400" dirty="0">
                  <a:latin typeface="游ゴシック" panose="020B0400000000000000" pitchFamily="50" charset="-128"/>
                  <a:ea typeface="游ゴシック" panose="020B0400000000000000" pitchFamily="50" charset="-128"/>
                </a:rPr>
                <a:t>さんも利用者から体を触られそうになってもうまく対応しているな。</a:t>
              </a:r>
              <a:br>
                <a:rPr lang="en-US" altLang="ja-JP" sz="1400" dirty="0">
                  <a:latin typeface="游ゴシック" panose="020B0400000000000000" pitchFamily="50" charset="-128"/>
                  <a:ea typeface="游ゴシック" panose="020B0400000000000000" pitchFamily="50" charset="-128"/>
                </a:rPr>
              </a:br>
              <a:r>
                <a:rPr lang="ja-JP" altLang="en-US" sz="1400" dirty="0">
                  <a:latin typeface="游ゴシック" panose="020B0400000000000000" pitchFamily="50" charset="-128"/>
                  <a:ea typeface="游ゴシック" panose="020B0400000000000000" pitchFamily="50" charset="-128"/>
                </a:rPr>
                <a:t>でも私は性的な言動を受けたら固まってしまってうまく対処できない</a:t>
              </a:r>
              <a:r>
                <a:rPr lang="en-US" altLang="ja-JP" sz="1400" dirty="0">
                  <a:latin typeface="游ゴシック" panose="020B0400000000000000" pitchFamily="50" charset="-128"/>
                  <a:ea typeface="游ゴシック" panose="020B0400000000000000" pitchFamily="50" charset="-128"/>
                </a:rPr>
                <a:t>…</a:t>
              </a:r>
              <a:br>
                <a:rPr lang="en-US" altLang="ja-JP" sz="1400" dirty="0">
                  <a:latin typeface="游ゴシック" panose="020B0400000000000000" pitchFamily="50" charset="-128"/>
                  <a:ea typeface="游ゴシック" panose="020B0400000000000000" pitchFamily="50" charset="-128"/>
                </a:rPr>
              </a:br>
              <a:r>
                <a:rPr lang="ja-JP" altLang="en-US" sz="1400" dirty="0">
                  <a:latin typeface="游ゴシック" panose="020B0400000000000000" pitchFamily="50" charset="-128"/>
                  <a:ea typeface="游ゴシック" panose="020B0400000000000000" pitchFamily="50" charset="-128"/>
                </a:rPr>
                <a:t>今はまだ我慢できる範囲だけど、やっぱり嫌だなあ。</a:t>
              </a:r>
              <a:br>
                <a:rPr lang="en-US" altLang="ja-JP" sz="1400" dirty="0">
                  <a:highlight>
                    <a:srgbClr val="FFFF00"/>
                  </a:highlight>
                  <a:latin typeface="游ゴシック" panose="020B0400000000000000" pitchFamily="50" charset="-128"/>
                  <a:ea typeface="游ゴシック" panose="020B0400000000000000" pitchFamily="50" charset="-128"/>
                </a:rPr>
              </a:br>
              <a:r>
                <a:rPr lang="ja-JP" altLang="en-US" sz="1400" dirty="0">
                  <a:latin typeface="游ゴシック" panose="020B0400000000000000" pitchFamily="50" charset="-128"/>
                  <a:ea typeface="游ゴシック" panose="020B0400000000000000" pitchFamily="50" charset="-128"/>
                </a:rPr>
                <a:t>どうすればいいのかな、上司に相談して逆に自分の評価が下がってしまったらどうしよう？</a:t>
              </a:r>
              <a:endParaRPr lang="en-US" altLang="ja-JP" sz="1400" dirty="0">
                <a:latin typeface="游ゴシック" panose="020B0400000000000000" pitchFamily="50" charset="-128"/>
                <a:ea typeface="游ゴシック" panose="020B0400000000000000" pitchFamily="50" charset="-128"/>
              </a:endParaRPr>
            </a:p>
          </p:txBody>
        </p:sp>
      </p:grpSp>
      <p:grpSp>
        <p:nvGrpSpPr>
          <p:cNvPr id="5" name="グループ化 4">
            <a:extLst>
              <a:ext uri="{FF2B5EF4-FFF2-40B4-BE49-F238E27FC236}">
                <a16:creationId xmlns:a16="http://schemas.microsoft.com/office/drawing/2014/main" id="{DD17B98E-C827-4F5E-A54A-C48172302283}"/>
              </a:ext>
            </a:extLst>
          </p:cNvPr>
          <p:cNvGrpSpPr/>
          <p:nvPr/>
        </p:nvGrpSpPr>
        <p:grpSpPr>
          <a:xfrm>
            <a:off x="560512" y="956704"/>
            <a:ext cx="8928000" cy="5388024"/>
            <a:chOff x="560512" y="956704"/>
            <a:chExt cx="8928000" cy="5388024"/>
          </a:xfrm>
        </p:grpSpPr>
        <p:grpSp>
          <p:nvGrpSpPr>
            <p:cNvPr id="4" name="グループ化 3">
              <a:extLst>
                <a:ext uri="{FF2B5EF4-FFF2-40B4-BE49-F238E27FC236}">
                  <a16:creationId xmlns:a16="http://schemas.microsoft.com/office/drawing/2014/main" id="{0B2E0348-8AC1-47DA-853D-64C35D0DE92F}"/>
                </a:ext>
              </a:extLst>
            </p:cNvPr>
            <p:cNvGrpSpPr/>
            <p:nvPr/>
          </p:nvGrpSpPr>
          <p:grpSpPr>
            <a:xfrm>
              <a:off x="560512" y="956704"/>
              <a:ext cx="8928000" cy="5388024"/>
              <a:chOff x="560512" y="956704"/>
              <a:chExt cx="8928000" cy="5388024"/>
            </a:xfrm>
          </p:grpSpPr>
          <p:cxnSp>
            <p:nvCxnSpPr>
              <p:cNvPr id="21" name="直線コネクタ 20">
                <a:extLst>
                  <a:ext uri="{FF2B5EF4-FFF2-40B4-BE49-F238E27FC236}">
                    <a16:creationId xmlns:a16="http://schemas.microsoft.com/office/drawing/2014/main" id="{890FBB11-E596-43DE-B140-016CCE597902}"/>
                  </a:ext>
                </a:extLst>
              </p:cNvPr>
              <p:cNvCxnSpPr/>
              <p:nvPr/>
            </p:nvCxnSpPr>
            <p:spPr>
              <a:xfrm>
                <a:off x="560512" y="980728"/>
                <a:ext cx="0" cy="5364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9B3E4F6F-CEA5-4580-8D49-1ECF9FDA1D0E}"/>
                  </a:ext>
                </a:extLst>
              </p:cNvPr>
              <p:cNvCxnSpPr>
                <a:cxnSpLocks/>
              </p:cNvCxnSpPr>
              <p:nvPr/>
            </p:nvCxnSpPr>
            <p:spPr>
              <a:xfrm rot="16200000">
                <a:off x="5024512" y="-3507296"/>
                <a:ext cx="0" cy="8928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3" name="テキスト ボックス 2">
              <a:extLst>
                <a:ext uri="{FF2B5EF4-FFF2-40B4-BE49-F238E27FC236}">
                  <a16:creationId xmlns:a16="http://schemas.microsoft.com/office/drawing/2014/main" id="{9A493E3F-FBBC-4996-9C60-3DF2B750C152}"/>
                </a:ext>
              </a:extLst>
            </p:cNvPr>
            <p:cNvSpPr txBox="1"/>
            <p:nvPr/>
          </p:nvSpPr>
          <p:spPr>
            <a:xfrm>
              <a:off x="776536" y="1115084"/>
              <a:ext cx="8711974" cy="923330"/>
            </a:xfrm>
            <a:prstGeom prst="rect">
              <a:avLst/>
            </a:prstGeom>
            <a:noFill/>
            <a:ln>
              <a:noFill/>
            </a:ln>
          </p:spPr>
          <p:txBody>
            <a:bodyPr wrap="square" lIns="0" tIns="0" rIns="0" bIns="0" rtlCol="0">
              <a:spAutoFit/>
            </a:bodyPr>
            <a:lstStyle/>
            <a:p>
              <a:pPr indent="265113"/>
              <a:r>
                <a:rPr lang="ja-JP" altLang="en-US" sz="2000" dirty="0">
                  <a:latin typeface="游ゴシック" panose="020B0400000000000000" pitchFamily="50" charset="-128"/>
                  <a:ea typeface="游ゴシック" panose="020B0400000000000000" pitchFamily="50" charset="-128"/>
                </a:rPr>
                <a:t>相談や報告をしやすい環境作りができても、次のように考えて、相談することをためらう職員がいるかもしれません。</a:t>
              </a:r>
              <a:endParaRPr lang="en-US" altLang="ja-JP" sz="2000" dirty="0">
                <a:latin typeface="游ゴシック" panose="020B0400000000000000" pitchFamily="50" charset="-128"/>
                <a:ea typeface="游ゴシック" panose="020B0400000000000000" pitchFamily="50" charset="-128"/>
              </a:endParaRPr>
            </a:p>
            <a:p>
              <a:pPr indent="265113"/>
              <a:r>
                <a:rPr lang="ja-JP" altLang="en-US" sz="2000" dirty="0">
                  <a:latin typeface="游ゴシック" panose="020B0400000000000000" pitchFamily="50" charset="-128"/>
                  <a:ea typeface="游ゴシック" panose="020B0400000000000000" pitchFamily="50" charset="-128"/>
                </a:rPr>
                <a:t>こうした職員が、より早く相談できるような取組も考えてみてください。</a:t>
              </a:r>
            </a:p>
          </p:txBody>
        </p:sp>
      </p:grpSp>
      <p:grpSp>
        <p:nvGrpSpPr>
          <p:cNvPr id="6" name="グループ化 5">
            <a:extLst>
              <a:ext uri="{FF2B5EF4-FFF2-40B4-BE49-F238E27FC236}">
                <a16:creationId xmlns:a16="http://schemas.microsoft.com/office/drawing/2014/main" id="{33EF3F40-6636-4501-83A3-FCC61F666D75}"/>
              </a:ext>
            </a:extLst>
          </p:cNvPr>
          <p:cNvGrpSpPr/>
          <p:nvPr/>
        </p:nvGrpSpPr>
        <p:grpSpPr>
          <a:xfrm>
            <a:off x="977421" y="2772205"/>
            <a:ext cx="735013" cy="944486"/>
            <a:chOff x="977421" y="2919489"/>
            <a:chExt cx="735013" cy="944486"/>
          </a:xfrm>
        </p:grpSpPr>
        <p:sp>
          <p:nvSpPr>
            <p:cNvPr id="16" name="Freeform 135">
              <a:extLst>
                <a:ext uri="{FF2B5EF4-FFF2-40B4-BE49-F238E27FC236}">
                  <a16:creationId xmlns:a16="http://schemas.microsoft.com/office/drawing/2014/main" id="{B5530255-CF39-4894-9294-CA1B7745919F}"/>
                </a:ext>
              </a:extLst>
            </p:cNvPr>
            <p:cNvSpPr>
              <a:spLocks noChangeAspect="1"/>
            </p:cNvSpPr>
            <p:nvPr/>
          </p:nvSpPr>
          <p:spPr bwMode="gray">
            <a:xfrm>
              <a:off x="977421" y="3429000"/>
              <a:ext cx="735013" cy="434975"/>
            </a:xfrm>
            <a:custGeom>
              <a:avLst/>
              <a:gdLst>
                <a:gd name="T0" fmla="*/ 301 w 301"/>
                <a:gd name="T1" fmla="*/ 35 h 178"/>
                <a:gd name="T2" fmla="*/ 263 w 301"/>
                <a:gd name="T3" fmla="*/ 0 h 178"/>
                <a:gd name="T4" fmla="*/ 35 w 301"/>
                <a:gd name="T5" fmla="*/ 0 h 178"/>
                <a:gd name="T6" fmla="*/ 0 w 301"/>
                <a:gd name="T7" fmla="*/ 35 h 178"/>
                <a:gd name="T8" fmla="*/ 0 w 301"/>
                <a:gd name="T9" fmla="*/ 178 h 178"/>
                <a:gd name="T10" fmla="*/ 50 w 301"/>
                <a:gd name="T11" fmla="*/ 178 h 178"/>
                <a:gd name="T12" fmla="*/ 50 w 301"/>
                <a:gd name="T13" fmla="*/ 93 h 178"/>
                <a:gd name="T14" fmla="*/ 59 w 301"/>
                <a:gd name="T15" fmla="*/ 93 h 178"/>
                <a:gd name="T16" fmla="*/ 59 w 301"/>
                <a:gd name="T17" fmla="*/ 178 h 178"/>
                <a:gd name="T18" fmla="*/ 241 w 301"/>
                <a:gd name="T19" fmla="*/ 178 h 178"/>
                <a:gd name="T20" fmla="*/ 241 w 301"/>
                <a:gd name="T21" fmla="*/ 93 h 178"/>
                <a:gd name="T22" fmla="*/ 251 w 301"/>
                <a:gd name="T23" fmla="*/ 93 h 178"/>
                <a:gd name="T24" fmla="*/ 251 w 301"/>
                <a:gd name="T25" fmla="*/ 178 h 178"/>
                <a:gd name="T26" fmla="*/ 301 w 301"/>
                <a:gd name="T27" fmla="*/ 178 h 178"/>
                <a:gd name="T28" fmla="*/ 301 w 301"/>
                <a:gd name="T29" fmla="*/ 3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1" h="178">
                  <a:moveTo>
                    <a:pt x="301" y="35"/>
                  </a:moveTo>
                  <a:cubicBezTo>
                    <a:pt x="301" y="19"/>
                    <a:pt x="285" y="0"/>
                    <a:pt x="263" y="0"/>
                  </a:cubicBezTo>
                  <a:cubicBezTo>
                    <a:pt x="243" y="0"/>
                    <a:pt x="55" y="0"/>
                    <a:pt x="35" y="0"/>
                  </a:cubicBezTo>
                  <a:cubicBezTo>
                    <a:pt x="15" y="0"/>
                    <a:pt x="0" y="20"/>
                    <a:pt x="0" y="35"/>
                  </a:cubicBezTo>
                  <a:cubicBezTo>
                    <a:pt x="0" y="41"/>
                    <a:pt x="0" y="112"/>
                    <a:pt x="0" y="178"/>
                  </a:cubicBezTo>
                  <a:cubicBezTo>
                    <a:pt x="50" y="178"/>
                    <a:pt x="50" y="178"/>
                    <a:pt x="50" y="178"/>
                  </a:cubicBezTo>
                  <a:cubicBezTo>
                    <a:pt x="50" y="138"/>
                    <a:pt x="50" y="93"/>
                    <a:pt x="50" y="93"/>
                  </a:cubicBezTo>
                  <a:cubicBezTo>
                    <a:pt x="59" y="93"/>
                    <a:pt x="59" y="93"/>
                    <a:pt x="59" y="93"/>
                  </a:cubicBezTo>
                  <a:cubicBezTo>
                    <a:pt x="59" y="93"/>
                    <a:pt x="59" y="125"/>
                    <a:pt x="59" y="178"/>
                  </a:cubicBezTo>
                  <a:cubicBezTo>
                    <a:pt x="241" y="178"/>
                    <a:pt x="241" y="178"/>
                    <a:pt x="241" y="178"/>
                  </a:cubicBezTo>
                  <a:cubicBezTo>
                    <a:pt x="241" y="125"/>
                    <a:pt x="241" y="93"/>
                    <a:pt x="241" y="93"/>
                  </a:cubicBezTo>
                  <a:cubicBezTo>
                    <a:pt x="251" y="93"/>
                    <a:pt x="251" y="93"/>
                    <a:pt x="251" y="93"/>
                  </a:cubicBezTo>
                  <a:cubicBezTo>
                    <a:pt x="251" y="93"/>
                    <a:pt x="251" y="138"/>
                    <a:pt x="251" y="178"/>
                  </a:cubicBezTo>
                  <a:cubicBezTo>
                    <a:pt x="301" y="178"/>
                    <a:pt x="301" y="178"/>
                    <a:pt x="301" y="178"/>
                  </a:cubicBezTo>
                  <a:cubicBezTo>
                    <a:pt x="301" y="112"/>
                    <a:pt x="301" y="41"/>
                    <a:pt x="301" y="35"/>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17" name="Group 85">
              <a:extLst>
                <a:ext uri="{FF2B5EF4-FFF2-40B4-BE49-F238E27FC236}">
                  <a16:creationId xmlns:a16="http://schemas.microsoft.com/office/drawing/2014/main" id="{1555103B-2378-44AD-9CD0-A1AF05B20DFD}"/>
                </a:ext>
              </a:extLst>
            </p:cNvPr>
            <p:cNvGrpSpPr>
              <a:grpSpLocks noChangeAspect="1"/>
            </p:cNvGrpSpPr>
            <p:nvPr/>
          </p:nvGrpSpPr>
          <p:grpSpPr bwMode="auto">
            <a:xfrm>
              <a:off x="1128927" y="2919489"/>
              <a:ext cx="432000" cy="432000"/>
              <a:chOff x="2942" y="1744"/>
              <a:chExt cx="355" cy="355"/>
            </a:xfrm>
          </p:grpSpPr>
          <p:sp>
            <p:nvSpPr>
              <p:cNvPr id="18" name="Oval 86">
                <a:extLst>
                  <a:ext uri="{FF2B5EF4-FFF2-40B4-BE49-F238E27FC236}">
                    <a16:creationId xmlns:a16="http://schemas.microsoft.com/office/drawing/2014/main" id="{14824CFE-0446-43E8-8293-C0CB91509A9B}"/>
                  </a:ext>
                </a:extLst>
              </p:cNvPr>
              <p:cNvSpPr>
                <a:spLocks noChangeAspect="1" noChangeArrowheads="1"/>
              </p:cNvSpPr>
              <p:nvPr/>
            </p:nvSpPr>
            <p:spPr bwMode="gray">
              <a:xfrm>
                <a:off x="2942" y="1744"/>
                <a:ext cx="355" cy="355"/>
              </a:xfrm>
              <a:prstGeom prst="ellipse">
                <a:avLst/>
              </a:pr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Freeform 87">
                <a:extLst>
                  <a:ext uri="{FF2B5EF4-FFF2-40B4-BE49-F238E27FC236}">
                    <a16:creationId xmlns:a16="http://schemas.microsoft.com/office/drawing/2014/main" id="{F74C1E1A-7146-46C7-8E9D-0148BCCE6886}"/>
                  </a:ext>
                </a:extLst>
              </p:cNvPr>
              <p:cNvSpPr>
                <a:spLocks noChangeAspect="1"/>
              </p:cNvSpPr>
              <p:nvPr/>
            </p:nvSpPr>
            <p:spPr bwMode="gray">
              <a:xfrm>
                <a:off x="3004" y="1995"/>
                <a:ext cx="238" cy="37"/>
              </a:xfrm>
              <a:custGeom>
                <a:avLst/>
                <a:gdLst>
                  <a:gd name="T0" fmla="*/ 86 w 101"/>
                  <a:gd name="T1" fmla="*/ 11 h 16"/>
                  <a:gd name="T2" fmla="*/ 81 w 101"/>
                  <a:gd name="T3" fmla="*/ 8 h 16"/>
                  <a:gd name="T4" fmla="*/ 81 w 101"/>
                  <a:gd name="T5" fmla="*/ 8 h 16"/>
                  <a:gd name="T6" fmla="*/ 77 w 101"/>
                  <a:gd name="T7" fmla="*/ 11 h 16"/>
                  <a:gd name="T8" fmla="*/ 77 w 101"/>
                  <a:gd name="T9" fmla="*/ 11 h 16"/>
                  <a:gd name="T10" fmla="*/ 66 w 101"/>
                  <a:gd name="T11" fmla="*/ 16 h 16"/>
                  <a:gd name="T12" fmla="*/ 66 w 101"/>
                  <a:gd name="T13" fmla="*/ 16 h 16"/>
                  <a:gd name="T14" fmla="*/ 55 w 101"/>
                  <a:gd name="T15" fmla="*/ 11 h 16"/>
                  <a:gd name="T16" fmla="*/ 55 w 101"/>
                  <a:gd name="T17" fmla="*/ 11 h 16"/>
                  <a:gd name="T18" fmla="*/ 50 w 101"/>
                  <a:gd name="T19" fmla="*/ 8 h 16"/>
                  <a:gd name="T20" fmla="*/ 50 w 101"/>
                  <a:gd name="T21" fmla="*/ 8 h 16"/>
                  <a:gd name="T22" fmla="*/ 45 w 101"/>
                  <a:gd name="T23" fmla="*/ 11 h 16"/>
                  <a:gd name="T24" fmla="*/ 45 w 101"/>
                  <a:gd name="T25" fmla="*/ 11 h 16"/>
                  <a:gd name="T26" fmla="*/ 35 w 101"/>
                  <a:gd name="T27" fmla="*/ 16 h 16"/>
                  <a:gd name="T28" fmla="*/ 35 w 101"/>
                  <a:gd name="T29" fmla="*/ 16 h 16"/>
                  <a:gd name="T30" fmla="*/ 24 w 101"/>
                  <a:gd name="T31" fmla="*/ 11 h 16"/>
                  <a:gd name="T32" fmla="*/ 24 w 101"/>
                  <a:gd name="T33" fmla="*/ 11 h 16"/>
                  <a:gd name="T34" fmla="*/ 19 w 101"/>
                  <a:gd name="T35" fmla="*/ 8 h 16"/>
                  <a:gd name="T36" fmla="*/ 19 w 101"/>
                  <a:gd name="T37" fmla="*/ 8 h 16"/>
                  <a:gd name="T38" fmla="*/ 14 w 101"/>
                  <a:gd name="T39" fmla="*/ 11 h 16"/>
                  <a:gd name="T40" fmla="*/ 14 w 101"/>
                  <a:gd name="T41" fmla="*/ 11 h 16"/>
                  <a:gd name="T42" fmla="*/ 4 w 101"/>
                  <a:gd name="T43" fmla="*/ 16 h 16"/>
                  <a:gd name="T44" fmla="*/ 4 w 101"/>
                  <a:gd name="T45" fmla="*/ 16 h 16"/>
                  <a:gd name="T46" fmla="*/ 4 w 101"/>
                  <a:gd name="T47" fmla="*/ 16 h 16"/>
                  <a:gd name="T48" fmla="*/ 0 w 101"/>
                  <a:gd name="T49" fmla="*/ 12 h 16"/>
                  <a:gd name="T50" fmla="*/ 0 w 101"/>
                  <a:gd name="T51" fmla="*/ 12 h 16"/>
                  <a:gd name="T52" fmla="*/ 4 w 101"/>
                  <a:gd name="T53" fmla="*/ 8 h 16"/>
                  <a:gd name="T54" fmla="*/ 4 w 101"/>
                  <a:gd name="T55" fmla="*/ 8 h 16"/>
                  <a:gd name="T56" fmla="*/ 9 w 101"/>
                  <a:gd name="T57" fmla="*/ 5 h 16"/>
                  <a:gd name="T58" fmla="*/ 9 w 101"/>
                  <a:gd name="T59" fmla="*/ 5 h 16"/>
                  <a:gd name="T60" fmla="*/ 19 w 101"/>
                  <a:gd name="T61" fmla="*/ 0 h 16"/>
                  <a:gd name="T62" fmla="*/ 19 w 101"/>
                  <a:gd name="T63" fmla="*/ 0 h 16"/>
                  <a:gd name="T64" fmla="*/ 30 w 101"/>
                  <a:gd name="T65" fmla="*/ 5 h 16"/>
                  <a:gd name="T66" fmla="*/ 30 w 101"/>
                  <a:gd name="T67" fmla="*/ 5 h 16"/>
                  <a:gd name="T68" fmla="*/ 35 w 101"/>
                  <a:gd name="T69" fmla="*/ 8 h 16"/>
                  <a:gd name="T70" fmla="*/ 35 w 101"/>
                  <a:gd name="T71" fmla="*/ 8 h 16"/>
                  <a:gd name="T72" fmla="*/ 40 w 101"/>
                  <a:gd name="T73" fmla="*/ 5 h 16"/>
                  <a:gd name="T74" fmla="*/ 40 w 101"/>
                  <a:gd name="T75" fmla="*/ 5 h 16"/>
                  <a:gd name="T76" fmla="*/ 50 w 101"/>
                  <a:gd name="T77" fmla="*/ 0 h 16"/>
                  <a:gd name="T78" fmla="*/ 50 w 101"/>
                  <a:gd name="T79" fmla="*/ 0 h 16"/>
                  <a:gd name="T80" fmla="*/ 61 w 101"/>
                  <a:gd name="T81" fmla="*/ 5 h 16"/>
                  <a:gd name="T82" fmla="*/ 61 w 101"/>
                  <a:gd name="T83" fmla="*/ 5 h 16"/>
                  <a:gd name="T84" fmla="*/ 66 w 101"/>
                  <a:gd name="T85" fmla="*/ 8 h 16"/>
                  <a:gd name="T86" fmla="*/ 66 w 101"/>
                  <a:gd name="T87" fmla="*/ 8 h 16"/>
                  <a:gd name="T88" fmla="*/ 71 w 101"/>
                  <a:gd name="T89" fmla="*/ 5 h 16"/>
                  <a:gd name="T90" fmla="*/ 71 w 101"/>
                  <a:gd name="T91" fmla="*/ 5 h 16"/>
                  <a:gd name="T92" fmla="*/ 81 w 101"/>
                  <a:gd name="T93" fmla="*/ 0 h 16"/>
                  <a:gd name="T94" fmla="*/ 81 w 101"/>
                  <a:gd name="T95" fmla="*/ 0 h 16"/>
                  <a:gd name="T96" fmla="*/ 92 w 101"/>
                  <a:gd name="T97" fmla="*/ 5 h 16"/>
                  <a:gd name="T98" fmla="*/ 92 w 101"/>
                  <a:gd name="T99" fmla="*/ 5 h 16"/>
                  <a:gd name="T100" fmla="*/ 97 w 101"/>
                  <a:gd name="T101" fmla="*/ 8 h 16"/>
                  <a:gd name="T102" fmla="*/ 97 w 101"/>
                  <a:gd name="T103" fmla="*/ 8 h 16"/>
                  <a:gd name="T104" fmla="*/ 101 w 101"/>
                  <a:gd name="T105" fmla="*/ 12 h 16"/>
                  <a:gd name="T106" fmla="*/ 101 w 101"/>
                  <a:gd name="T107" fmla="*/ 12 h 16"/>
                  <a:gd name="T108" fmla="*/ 97 w 101"/>
                  <a:gd name="T109" fmla="*/ 16 h 16"/>
                  <a:gd name="T110" fmla="*/ 97 w 101"/>
                  <a:gd name="T111" fmla="*/ 16 h 16"/>
                  <a:gd name="T112" fmla="*/ 97 w 101"/>
                  <a:gd name="T113" fmla="*/ 16 h 16"/>
                  <a:gd name="T114" fmla="*/ 97 w 101"/>
                  <a:gd name="T115" fmla="*/ 16 h 16"/>
                  <a:gd name="T116" fmla="*/ 86 w 101"/>
                  <a:gd name="T117"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 h="16">
                    <a:moveTo>
                      <a:pt x="86" y="11"/>
                    </a:moveTo>
                    <a:cubicBezTo>
                      <a:pt x="84" y="8"/>
                      <a:pt x="84" y="8"/>
                      <a:pt x="81" y="8"/>
                    </a:cubicBezTo>
                    <a:cubicBezTo>
                      <a:pt x="81" y="8"/>
                      <a:pt x="81" y="8"/>
                      <a:pt x="81" y="8"/>
                    </a:cubicBezTo>
                    <a:cubicBezTo>
                      <a:pt x="79" y="8"/>
                      <a:pt x="79" y="8"/>
                      <a:pt x="77" y="11"/>
                    </a:cubicBezTo>
                    <a:cubicBezTo>
                      <a:pt x="77" y="11"/>
                      <a:pt x="77" y="11"/>
                      <a:pt x="77" y="11"/>
                    </a:cubicBezTo>
                    <a:cubicBezTo>
                      <a:pt x="75" y="12"/>
                      <a:pt x="71" y="16"/>
                      <a:pt x="66" y="16"/>
                    </a:cubicBezTo>
                    <a:cubicBezTo>
                      <a:pt x="66" y="16"/>
                      <a:pt x="66" y="16"/>
                      <a:pt x="66" y="16"/>
                    </a:cubicBezTo>
                    <a:cubicBezTo>
                      <a:pt x="60" y="16"/>
                      <a:pt x="57" y="12"/>
                      <a:pt x="55" y="11"/>
                    </a:cubicBezTo>
                    <a:cubicBezTo>
                      <a:pt x="55" y="11"/>
                      <a:pt x="55" y="11"/>
                      <a:pt x="55" y="11"/>
                    </a:cubicBezTo>
                    <a:cubicBezTo>
                      <a:pt x="53" y="8"/>
                      <a:pt x="53" y="8"/>
                      <a:pt x="50" y="8"/>
                    </a:cubicBezTo>
                    <a:cubicBezTo>
                      <a:pt x="50" y="8"/>
                      <a:pt x="50" y="8"/>
                      <a:pt x="50" y="8"/>
                    </a:cubicBezTo>
                    <a:cubicBezTo>
                      <a:pt x="48" y="8"/>
                      <a:pt x="47" y="8"/>
                      <a:pt x="45" y="11"/>
                    </a:cubicBezTo>
                    <a:cubicBezTo>
                      <a:pt x="45" y="11"/>
                      <a:pt x="45" y="11"/>
                      <a:pt x="45" y="11"/>
                    </a:cubicBezTo>
                    <a:cubicBezTo>
                      <a:pt x="44" y="12"/>
                      <a:pt x="40" y="16"/>
                      <a:pt x="35" y="16"/>
                    </a:cubicBezTo>
                    <a:cubicBezTo>
                      <a:pt x="35" y="16"/>
                      <a:pt x="35" y="16"/>
                      <a:pt x="35" y="16"/>
                    </a:cubicBezTo>
                    <a:cubicBezTo>
                      <a:pt x="29" y="16"/>
                      <a:pt x="26" y="12"/>
                      <a:pt x="24" y="11"/>
                    </a:cubicBezTo>
                    <a:cubicBezTo>
                      <a:pt x="24" y="11"/>
                      <a:pt x="24" y="11"/>
                      <a:pt x="24" y="11"/>
                    </a:cubicBezTo>
                    <a:cubicBezTo>
                      <a:pt x="22" y="8"/>
                      <a:pt x="22" y="8"/>
                      <a:pt x="19" y="8"/>
                    </a:cubicBezTo>
                    <a:cubicBezTo>
                      <a:pt x="19" y="8"/>
                      <a:pt x="19" y="8"/>
                      <a:pt x="19" y="8"/>
                    </a:cubicBezTo>
                    <a:cubicBezTo>
                      <a:pt x="17" y="8"/>
                      <a:pt x="16" y="8"/>
                      <a:pt x="14" y="11"/>
                    </a:cubicBezTo>
                    <a:cubicBezTo>
                      <a:pt x="14" y="11"/>
                      <a:pt x="14" y="11"/>
                      <a:pt x="14" y="11"/>
                    </a:cubicBezTo>
                    <a:cubicBezTo>
                      <a:pt x="13" y="12"/>
                      <a:pt x="9" y="16"/>
                      <a:pt x="4" y="16"/>
                    </a:cubicBezTo>
                    <a:cubicBezTo>
                      <a:pt x="4" y="16"/>
                      <a:pt x="4" y="16"/>
                      <a:pt x="4" y="16"/>
                    </a:cubicBezTo>
                    <a:cubicBezTo>
                      <a:pt x="4" y="16"/>
                      <a:pt x="4" y="16"/>
                      <a:pt x="4" y="16"/>
                    </a:cubicBezTo>
                    <a:cubicBezTo>
                      <a:pt x="1" y="16"/>
                      <a:pt x="0" y="14"/>
                      <a:pt x="0" y="12"/>
                    </a:cubicBezTo>
                    <a:cubicBezTo>
                      <a:pt x="0" y="12"/>
                      <a:pt x="0" y="12"/>
                      <a:pt x="0" y="12"/>
                    </a:cubicBezTo>
                    <a:cubicBezTo>
                      <a:pt x="0" y="10"/>
                      <a:pt x="1" y="8"/>
                      <a:pt x="4" y="8"/>
                    </a:cubicBezTo>
                    <a:cubicBezTo>
                      <a:pt x="4" y="8"/>
                      <a:pt x="4" y="8"/>
                      <a:pt x="4" y="8"/>
                    </a:cubicBezTo>
                    <a:cubicBezTo>
                      <a:pt x="6" y="8"/>
                      <a:pt x="6" y="7"/>
                      <a:pt x="9" y="5"/>
                    </a:cubicBezTo>
                    <a:cubicBezTo>
                      <a:pt x="9" y="5"/>
                      <a:pt x="9" y="5"/>
                      <a:pt x="9" y="5"/>
                    </a:cubicBezTo>
                    <a:cubicBezTo>
                      <a:pt x="10" y="3"/>
                      <a:pt x="14" y="0"/>
                      <a:pt x="19" y="0"/>
                    </a:cubicBezTo>
                    <a:cubicBezTo>
                      <a:pt x="19" y="0"/>
                      <a:pt x="19" y="0"/>
                      <a:pt x="19" y="0"/>
                    </a:cubicBezTo>
                    <a:cubicBezTo>
                      <a:pt x="25" y="0"/>
                      <a:pt x="28" y="3"/>
                      <a:pt x="30" y="5"/>
                    </a:cubicBezTo>
                    <a:cubicBezTo>
                      <a:pt x="30" y="5"/>
                      <a:pt x="30" y="5"/>
                      <a:pt x="30" y="5"/>
                    </a:cubicBezTo>
                    <a:cubicBezTo>
                      <a:pt x="32" y="7"/>
                      <a:pt x="32" y="8"/>
                      <a:pt x="35" y="8"/>
                    </a:cubicBezTo>
                    <a:cubicBezTo>
                      <a:pt x="35" y="8"/>
                      <a:pt x="35" y="8"/>
                      <a:pt x="35" y="8"/>
                    </a:cubicBezTo>
                    <a:cubicBezTo>
                      <a:pt x="37" y="8"/>
                      <a:pt x="38" y="7"/>
                      <a:pt x="40" y="5"/>
                    </a:cubicBezTo>
                    <a:cubicBezTo>
                      <a:pt x="40" y="5"/>
                      <a:pt x="40" y="5"/>
                      <a:pt x="40" y="5"/>
                    </a:cubicBezTo>
                    <a:cubicBezTo>
                      <a:pt x="41" y="3"/>
                      <a:pt x="45" y="0"/>
                      <a:pt x="50" y="0"/>
                    </a:cubicBezTo>
                    <a:cubicBezTo>
                      <a:pt x="50" y="0"/>
                      <a:pt x="50" y="0"/>
                      <a:pt x="50" y="0"/>
                    </a:cubicBezTo>
                    <a:cubicBezTo>
                      <a:pt x="56" y="0"/>
                      <a:pt x="59" y="3"/>
                      <a:pt x="61" y="5"/>
                    </a:cubicBezTo>
                    <a:cubicBezTo>
                      <a:pt x="61" y="5"/>
                      <a:pt x="61" y="5"/>
                      <a:pt x="61" y="5"/>
                    </a:cubicBezTo>
                    <a:cubicBezTo>
                      <a:pt x="63" y="7"/>
                      <a:pt x="64" y="8"/>
                      <a:pt x="66" y="8"/>
                    </a:cubicBezTo>
                    <a:cubicBezTo>
                      <a:pt x="66" y="8"/>
                      <a:pt x="66" y="8"/>
                      <a:pt x="66" y="8"/>
                    </a:cubicBezTo>
                    <a:cubicBezTo>
                      <a:pt x="68" y="8"/>
                      <a:pt x="69" y="7"/>
                      <a:pt x="71" y="5"/>
                    </a:cubicBezTo>
                    <a:cubicBezTo>
                      <a:pt x="71" y="5"/>
                      <a:pt x="71" y="5"/>
                      <a:pt x="71" y="5"/>
                    </a:cubicBezTo>
                    <a:cubicBezTo>
                      <a:pt x="73" y="3"/>
                      <a:pt x="76" y="0"/>
                      <a:pt x="81" y="0"/>
                    </a:cubicBezTo>
                    <a:cubicBezTo>
                      <a:pt x="81" y="0"/>
                      <a:pt x="81" y="0"/>
                      <a:pt x="81" y="0"/>
                    </a:cubicBezTo>
                    <a:cubicBezTo>
                      <a:pt x="87" y="0"/>
                      <a:pt x="90" y="3"/>
                      <a:pt x="92" y="5"/>
                    </a:cubicBezTo>
                    <a:cubicBezTo>
                      <a:pt x="92" y="5"/>
                      <a:pt x="92" y="5"/>
                      <a:pt x="92" y="5"/>
                    </a:cubicBezTo>
                    <a:cubicBezTo>
                      <a:pt x="94" y="7"/>
                      <a:pt x="95" y="8"/>
                      <a:pt x="97" y="8"/>
                    </a:cubicBezTo>
                    <a:cubicBezTo>
                      <a:pt x="97" y="8"/>
                      <a:pt x="97" y="8"/>
                      <a:pt x="97" y="8"/>
                    </a:cubicBezTo>
                    <a:cubicBezTo>
                      <a:pt x="99" y="8"/>
                      <a:pt x="101" y="10"/>
                      <a:pt x="101" y="12"/>
                    </a:cubicBezTo>
                    <a:cubicBezTo>
                      <a:pt x="101" y="12"/>
                      <a:pt x="101" y="12"/>
                      <a:pt x="101" y="12"/>
                    </a:cubicBezTo>
                    <a:cubicBezTo>
                      <a:pt x="101" y="14"/>
                      <a:pt x="99" y="16"/>
                      <a:pt x="97" y="16"/>
                    </a:cubicBezTo>
                    <a:cubicBezTo>
                      <a:pt x="97" y="16"/>
                      <a:pt x="97" y="16"/>
                      <a:pt x="97" y="16"/>
                    </a:cubicBezTo>
                    <a:cubicBezTo>
                      <a:pt x="97" y="16"/>
                      <a:pt x="97" y="16"/>
                      <a:pt x="97" y="16"/>
                    </a:cubicBezTo>
                    <a:cubicBezTo>
                      <a:pt x="97" y="16"/>
                      <a:pt x="97" y="16"/>
                      <a:pt x="97" y="16"/>
                    </a:cubicBezTo>
                    <a:cubicBezTo>
                      <a:pt x="91" y="16"/>
                      <a:pt x="88" y="12"/>
                      <a:pt x="86" y="1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88">
                <a:extLst>
                  <a:ext uri="{FF2B5EF4-FFF2-40B4-BE49-F238E27FC236}">
                    <a16:creationId xmlns:a16="http://schemas.microsoft.com/office/drawing/2014/main" id="{47B5DDE3-9D75-4277-9063-6E092E979684}"/>
                  </a:ext>
                </a:extLst>
              </p:cNvPr>
              <p:cNvSpPr>
                <a:spLocks noChangeAspect="1"/>
              </p:cNvSpPr>
              <p:nvPr/>
            </p:nvSpPr>
            <p:spPr bwMode="gray">
              <a:xfrm>
                <a:off x="3207" y="1803"/>
                <a:ext cx="54" cy="78"/>
              </a:xfrm>
              <a:custGeom>
                <a:avLst/>
                <a:gdLst>
                  <a:gd name="T0" fmla="*/ 11 w 23"/>
                  <a:gd name="T1" fmla="*/ 0 h 33"/>
                  <a:gd name="T2" fmla="*/ 11 w 23"/>
                  <a:gd name="T3" fmla="*/ 33 h 33"/>
                  <a:gd name="T4" fmla="*/ 11 w 23"/>
                  <a:gd name="T5" fmla="*/ 0 h 33"/>
                </a:gdLst>
                <a:ahLst/>
                <a:cxnLst>
                  <a:cxn ang="0">
                    <a:pos x="T0" y="T1"/>
                  </a:cxn>
                  <a:cxn ang="0">
                    <a:pos x="T2" y="T3"/>
                  </a:cxn>
                  <a:cxn ang="0">
                    <a:pos x="T4" y="T5"/>
                  </a:cxn>
                </a:cxnLst>
                <a:rect l="0" t="0" r="r" b="b"/>
                <a:pathLst>
                  <a:path w="23" h="33">
                    <a:moveTo>
                      <a:pt x="11" y="0"/>
                    </a:moveTo>
                    <a:cubicBezTo>
                      <a:pt x="7" y="12"/>
                      <a:pt x="0" y="33"/>
                      <a:pt x="11" y="33"/>
                    </a:cubicBezTo>
                    <a:cubicBezTo>
                      <a:pt x="23" y="33"/>
                      <a:pt x="15" y="13"/>
                      <a:pt x="11"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grpSp>
        <p:nvGrpSpPr>
          <p:cNvPr id="7" name="グループ化 6">
            <a:extLst>
              <a:ext uri="{FF2B5EF4-FFF2-40B4-BE49-F238E27FC236}">
                <a16:creationId xmlns:a16="http://schemas.microsoft.com/office/drawing/2014/main" id="{40304640-2566-41B1-B41A-5E61F504993E}"/>
              </a:ext>
            </a:extLst>
          </p:cNvPr>
          <p:cNvGrpSpPr/>
          <p:nvPr/>
        </p:nvGrpSpPr>
        <p:grpSpPr>
          <a:xfrm>
            <a:off x="978855" y="4896079"/>
            <a:ext cx="762072" cy="1222705"/>
            <a:chOff x="978855" y="4896079"/>
            <a:chExt cx="762072" cy="1222705"/>
          </a:xfrm>
        </p:grpSpPr>
        <p:sp>
          <p:nvSpPr>
            <p:cNvPr id="23" name="Freeform 135">
              <a:extLst>
                <a:ext uri="{FF2B5EF4-FFF2-40B4-BE49-F238E27FC236}">
                  <a16:creationId xmlns:a16="http://schemas.microsoft.com/office/drawing/2014/main" id="{99BA2BA9-086D-4E22-8FCC-BCF1DC653A03}"/>
                </a:ext>
              </a:extLst>
            </p:cNvPr>
            <p:cNvSpPr>
              <a:spLocks noChangeAspect="1"/>
            </p:cNvSpPr>
            <p:nvPr/>
          </p:nvSpPr>
          <p:spPr bwMode="gray">
            <a:xfrm>
              <a:off x="978855" y="5683809"/>
              <a:ext cx="735013" cy="434975"/>
            </a:xfrm>
            <a:custGeom>
              <a:avLst/>
              <a:gdLst>
                <a:gd name="T0" fmla="*/ 301 w 301"/>
                <a:gd name="T1" fmla="*/ 35 h 178"/>
                <a:gd name="T2" fmla="*/ 263 w 301"/>
                <a:gd name="T3" fmla="*/ 0 h 178"/>
                <a:gd name="T4" fmla="*/ 35 w 301"/>
                <a:gd name="T5" fmla="*/ 0 h 178"/>
                <a:gd name="T6" fmla="*/ 0 w 301"/>
                <a:gd name="T7" fmla="*/ 35 h 178"/>
                <a:gd name="T8" fmla="*/ 0 w 301"/>
                <a:gd name="T9" fmla="*/ 178 h 178"/>
                <a:gd name="T10" fmla="*/ 50 w 301"/>
                <a:gd name="T11" fmla="*/ 178 h 178"/>
                <a:gd name="T12" fmla="*/ 50 w 301"/>
                <a:gd name="T13" fmla="*/ 93 h 178"/>
                <a:gd name="T14" fmla="*/ 59 w 301"/>
                <a:gd name="T15" fmla="*/ 93 h 178"/>
                <a:gd name="T16" fmla="*/ 59 w 301"/>
                <a:gd name="T17" fmla="*/ 178 h 178"/>
                <a:gd name="T18" fmla="*/ 241 w 301"/>
                <a:gd name="T19" fmla="*/ 178 h 178"/>
                <a:gd name="T20" fmla="*/ 241 w 301"/>
                <a:gd name="T21" fmla="*/ 93 h 178"/>
                <a:gd name="T22" fmla="*/ 251 w 301"/>
                <a:gd name="T23" fmla="*/ 93 h 178"/>
                <a:gd name="T24" fmla="*/ 251 w 301"/>
                <a:gd name="T25" fmla="*/ 178 h 178"/>
                <a:gd name="T26" fmla="*/ 301 w 301"/>
                <a:gd name="T27" fmla="*/ 178 h 178"/>
                <a:gd name="T28" fmla="*/ 301 w 301"/>
                <a:gd name="T29" fmla="*/ 3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1" h="178">
                  <a:moveTo>
                    <a:pt x="301" y="35"/>
                  </a:moveTo>
                  <a:cubicBezTo>
                    <a:pt x="301" y="19"/>
                    <a:pt x="285" y="0"/>
                    <a:pt x="263" y="0"/>
                  </a:cubicBezTo>
                  <a:cubicBezTo>
                    <a:pt x="243" y="0"/>
                    <a:pt x="55" y="0"/>
                    <a:pt x="35" y="0"/>
                  </a:cubicBezTo>
                  <a:cubicBezTo>
                    <a:pt x="15" y="0"/>
                    <a:pt x="0" y="20"/>
                    <a:pt x="0" y="35"/>
                  </a:cubicBezTo>
                  <a:cubicBezTo>
                    <a:pt x="0" y="41"/>
                    <a:pt x="0" y="112"/>
                    <a:pt x="0" y="178"/>
                  </a:cubicBezTo>
                  <a:cubicBezTo>
                    <a:pt x="50" y="178"/>
                    <a:pt x="50" y="178"/>
                    <a:pt x="50" y="178"/>
                  </a:cubicBezTo>
                  <a:cubicBezTo>
                    <a:pt x="50" y="138"/>
                    <a:pt x="50" y="93"/>
                    <a:pt x="50" y="93"/>
                  </a:cubicBezTo>
                  <a:cubicBezTo>
                    <a:pt x="59" y="93"/>
                    <a:pt x="59" y="93"/>
                    <a:pt x="59" y="93"/>
                  </a:cubicBezTo>
                  <a:cubicBezTo>
                    <a:pt x="59" y="93"/>
                    <a:pt x="59" y="125"/>
                    <a:pt x="59" y="178"/>
                  </a:cubicBezTo>
                  <a:cubicBezTo>
                    <a:pt x="241" y="178"/>
                    <a:pt x="241" y="178"/>
                    <a:pt x="241" y="178"/>
                  </a:cubicBezTo>
                  <a:cubicBezTo>
                    <a:pt x="241" y="125"/>
                    <a:pt x="241" y="93"/>
                    <a:pt x="241" y="93"/>
                  </a:cubicBezTo>
                  <a:cubicBezTo>
                    <a:pt x="251" y="93"/>
                    <a:pt x="251" y="93"/>
                    <a:pt x="251" y="93"/>
                  </a:cubicBezTo>
                  <a:cubicBezTo>
                    <a:pt x="251" y="93"/>
                    <a:pt x="251" y="138"/>
                    <a:pt x="251" y="178"/>
                  </a:cubicBezTo>
                  <a:cubicBezTo>
                    <a:pt x="301" y="178"/>
                    <a:pt x="301" y="178"/>
                    <a:pt x="301" y="178"/>
                  </a:cubicBezTo>
                  <a:cubicBezTo>
                    <a:pt x="301" y="112"/>
                    <a:pt x="301" y="41"/>
                    <a:pt x="301" y="35"/>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nvGrpSpPr>
            <p:cNvPr id="29" name="Group 89">
              <a:extLst>
                <a:ext uri="{FF2B5EF4-FFF2-40B4-BE49-F238E27FC236}">
                  <a16:creationId xmlns:a16="http://schemas.microsoft.com/office/drawing/2014/main" id="{56C0E243-0BF1-4F98-9077-A78D1E3B2A29}"/>
                </a:ext>
              </a:extLst>
            </p:cNvPr>
            <p:cNvGrpSpPr>
              <a:grpSpLocks noChangeAspect="1"/>
            </p:cNvGrpSpPr>
            <p:nvPr/>
          </p:nvGrpSpPr>
          <p:grpSpPr bwMode="auto">
            <a:xfrm>
              <a:off x="1128927" y="4896079"/>
              <a:ext cx="612000" cy="708437"/>
              <a:chOff x="1112" y="5119"/>
              <a:chExt cx="507" cy="586"/>
            </a:xfrm>
          </p:grpSpPr>
          <p:sp>
            <p:nvSpPr>
              <p:cNvPr id="31" name="Oval 90">
                <a:extLst>
                  <a:ext uri="{FF2B5EF4-FFF2-40B4-BE49-F238E27FC236}">
                    <a16:creationId xmlns:a16="http://schemas.microsoft.com/office/drawing/2014/main" id="{1F6CDDFA-6C94-4D61-826E-0A5E417780F3}"/>
                  </a:ext>
                </a:extLst>
              </p:cNvPr>
              <p:cNvSpPr>
                <a:spLocks noChangeAspect="1" noChangeArrowheads="1"/>
              </p:cNvSpPr>
              <p:nvPr/>
            </p:nvSpPr>
            <p:spPr bwMode="gray">
              <a:xfrm>
                <a:off x="1112" y="5351"/>
                <a:ext cx="352" cy="354"/>
              </a:xfrm>
              <a:prstGeom prst="ellipse">
                <a:avLst/>
              </a:pr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Freeform 91">
                <a:extLst>
                  <a:ext uri="{FF2B5EF4-FFF2-40B4-BE49-F238E27FC236}">
                    <a16:creationId xmlns:a16="http://schemas.microsoft.com/office/drawing/2014/main" id="{9DF14FC5-DF72-4911-98C3-8C121C98EC21}"/>
                  </a:ext>
                </a:extLst>
              </p:cNvPr>
              <p:cNvSpPr>
                <a:spLocks noChangeAspect="1" noEditPoints="1"/>
              </p:cNvSpPr>
              <p:nvPr/>
            </p:nvSpPr>
            <p:spPr bwMode="gray">
              <a:xfrm>
                <a:off x="1407" y="5119"/>
                <a:ext cx="212" cy="270"/>
              </a:xfrm>
              <a:custGeom>
                <a:avLst/>
                <a:gdLst>
                  <a:gd name="T0" fmla="*/ 15 w 90"/>
                  <a:gd name="T1" fmla="*/ 4 h 114"/>
                  <a:gd name="T2" fmla="*/ 81 w 90"/>
                  <a:gd name="T3" fmla="*/ 59 h 114"/>
                  <a:gd name="T4" fmla="*/ 27 w 90"/>
                  <a:gd name="T5" fmla="*/ 11 h 114"/>
                  <a:gd name="T6" fmla="*/ 11 w 90"/>
                  <a:gd name="T7" fmla="*/ 22 h 114"/>
                  <a:gd name="T8" fmla="*/ 2 w 90"/>
                  <a:gd name="T9" fmla="*/ 29 h 114"/>
                  <a:gd name="T10" fmla="*/ 11 w 90"/>
                  <a:gd name="T11" fmla="*/ 61 h 114"/>
                  <a:gd name="T12" fmla="*/ 11 w 90"/>
                  <a:gd name="T13" fmla="*/ 63 h 114"/>
                  <a:gd name="T14" fmla="*/ 14 w 90"/>
                  <a:gd name="T15" fmla="*/ 76 h 114"/>
                  <a:gd name="T16" fmla="*/ 11 w 90"/>
                  <a:gd name="T17" fmla="*/ 78 h 114"/>
                  <a:gd name="T18" fmla="*/ 11 w 90"/>
                  <a:gd name="T19" fmla="*/ 100 h 114"/>
                  <a:gd name="T20" fmla="*/ 7 w 90"/>
                  <a:gd name="T21" fmla="*/ 114 h 114"/>
                  <a:gd name="T22" fmla="*/ 20 w 90"/>
                  <a:gd name="T23" fmla="*/ 96 h 114"/>
                  <a:gd name="T24" fmla="*/ 40 w 90"/>
                  <a:gd name="T25" fmla="*/ 85 h 114"/>
                  <a:gd name="T26" fmla="*/ 66 w 90"/>
                  <a:gd name="T27" fmla="*/ 74 h 114"/>
                  <a:gd name="T28" fmla="*/ 81 w 90"/>
                  <a:gd name="T29" fmla="*/ 65 h 114"/>
                  <a:gd name="T30" fmla="*/ 15 w 90"/>
                  <a:gd name="T31" fmla="*/ 0 h 114"/>
                  <a:gd name="T32" fmla="*/ 6 w 90"/>
                  <a:gd name="T33" fmla="*/ 31 h 114"/>
                  <a:gd name="T34" fmla="*/ 23 w 90"/>
                  <a:gd name="T35" fmla="*/ 44 h 114"/>
                  <a:gd name="T36" fmla="*/ 24 w 90"/>
                  <a:gd name="T37" fmla="*/ 34 h 114"/>
                  <a:gd name="T38" fmla="*/ 61 w 90"/>
                  <a:gd name="T39" fmla="*/ 65 h 114"/>
                  <a:gd name="T40" fmla="*/ 45 w 90"/>
                  <a:gd name="T41" fmla="*/ 58 h 114"/>
                  <a:gd name="T42" fmla="*/ 24 w 90"/>
                  <a:gd name="T43" fmla="*/ 34 h 114"/>
                  <a:gd name="T44" fmla="*/ 42 w 90"/>
                  <a:gd name="T45" fmla="*/ 64 h 114"/>
                  <a:gd name="T46" fmla="*/ 38 w 90"/>
                  <a:gd name="T47" fmla="*/ 68 h 114"/>
                  <a:gd name="T48" fmla="*/ 26 w 90"/>
                  <a:gd name="T49" fmla="*/ 48 h 114"/>
                  <a:gd name="T50" fmla="*/ 24 w 90"/>
                  <a:gd name="T51" fmla="*/ 66 h 114"/>
                  <a:gd name="T52" fmla="*/ 16 w 90"/>
                  <a:gd name="T53" fmla="*/ 63 h 114"/>
                  <a:gd name="T54" fmla="*/ 31 w 90"/>
                  <a:gd name="T55" fmla="*/ 65 h 114"/>
                  <a:gd name="T56" fmla="*/ 19 w 90"/>
                  <a:gd name="T57" fmla="*/ 58 h 114"/>
                  <a:gd name="T58" fmla="*/ 25 w 90"/>
                  <a:gd name="T59" fmla="*/ 67 h 114"/>
                  <a:gd name="T60" fmla="*/ 25 w 90"/>
                  <a:gd name="T61" fmla="*/ 74 h 114"/>
                  <a:gd name="T62" fmla="*/ 43 w 90"/>
                  <a:gd name="T63" fmla="*/ 39 h 114"/>
                  <a:gd name="T64" fmla="*/ 66 w 90"/>
                  <a:gd name="T65" fmla="*/ 65 h 114"/>
                  <a:gd name="T66" fmla="*/ 60 w 90"/>
                  <a:gd name="T67" fmla="*/ 55 h 114"/>
                  <a:gd name="T68" fmla="*/ 15 w 90"/>
                  <a:gd name="T69" fmla="*/ 18 h 114"/>
                  <a:gd name="T70" fmla="*/ 77 w 90"/>
                  <a:gd name="T71" fmla="*/ 56 h 114"/>
                  <a:gd name="T72" fmla="*/ 55 w 90"/>
                  <a:gd name="T73" fmla="*/ 41 h 114"/>
                  <a:gd name="T74" fmla="*/ 15 w 90"/>
                  <a:gd name="T75" fmla="*/ 21 h 114"/>
                  <a:gd name="T76" fmla="*/ 53 w 90"/>
                  <a:gd name="T77" fmla="*/ 68 h 114"/>
                  <a:gd name="T78" fmla="*/ 47 w 90"/>
                  <a:gd name="T79" fmla="*/ 69 h 114"/>
                  <a:gd name="T80" fmla="*/ 14 w 90"/>
                  <a:gd name="T81" fmla="*/ 86 h 114"/>
                  <a:gd name="T82" fmla="*/ 18 w 90"/>
                  <a:gd name="T83" fmla="*/ 80 h 114"/>
                  <a:gd name="T84" fmla="*/ 19 w 90"/>
                  <a:gd name="T85" fmla="*/ 87 h 114"/>
                  <a:gd name="T86" fmla="*/ 35 w 90"/>
                  <a:gd name="T87" fmla="*/ 82 h 114"/>
                  <a:gd name="T88" fmla="*/ 25 w 90"/>
                  <a:gd name="T89" fmla="*/ 79 h 114"/>
                  <a:gd name="T90" fmla="*/ 40 w 90"/>
                  <a:gd name="T91" fmla="*/ 79 h 114"/>
                  <a:gd name="T92" fmla="*/ 46 w 90"/>
                  <a:gd name="T93" fmla="*/ 76 h 114"/>
                  <a:gd name="T94" fmla="*/ 46 w 90"/>
                  <a:gd name="T95" fmla="*/ 76 h 114"/>
                  <a:gd name="T96" fmla="*/ 35 w 90"/>
                  <a:gd name="T97" fmla="*/ 87 h 114"/>
                  <a:gd name="T98" fmla="*/ 22 w 90"/>
                  <a:gd name="T99" fmla="*/ 92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0" h="114">
                    <a:moveTo>
                      <a:pt x="13" y="2"/>
                    </a:moveTo>
                    <a:cubicBezTo>
                      <a:pt x="13" y="2"/>
                      <a:pt x="13" y="2"/>
                      <a:pt x="13" y="2"/>
                    </a:cubicBezTo>
                    <a:cubicBezTo>
                      <a:pt x="13" y="3"/>
                      <a:pt x="14" y="4"/>
                      <a:pt x="15" y="4"/>
                    </a:cubicBezTo>
                    <a:cubicBezTo>
                      <a:pt x="27" y="6"/>
                      <a:pt x="81" y="28"/>
                      <a:pt x="86" y="48"/>
                    </a:cubicBezTo>
                    <a:cubicBezTo>
                      <a:pt x="86" y="49"/>
                      <a:pt x="86" y="50"/>
                      <a:pt x="86" y="50"/>
                    </a:cubicBezTo>
                    <a:cubicBezTo>
                      <a:pt x="86" y="54"/>
                      <a:pt x="84" y="56"/>
                      <a:pt x="81" y="59"/>
                    </a:cubicBezTo>
                    <a:cubicBezTo>
                      <a:pt x="81" y="58"/>
                      <a:pt x="82" y="57"/>
                      <a:pt x="82" y="56"/>
                    </a:cubicBezTo>
                    <a:cubicBezTo>
                      <a:pt x="82" y="54"/>
                      <a:pt x="81" y="52"/>
                      <a:pt x="81" y="50"/>
                    </a:cubicBezTo>
                    <a:cubicBezTo>
                      <a:pt x="75" y="32"/>
                      <a:pt x="46" y="14"/>
                      <a:pt x="27" y="11"/>
                    </a:cubicBezTo>
                    <a:cubicBezTo>
                      <a:pt x="18" y="10"/>
                      <a:pt x="13" y="13"/>
                      <a:pt x="11" y="16"/>
                    </a:cubicBezTo>
                    <a:cubicBezTo>
                      <a:pt x="11" y="17"/>
                      <a:pt x="10" y="18"/>
                      <a:pt x="10" y="19"/>
                    </a:cubicBezTo>
                    <a:cubicBezTo>
                      <a:pt x="10" y="20"/>
                      <a:pt x="10" y="21"/>
                      <a:pt x="11" y="22"/>
                    </a:cubicBezTo>
                    <a:cubicBezTo>
                      <a:pt x="11" y="23"/>
                      <a:pt x="11" y="24"/>
                      <a:pt x="12" y="25"/>
                    </a:cubicBezTo>
                    <a:cubicBezTo>
                      <a:pt x="11" y="25"/>
                      <a:pt x="10" y="25"/>
                      <a:pt x="9" y="25"/>
                    </a:cubicBezTo>
                    <a:cubicBezTo>
                      <a:pt x="5" y="25"/>
                      <a:pt x="3" y="27"/>
                      <a:pt x="2" y="29"/>
                    </a:cubicBezTo>
                    <a:cubicBezTo>
                      <a:pt x="1" y="31"/>
                      <a:pt x="0" y="33"/>
                      <a:pt x="0" y="35"/>
                    </a:cubicBezTo>
                    <a:cubicBezTo>
                      <a:pt x="0" y="42"/>
                      <a:pt x="4" y="50"/>
                      <a:pt x="12" y="57"/>
                    </a:cubicBezTo>
                    <a:cubicBezTo>
                      <a:pt x="12" y="58"/>
                      <a:pt x="11" y="60"/>
                      <a:pt x="11" y="61"/>
                    </a:cubicBezTo>
                    <a:cubicBezTo>
                      <a:pt x="11" y="61"/>
                      <a:pt x="11" y="61"/>
                      <a:pt x="11" y="61"/>
                    </a:cubicBezTo>
                    <a:cubicBezTo>
                      <a:pt x="11" y="62"/>
                      <a:pt x="11" y="62"/>
                      <a:pt x="11" y="63"/>
                    </a:cubicBezTo>
                    <a:cubicBezTo>
                      <a:pt x="11" y="63"/>
                      <a:pt x="11" y="63"/>
                      <a:pt x="11" y="63"/>
                    </a:cubicBezTo>
                    <a:cubicBezTo>
                      <a:pt x="11" y="64"/>
                      <a:pt x="11" y="64"/>
                      <a:pt x="11" y="64"/>
                    </a:cubicBezTo>
                    <a:cubicBezTo>
                      <a:pt x="11" y="68"/>
                      <a:pt x="13" y="71"/>
                      <a:pt x="14" y="74"/>
                    </a:cubicBezTo>
                    <a:cubicBezTo>
                      <a:pt x="14" y="75"/>
                      <a:pt x="14" y="75"/>
                      <a:pt x="14" y="76"/>
                    </a:cubicBezTo>
                    <a:cubicBezTo>
                      <a:pt x="14" y="76"/>
                      <a:pt x="14" y="77"/>
                      <a:pt x="14" y="77"/>
                    </a:cubicBezTo>
                    <a:cubicBezTo>
                      <a:pt x="13" y="77"/>
                      <a:pt x="13" y="77"/>
                      <a:pt x="12" y="77"/>
                    </a:cubicBezTo>
                    <a:cubicBezTo>
                      <a:pt x="12" y="77"/>
                      <a:pt x="11" y="78"/>
                      <a:pt x="11" y="78"/>
                    </a:cubicBezTo>
                    <a:cubicBezTo>
                      <a:pt x="9" y="82"/>
                      <a:pt x="8" y="86"/>
                      <a:pt x="8" y="90"/>
                    </a:cubicBezTo>
                    <a:cubicBezTo>
                      <a:pt x="8" y="93"/>
                      <a:pt x="9" y="97"/>
                      <a:pt x="11" y="100"/>
                    </a:cubicBezTo>
                    <a:cubicBezTo>
                      <a:pt x="11" y="100"/>
                      <a:pt x="11" y="100"/>
                      <a:pt x="11" y="100"/>
                    </a:cubicBezTo>
                    <a:cubicBezTo>
                      <a:pt x="9" y="104"/>
                      <a:pt x="8" y="107"/>
                      <a:pt x="6" y="111"/>
                    </a:cubicBezTo>
                    <a:cubicBezTo>
                      <a:pt x="6" y="111"/>
                      <a:pt x="5" y="111"/>
                      <a:pt x="5" y="112"/>
                    </a:cubicBezTo>
                    <a:cubicBezTo>
                      <a:pt x="5" y="113"/>
                      <a:pt x="6" y="113"/>
                      <a:pt x="7" y="114"/>
                    </a:cubicBezTo>
                    <a:cubicBezTo>
                      <a:pt x="8" y="114"/>
                      <a:pt x="9" y="114"/>
                      <a:pt x="10" y="113"/>
                    </a:cubicBezTo>
                    <a:cubicBezTo>
                      <a:pt x="12" y="109"/>
                      <a:pt x="14" y="104"/>
                      <a:pt x="16" y="100"/>
                    </a:cubicBezTo>
                    <a:cubicBezTo>
                      <a:pt x="17" y="99"/>
                      <a:pt x="19" y="97"/>
                      <a:pt x="20" y="96"/>
                    </a:cubicBezTo>
                    <a:cubicBezTo>
                      <a:pt x="21" y="96"/>
                      <a:pt x="21" y="97"/>
                      <a:pt x="22" y="98"/>
                    </a:cubicBezTo>
                    <a:cubicBezTo>
                      <a:pt x="29" y="101"/>
                      <a:pt x="33" y="100"/>
                      <a:pt x="35" y="98"/>
                    </a:cubicBezTo>
                    <a:cubicBezTo>
                      <a:pt x="38" y="95"/>
                      <a:pt x="40" y="90"/>
                      <a:pt x="40" y="85"/>
                    </a:cubicBezTo>
                    <a:cubicBezTo>
                      <a:pt x="40" y="84"/>
                      <a:pt x="41" y="84"/>
                      <a:pt x="41" y="84"/>
                    </a:cubicBezTo>
                    <a:cubicBezTo>
                      <a:pt x="52" y="86"/>
                      <a:pt x="61" y="84"/>
                      <a:pt x="65" y="78"/>
                    </a:cubicBezTo>
                    <a:cubicBezTo>
                      <a:pt x="65" y="77"/>
                      <a:pt x="66" y="75"/>
                      <a:pt x="66" y="74"/>
                    </a:cubicBezTo>
                    <a:cubicBezTo>
                      <a:pt x="69" y="74"/>
                      <a:pt x="73" y="72"/>
                      <a:pt x="76" y="69"/>
                    </a:cubicBezTo>
                    <a:cubicBezTo>
                      <a:pt x="76" y="69"/>
                      <a:pt x="77" y="68"/>
                      <a:pt x="77" y="67"/>
                    </a:cubicBezTo>
                    <a:cubicBezTo>
                      <a:pt x="79" y="66"/>
                      <a:pt x="80" y="66"/>
                      <a:pt x="81" y="65"/>
                    </a:cubicBezTo>
                    <a:cubicBezTo>
                      <a:pt x="87" y="61"/>
                      <a:pt x="90" y="56"/>
                      <a:pt x="90" y="51"/>
                    </a:cubicBezTo>
                    <a:cubicBezTo>
                      <a:pt x="90" y="49"/>
                      <a:pt x="90" y="48"/>
                      <a:pt x="90" y="47"/>
                    </a:cubicBezTo>
                    <a:cubicBezTo>
                      <a:pt x="84" y="24"/>
                      <a:pt x="28" y="1"/>
                      <a:pt x="15" y="0"/>
                    </a:cubicBezTo>
                    <a:cubicBezTo>
                      <a:pt x="14" y="0"/>
                      <a:pt x="13" y="0"/>
                      <a:pt x="13" y="2"/>
                    </a:cubicBezTo>
                    <a:close/>
                    <a:moveTo>
                      <a:pt x="5" y="35"/>
                    </a:moveTo>
                    <a:cubicBezTo>
                      <a:pt x="5" y="34"/>
                      <a:pt x="5" y="32"/>
                      <a:pt x="6" y="31"/>
                    </a:cubicBezTo>
                    <a:cubicBezTo>
                      <a:pt x="6" y="30"/>
                      <a:pt x="8" y="30"/>
                      <a:pt x="9" y="30"/>
                    </a:cubicBezTo>
                    <a:cubicBezTo>
                      <a:pt x="11" y="30"/>
                      <a:pt x="12" y="30"/>
                      <a:pt x="14" y="30"/>
                    </a:cubicBezTo>
                    <a:cubicBezTo>
                      <a:pt x="16" y="35"/>
                      <a:pt x="19" y="39"/>
                      <a:pt x="23" y="44"/>
                    </a:cubicBezTo>
                    <a:cubicBezTo>
                      <a:pt x="19" y="46"/>
                      <a:pt x="16" y="49"/>
                      <a:pt x="14" y="53"/>
                    </a:cubicBezTo>
                    <a:cubicBezTo>
                      <a:pt x="9" y="47"/>
                      <a:pt x="5" y="41"/>
                      <a:pt x="5" y="35"/>
                    </a:cubicBezTo>
                    <a:close/>
                    <a:moveTo>
                      <a:pt x="24" y="34"/>
                    </a:moveTo>
                    <a:cubicBezTo>
                      <a:pt x="25" y="34"/>
                      <a:pt x="26" y="34"/>
                      <a:pt x="26" y="34"/>
                    </a:cubicBezTo>
                    <a:cubicBezTo>
                      <a:pt x="37" y="39"/>
                      <a:pt x="49" y="47"/>
                      <a:pt x="56" y="57"/>
                    </a:cubicBezTo>
                    <a:cubicBezTo>
                      <a:pt x="58" y="60"/>
                      <a:pt x="60" y="63"/>
                      <a:pt x="61" y="65"/>
                    </a:cubicBezTo>
                    <a:cubicBezTo>
                      <a:pt x="59" y="65"/>
                      <a:pt x="57" y="65"/>
                      <a:pt x="55" y="64"/>
                    </a:cubicBezTo>
                    <a:cubicBezTo>
                      <a:pt x="54" y="64"/>
                      <a:pt x="54" y="64"/>
                      <a:pt x="53" y="63"/>
                    </a:cubicBezTo>
                    <a:cubicBezTo>
                      <a:pt x="50" y="61"/>
                      <a:pt x="48" y="59"/>
                      <a:pt x="45" y="58"/>
                    </a:cubicBezTo>
                    <a:cubicBezTo>
                      <a:pt x="44" y="56"/>
                      <a:pt x="44" y="54"/>
                      <a:pt x="43" y="52"/>
                    </a:cubicBezTo>
                    <a:cubicBezTo>
                      <a:pt x="40" y="46"/>
                      <a:pt x="34" y="42"/>
                      <a:pt x="28" y="42"/>
                    </a:cubicBezTo>
                    <a:cubicBezTo>
                      <a:pt x="26" y="39"/>
                      <a:pt x="24" y="36"/>
                      <a:pt x="24" y="34"/>
                    </a:cubicBezTo>
                    <a:close/>
                    <a:moveTo>
                      <a:pt x="26" y="48"/>
                    </a:moveTo>
                    <a:cubicBezTo>
                      <a:pt x="31" y="55"/>
                      <a:pt x="37" y="61"/>
                      <a:pt x="39" y="63"/>
                    </a:cubicBezTo>
                    <a:cubicBezTo>
                      <a:pt x="40" y="63"/>
                      <a:pt x="41" y="64"/>
                      <a:pt x="42" y="64"/>
                    </a:cubicBezTo>
                    <a:cubicBezTo>
                      <a:pt x="42" y="66"/>
                      <a:pt x="43" y="67"/>
                      <a:pt x="43" y="68"/>
                    </a:cubicBezTo>
                    <a:cubicBezTo>
                      <a:pt x="43" y="69"/>
                      <a:pt x="42" y="69"/>
                      <a:pt x="42" y="70"/>
                    </a:cubicBezTo>
                    <a:cubicBezTo>
                      <a:pt x="41" y="70"/>
                      <a:pt x="39" y="69"/>
                      <a:pt x="38" y="68"/>
                    </a:cubicBezTo>
                    <a:cubicBezTo>
                      <a:pt x="35" y="61"/>
                      <a:pt x="26" y="52"/>
                      <a:pt x="19" y="53"/>
                    </a:cubicBezTo>
                    <a:cubicBezTo>
                      <a:pt x="19" y="53"/>
                      <a:pt x="19" y="53"/>
                      <a:pt x="18" y="53"/>
                    </a:cubicBezTo>
                    <a:cubicBezTo>
                      <a:pt x="20" y="51"/>
                      <a:pt x="23" y="49"/>
                      <a:pt x="26" y="48"/>
                    </a:cubicBezTo>
                    <a:close/>
                    <a:moveTo>
                      <a:pt x="16" y="61"/>
                    </a:moveTo>
                    <a:cubicBezTo>
                      <a:pt x="17" y="61"/>
                      <a:pt x="18" y="62"/>
                      <a:pt x="18" y="63"/>
                    </a:cubicBezTo>
                    <a:cubicBezTo>
                      <a:pt x="20" y="64"/>
                      <a:pt x="22" y="65"/>
                      <a:pt x="24" y="66"/>
                    </a:cubicBezTo>
                    <a:cubicBezTo>
                      <a:pt x="24" y="66"/>
                      <a:pt x="24" y="66"/>
                      <a:pt x="23" y="66"/>
                    </a:cubicBezTo>
                    <a:cubicBezTo>
                      <a:pt x="21" y="66"/>
                      <a:pt x="20" y="67"/>
                      <a:pt x="18" y="68"/>
                    </a:cubicBezTo>
                    <a:cubicBezTo>
                      <a:pt x="17" y="67"/>
                      <a:pt x="16" y="65"/>
                      <a:pt x="16" y="63"/>
                    </a:cubicBezTo>
                    <a:cubicBezTo>
                      <a:pt x="16" y="62"/>
                      <a:pt x="16" y="61"/>
                      <a:pt x="16" y="61"/>
                    </a:cubicBezTo>
                    <a:close/>
                    <a:moveTo>
                      <a:pt x="19" y="58"/>
                    </a:moveTo>
                    <a:cubicBezTo>
                      <a:pt x="23" y="57"/>
                      <a:pt x="28" y="61"/>
                      <a:pt x="31" y="65"/>
                    </a:cubicBezTo>
                    <a:cubicBezTo>
                      <a:pt x="28" y="63"/>
                      <a:pt x="24" y="61"/>
                      <a:pt x="21" y="59"/>
                    </a:cubicBezTo>
                    <a:cubicBezTo>
                      <a:pt x="21" y="59"/>
                      <a:pt x="20" y="58"/>
                      <a:pt x="19" y="58"/>
                    </a:cubicBezTo>
                    <a:cubicBezTo>
                      <a:pt x="19" y="58"/>
                      <a:pt x="19" y="58"/>
                      <a:pt x="19" y="58"/>
                    </a:cubicBezTo>
                    <a:close/>
                    <a:moveTo>
                      <a:pt x="26" y="73"/>
                    </a:moveTo>
                    <a:cubicBezTo>
                      <a:pt x="26" y="73"/>
                      <a:pt x="26" y="68"/>
                      <a:pt x="26" y="68"/>
                    </a:cubicBezTo>
                    <a:cubicBezTo>
                      <a:pt x="26" y="68"/>
                      <a:pt x="26" y="67"/>
                      <a:pt x="25" y="67"/>
                    </a:cubicBezTo>
                    <a:cubicBezTo>
                      <a:pt x="28" y="69"/>
                      <a:pt x="31" y="70"/>
                      <a:pt x="34" y="72"/>
                    </a:cubicBezTo>
                    <a:cubicBezTo>
                      <a:pt x="35" y="73"/>
                      <a:pt x="35" y="76"/>
                      <a:pt x="35" y="78"/>
                    </a:cubicBezTo>
                    <a:cubicBezTo>
                      <a:pt x="32" y="77"/>
                      <a:pt x="29" y="76"/>
                      <a:pt x="25" y="74"/>
                    </a:cubicBezTo>
                    <a:cubicBezTo>
                      <a:pt x="25" y="73"/>
                      <a:pt x="25" y="73"/>
                      <a:pt x="26" y="73"/>
                    </a:cubicBezTo>
                    <a:close/>
                    <a:moveTo>
                      <a:pt x="60" y="55"/>
                    </a:moveTo>
                    <a:cubicBezTo>
                      <a:pt x="56" y="49"/>
                      <a:pt x="50" y="43"/>
                      <a:pt x="43" y="39"/>
                    </a:cubicBezTo>
                    <a:cubicBezTo>
                      <a:pt x="46" y="40"/>
                      <a:pt x="49" y="42"/>
                      <a:pt x="52" y="44"/>
                    </a:cubicBezTo>
                    <a:cubicBezTo>
                      <a:pt x="61" y="52"/>
                      <a:pt x="66" y="60"/>
                      <a:pt x="66" y="65"/>
                    </a:cubicBezTo>
                    <a:cubicBezTo>
                      <a:pt x="66" y="65"/>
                      <a:pt x="66" y="65"/>
                      <a:pt x="66" y="65"/>
                    </a:cubicBezTo>
                    <a:cubicBezTo>
                      <a:pt x="66" y="65"/>
                      <a:pt x="66" y="65"/>
                      <a:pt x="66" y="65"/>
                    </a:cubicBezTo>
                    <a:cubicBezTo>
                      <a:pt x="66" y="65"/>
                      <a:pt x="66" y="65"/>
                      <a:pt x="65" y="65"/>
                    </a:cubicBezTo>
                    <a:cubicBezTo>
                      <a:pt x="64" y="62"/>
                      <a:pt x="63" y="59"/>
                      <a:pt x="60" y="55"/>
                    </a:cubicBezTo>
                    <a:close/>
                    <a:moveTo>
                      <a:pt x="15" y="21"/>
                    </a:moveTo>
                    <a:cubicBezTo>
                      <a:pt x="15" y="20"/>
                      <a:pt x="15" y="20"/>
                      <a:pt x="15" y="19"/>
                    </a:cubicBezTo>
                    <a:cubicBezTo>
                      <a:pt x="15" y="19"/>
                      <a:pt x="15" y="18"/>
                      <a:pt x="15" y="18"/>
                    </a:cubicBezTo>
                    <a:cubicBezTo>
                      <a:pt x="17" y="15"/>
                      <a:pt x="23" y="15"/>
                      <a:pt x="27" y="16"/>
                    </a:cubicBezTo>
                    <a:cubicBezTo>
                      <a:pt x="44" y="18"/>
                      <a:pt x="71" y="35"/>
                      <a:pt x="76" y="51"/>
                    </a:cubicBezTo>
                    <a:cubicBezTo>
                      <a:pt x="77" y="53"/>
                      <a:pt x="77" y="55"/>
                      <a:pt x="77" y="56"/>
                    </a:cubicBezTo>
                    <a:cubicBezTo>
                      <a:pt x="77" y="59"/>
                      <a:pt x="76" y="61"/>
                      <a:pt x="75" y="63"/>
                    </a:cubicBezTo>
                    <a:cubicBezTo>
                      <a:pt x="73" y="64"/>
                      <a:pt x="72" y="64"/>
                      <a:pt x="71" y="65"/>
                    </a:cubicBezTo>
                    <a:cubicBezTo>
                      <a:pt x="71" y="56"/>
                      <a:pt x="61" y="46"/>
                      <a:pt x="55" y="41"/>
                    </a:cubicBezTo>
                    <a:cubicBezTo>
                      <a:pt x="46" y="33"/>
                      <a:pt x="37" y="31"/>
                      <a:pt x="28" y="30"/>
                    </a:cubicBezTo>
                    <a:cubicBezTo>
                      <a:pt x="24" y="28"/>
                      <a:pt x="20" y="27"/>
                      <a:pt x="17" y="26"/>
                    </a:cubicBezTo>
                    <a:cubicBezTo>
                      <a:pt x="16" y="24"/>
                      <a:pt x="15" y="22"/>
                      <a:pt x="15" y="21"/>
                    </a:cubicBezTo>
                    <a:close/>
                    <a:moveTo>
                      <a:pt x="47" y="69"/>
                    </a:moveTo>
                    <a:cubicBezTo>
                      <a:pt x="47" y="68"/>
                      <a:pt x="47" y="67"/>
                      <a:pt x="47" y="66"/>
                    </a:cubicBezTo>
                    <a:cubicBezTo>
                      <a:pt x="49" y="67"/>
                      <a:pt x="51" y="68"/>
                      <a:pt x="53" y="68"/>
                    </a:cubicBezTo>
                    <a:cubicBezTo>
                      <a:pt x="55" y="70"/>
                      <a:pt x="57" y="71"/>
                      <a:pt x="59" y="72"/>
                    </a:cubicBezTo>
                    <a:cubicBezTo>
                      <a:pt x="56" y="73"/>
                      <a:pt x="51" y="72"/>
                      <a:pt x="47" y="71"/>
                    </a:cubicBezTo>
                    <a:cubicBezTo>
                      <a:pt x="47" y="70"/>
                      <a:pt x="47" y="70"/>
                      <a:pt x="47" y="69"/>
                    </a:cubicBezTo>
                    <a:close/>
                    <a:moveTo>
                      <a:pt x="12" y="90"/>
                    </a:moveTo>
                    <a:cubicBezTo>
                      <a:pt x="12" y="88"/>
                      <a:pt x="13" y="86"/>
                      <a:pt x="13" y="84"/>
                    </a:cubicBezTo>
                    <a:cubicBezTo>
                      <a:pt x="14" y="85"/>
                      <a:pt x="14" y="85"/>
                      <a:pt x="14" y="86"/>
                    </a:cubicBezTo>
                    <a:cubicBezTo>
                      <a:pt x="14" y="88"/>
                      <a:pt x="13" y="91"/>
                      <a:pt x="13" y="93"/>
                    </a:cubicBezTo>
                    <a:cubicBezTo>
                      <a:pt x="13" y="92"/>
                      <a:pt x="12" y="91"/>
                      <a:pt x="12" y="90"/>
                    </a:cubicBezTo>
                    <a:close/>
                    <a:moveTo>
                      <a:pt x="18" y="80"/>
                    </a:moveTo>
                    <a:cubicBezTo>
                      <a:pt x="18" y="80"/>
                      <a:pt x="18" y="79"/>
                      <a:pt x="18" y="79"/>
                    </a:cubicBezTo>
                    <a:cubicBezTo>
                      <a:pt x="19" y="80"/>
                      <a:pt x="19" y="81"/>
                      <a:pt x="20" y="82"/>
                    </a:cubicBezTo>
                    <a:cubicBezTo>
                      <a:pt x="20" y="83"/>
                      <a:pt x="20" y="85"/>
                      <a:pt x="19" y="87"/>
                    </a:cubicBezTo>
                    <a:cubicBezTo>
                      <a:pt x="19" y="85"/>
                      <a:pt x="18" y="82"/>
                      <a:pt x="18" y="80"/>
                    </a:cubicBezTo>
                    <a:close/>
                    <a:moveTo>
                      <a:pt x="25" y="79"/>
                    </a:moveTo>
                    <a:cubicBezTo>
                      <a:pt x="29" y="80"/>
                      <a:pt x="32" y="81"/>
                      <a:pt x="35" y="82"/>
                    </a:cubicBezTo>
                    <a:cubicBezTo>
                      <a:pt x="33" y="83"/>
                      <a:pt x="30" y="82"/>
                      <a:pt x="28" y="82"/>
                    </a:cubicBezTo>
                    <a:cubicBezTo>
                      <a:pt x="27" y="81"/>
                      <a:pt x="26" y="80"/>
                      <a:pt x="25" y="80"/>
                    </a:cubicBezTo>
                    <a:cubicBezTo>
                      <a:pt x="25" y="79"/>
                      <a:pt x="25" y="79"/>
                      <a:pt x="25" y="79"/>
                    </a:cubicBezTo>
                    <a:close/>
                    <a:moveTo>
                      <a:pt x="39" y="74"/>
                    </a:moveTo>
                    <a:cubicBezTo>
                      <a:pt x="40" y="74"/>
                      <a:pt x="41" y="74"/>
                      <a:pt x="42" y="74"/>
                    </a:cubicBezTo>
                    <a:cubicBezTo>
                      <a:pt x="41" y="76"/>
                      <a:pt x="41" y="78"/>
                      <a:pt x="40" y="79"/>
                    </a:cubicBezTo>
                    <a:cubicBezTo>
                      <a:pt x="40" y="79"/>
                      <a:pt x="40" y="79"/>
                      <a:pt x="40" y="79"/>
                    </a:cubicBezTo>
                    <a:cubicBezTo>
                      <a:pt x="39" y="77"/>
                      <a:pt x="39" y="75"/>
                      <a:pt x="39" y="74"/>
                    </a:cubicBezTo>
                    <a:close/>
                    <a:moveTo>
                      <a:pt x="46" y="76"/>
                    </a:moveTo>
                    <a:cubicBezTo>
                      <a:pt x="51" y="77"/>
                      <a:pt x="56" y="77"/>
                      <a:pt x="61" y="76"/>
                    </a:cubicBezTo>
                    <a:cubicBezTo>
                      <a:pt x="58" y="79"/>
                      <a:pt x="52" y="81"/>
                      <a:pt x="44" y="79"/>
                    </a:cubicBezTo>
                    <a:cubicBezTo>
                      <a:pt x="45" y="78"/>
                      <a:pt x="46" y="77"/>
                      <a:pt x="46" y="76"/>
                    </a:cubicBezTo>
                    <a:close/>
                    <a:moveTo>
                      <a:pt x="24" y="84"/>
                    </a:moveTo>
                    <a:cubicBezTo>
                      <a:pt x="25" y="85"/>
                      <a:pt x="26" y="85"/>
                      <a:pt x="26" y="86"/>
                    </a:cubicBezTo>
                    <a:cubicBezTo>
                      <a:pt x="29" y="87"/>
                      <a:pt x="32" y="87"/>
                      <a:pt x="35" y="87"/>
                    </a:cubicBezTo>
                    <a:cubicBezTo>
                      <a:pt x="35" y="90"/>
                      <a:pt x="34" y="93"/>
                      <a:pt x="32" y="94"/>
                    </a:cubicBezTo>
                    <a:cubicBezTo>
                      <a:pt x="31" y="96"/>
                      <a:pt x="28" y="96"/>
                      <a:pt x="24" y="94"/>
                    </a:cubicBezTo>
                    <a:cubicBezTo>
                      <a:pt x="23" y="93"/>
                      <a:pt x="23" y="93"/>
                      <a:pt x="22" y="92"/>
                    </a:cubicBezTo>
                    <a:cubicBezTo>
                      <a:pt x="23" y="90"/>
                      <a:pt x="24" y="87"/>
                      <a:pt x="24" y="84"/>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spTree>
    <p:extLst>
      <p:ext uri="{BB962C8B-B14F-4D97-AF65-F5344CB8AC3E}">
        <p14:creationId xmlns:p14="http://schemas.microsoft.com/office/powerpoint/2010/main" val="2573675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３．相談の受付と対応</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（２）相談を受け付ける側の心構え③</a:t>
            </a:r>
          </a:p>
        </p:txBody>
      </p:sp>
      <p:grpSp>
        <p:nvGrpSpPr>
          <p:cNvPr id="4" name="グループ化 3">
            <a:extLst>
              <a:ext uri="{FF2B5EF4-FFF2-40B4-BE49-F238E27FC236}">
                <a16:creationId xmlns:a16="http://schemas.microsoft.com/office/drawing/2014/main" id="{BD7BC043-057A-45B2-82DE-48EAA3102338}"/>
              </a:ext>
            </a:extLst>
          </p:cNvPr>
          <p:cNvGrpSpPr/>
          <p:nvPr/>
        </p:nvGrpSpPr>
        <p:grpSpPr>
          <a:xfrm>
            <a:off x="407197" y="997286"/>
            <a:ext cx="9081803" cy="4412743"/>
            <a:chOff x="407197" y="1123810"/>
            <a:chExt cx="9081803" cy="4412743"/>
          </a:xfrm>
        </p:grpSpPr>
        <p:cxnSp>
          <p:nvCxnSpPr>
            <p:cNvPr id="7" name="直線コネクタ 6">
              <a:extLst>
                <a:ext uri="{FF2B5EF4-FFF2-40B4-BE49-F238E27FC236}">
                  <a16:creationId xmlns:a16="http://schemas.microsoft.com/office/drawing/2014/main" id="{0646E915-3DDC-4FBC-84AA-BDA870E4F086}"/>
                </a:ext>
              </a:extLst>
            </p:cNvPr>
            <p:cNvCxnSpPr/>
            <p:nvPr/>
          </p:nvCxnSpPr>
          <p:spPr>
            <a:xfrm>
              <a:off x="560512" y="1612553"/>
              <a:ext cx="0" cy="3924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E505A0FB-D288-412E-9F2A-B54B85B60A21}"/>
                </a:ext>
              </a:extLst>
            </p:cNvPr>
            <p:cNvCxnSpPr>
              <a:cxnSpLocks/>
            </p:cNvCxnSpPr>
            <p:nvPr/>
          </p:nvCxnSpPr>
          <p:spPr>
            <a:xfrm rot="16200000" flipH="1">
              <a:off x="6573000" y="-1631364"/>
              <a:ext cx="0" cy="5832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C2EB656B-AAC8-4B4B-8EE9-F41CF4D8499D}"/>
                </a:ext>
              </a:extLst>
            </p:cNvPr>
            <p:cNvGrpSpPr/>
            <p:nvPr/>
          </p:nvGrpSpPr>
          <p:grpSpPr>
            <a:xfrm>
              <a:off x="407197" y="1123810"/>
              <a:ext cx="5841945" cy="557568"/>
              <a:chOff x="2288702" y="5229201"/>
              <a:chExt cx="5841945" cy="557568"/>
            </a:xfrm>
          </p:grpSpPr>
          <p:sp>
            <p:nvSpPr>
              <p:cNvPr id="8" name="正方形/長方形 7">
                <a:extLst>
                  <a:ext uri="{FF2B5EF4-FFF2-40B4-BE49-F238E27FC236}">
                    <a16:creationId xmlns:a16="http://schemas.microsoft.com/office/drawing/2014/main" id="{B1D0FE24-F6E1-4F00-AF0B-1793DAC94A6D}"/>
                  </a:ext>
                </a:extLst>
              </p:cNvPr>
              <p:cNvSpPr/>
              <p:nvPr/>
            </p:nvSpPr>
            <p:spPr>
              <a:xfrm>
                <a:off x="2360710" y="5318769"/>
                <a:ext cx="5769937" cy="468000"/>
              </a:xfrm>
              <a:prstGeom prst="rect">
                <a:avLst/>
              </a:prstGeom>
              <a:solidFill>
                <a:schemeClr val="bg2">
                  <a:lumMod val="75000"/>
                </a:schemeClr>
              </a:solidFill>
              <a:ln w="95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5175B136-85EA-4F9C-A413-9592F0F7256E}"/>
                  </a:ext>
                </a:extLst>
              </p:cNvPr>
              <p:cNvSpPr/>
              <p:nvPr/>
            </p:nvSpPr>
            <p:spPr>
              <a:xfrm>
                <a:off x="2288702" y="5229201"/>
                <a:ext cx="5769937" cy="468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相談を受け付ける側が気をつける点</a:t>
                </a:r>
              </a:p>
            </p:txBody>
          </p:sp>
        </p:grpSp>
      </p:grpSp>
      <p:pic>
        <p:nvPicPr>
          <p:cNvPr id="13" name="グラフィックス 12" descr="役員室">
            <a:extLst>
              <a:ext uri="{FF2B5EF4-FFF2-40B4-BE49-F238E27FC236}">
                <a16:creationId xmlns:a16="http://schemas.microsoft.com/office/drawing/2014/main" id="{AE08EBB9-5974-4D08-811E-E8B07014268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7000" y="946278"/>
            <a:ext cx="576000" cy="576000"/>
          </a:xfrm>
          <a:prstGeom prst="rect">
            <a:avLst/>
          </a:prstGeom>
        </p:spPr>
      </p:pic>
      <p:sp>
        <p:nvSpPr>
          <p:cNvPr id="15" name="吹き出し: 四角形 14">
            <a:extLst>
              <a:ext uri="{FF2B5EF4-FFF2-40B4-BE49-F238E27FC236}">
                <a16:creationId xmlns:a16="http://schemas.microsoft.com/office/drawing/2014/main" id="{62BE6335-A94B-4B1B-B07B-56101F26E3E0}"/>
              </a:ext>
            </a:extLst>
          </p:cNvPr>
          <p:cNvSpPr/>
          <p:nvPr/>
        </p:nvSpPr>
        <p:spPr>
          <a:xfrm>
            <a:off x="2000678" y="1700808"/>
            <a:ext cx="7488826" cy="3639329"/>
          </a:xfrm>
          <a:prstGeom prst="wedgeRectCallout">
            <a:avLst>
              <a:gd name="adj1" fmla="val -54732"/>
              <a:gd name="adj2" fmla="val -37940"/>
            </a:avLst>
          </a:prstGeom>
          <a:solidFill>
            <a:schemeClr val="bg2"/>
          </a:solidFill>
          <a:ln w="28575">
            <a:solidFill>
              <a:schemeClr val="bg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72000" bIns="0" numCol="1" spcCol="0" rtlCol="0" fromWordArt="0" anchor="ctr" anchorCtr="0" forceAA="0" compatLnSpc="1">
            <a:prstTxWarp prst="textNoShape">
              <a:avLst/>
            </a:prstTxWarp>
            <a:noAutofit/>
          </a:bodyPr>
          <a:lstStyle/>
          <a:p>
            <a:r>
              <a:rPr lang="en-US" altLang="ja-JP" sz="2000" b="1" dirty="0">
                <a:solidFill>
                  <a:schemeClr val="tx1"/>
                </a:solidFill>
                <a:latin typeface="游ゴシック" panose="020B0400000000000000" pitchFamily="50" charset="-128"/>
                <a:ea typeface="游ゴシック" panose="020B0400000000000000" pitchFamily="50" charset="-128"/>
              </a:rPr>
              <a:t>【</a:t>
            </a:r>
            <a:r>
              <a:rPr lang="ja-JP" altLang="en-US" sz="2000" b="1" dirty="0">
                <a:solidFill>
                  <a:schemeClr val="tx1"/>
                </a:solidFill>
                <a:latin typeface="游ゴシック" panose="020B0400000000000000" pitchFamily="50" charset="-128"/>
                <a:ea typeface="游ゴシック" panose="020B0400000000000000" pitchFamily="50" charset="-128"/>
              </a:rPr>
              <a:t>聞き方・態度</a:t>
            </a:r>
            <a:r>
              <a:rPr lang="en-US" altLang="ja-JP" sz="2000" b="1" dirty="0">
                <a:solidFill>
                  <a:schemeClr val="tx1"/>
                </a:solidFill>
                <a:latin typeface="游ゴシック" panose="020B0400000000000000" pitchFamily="50" charset="-128"/>
                <a:ea typeface="游ゴシック" panose="020B0400000000000000" pitchFamily="50" charset="-128"/>
              </a:rPr>
              <a:t>】</a:t>
            </a:r>
          </a:p>
          <a:p>
            <a:pPr marL="342900" indent="-342900">
              <a:buFont typeface="Wingdings" panose="05000000000000000000" pitchFamily="2" charset="2"/>
              <a:buChar char="ü"/>
            </a:pPr>
            <a:r>
              <a:rPr lang="ja-JP" altLang="en-US" sz="2000" b="1" u="sng" dirty="0">
                <a:solidFill>
                  <a:schemeClr val="tx1"/>
                </a:solidFill>
                <a:latin typeface="游ゴシック" panose="020B0400000000000000" pitchFamily="50" charset="-128"/>
                <a:ea typeface="游ゴシック" panose="020B0400000000000000" pitchFamily="50" charset="-128"/>
              </a:rPr>
              <a:t>まずは話を受け止める、という姿勢</a:t>
            </a:r>
            <a:r>
              <a:rPr lang="ja-JP" altLang="en-US" sz="2000" dirty="0">
                <a:solidFill>
                  <a:schemeClr val="tx1"/>
                </a:solidFill>
                <a:latin typeface="游ゴシック" panose="020B0400000000000000" pitchFamily="50" charset="-128"/>
                <a:ea typeface="游ゴシック" panose="020B0400000000000000" pitchFamily="50" charset="-128"/>
              </a:rPr>
              <a:t>を示して、相談者が話をするのをためらわないように気をつけましょう。</a:t>
            </a:r>
            <a:endParaRPr lang="en-US" altLang="ja-JP" sz="2000" dirty="0">
              <a:solidFill>
                <a:schemeClr val="tx1"/>
              </a:solidFill>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ü"/>
            </a:pPr>
            <a:r>
              <a:rPr lang="ja-JP" altLang="en-US" sz="2000" dirty="0">
                <a:solidFill>
                  <a:schemeClr val="tx1"/>
                </a:solidFill>
                <a:latin typeface="游ゴシック" panose="020B0400000000000000" pitchFamily="50" charset="-128"/>
                <a:ea typeface="游ゴシック" panose="020B0400000000000000" pitchFamily="50" charset="-128"/>
              </a:rPr>
              <a:t>相談内容によっては、相談者が実際に感じている負担と、相談を受ける側が想像する負担の程度に</a:t>
            </a:r>
            <a:r>
              <a:rPr lang="ja-JP" altLang="en-US" sz="2000" b="1" u="sng" dirty="0">
                <a:solidFill>
                  <a:schemeClr val="tx1"/>
                </a:solidFill>
                <a:latin typeface="游ゴシック" panose="020B0400000000000000" pitchFamily="50" charset="-128"/>
                <a:ea typeface="游ゴシック" panose="020B0400000000000000" pitchFamily="50" charset="-128"/>
              </a:rPr>
              <a:t>ギャップがある場合</a:t>
            </a:r>
            <a:r>
              <a:rPr lang="ja-JP" altLang="en-US" sz="2000" dirty="0">
                <a:solidFill>
                  <a:schemeClr val="tx1"/>
                </a:solidFill>
                <a:latin typeface="游ゴシック" panose="020B0400000000000000" pitchFamily="50" charset="-128"/>
                <a:ea typeface="游ゴシック" panose="020B0400000000000000" pitchFamily="50" charset="-128"/>
              </a:rPr>
              <a:t>もあることに気をつけましょう。</a:t>
            </a:r>
            <a:endParaRPr lang="en-US" altLang="ja-JP" sz="2000" dirty="0">
              <a:solidFill>
                <a:schemeClr val="tx1"/>
              </a:solidFill>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ü"/>
            </a:pPr>
            <a:r>
              <a:rPr lang="ja-JP" altLang="en-US" sz="2000" dirty="0">
                <a:solidFill>
                  <a:schemeClr val="tx1"/>
                </a:solidFill>
                <a:latin typeface="游ゴシック" panose="020B0400000000000000" pitchFamily="50" charset="-128"/>
                <a:ea typeface="游ゴシック" panose="020B0400000000000000" pitchFamily="50" charset="-128"/>
              </a:rPr>
              <a:t>相談者が内心では強いショックを受けている場合もあります。</a:t>
            </a:r>
            <a:r>
              <a:rPr lang="ja-JP" altLang="en-US" sz="2000" b="1" u="sng" dirty="0">
                <a:solidFill>
                  <a:schemeClr val="tx1"/>
                </a:solidFill>
                <a:latin typeface="游ゴシック" panose="020B0400000000000000" pitchFamily="50" charset="-128"/>
                <a:ea typeface="游ゴシック" panose="020B0400000000000000" pitchFamily="50" charset="-128"/>
              </a:rPr>
              <a:t>相談者を否定するようなことや、さらに傷つけるような言動をとらない</a:t>
            </a:r>
            <a:r>
              <a:rPr lang="ja-JP" altLang="en-US" sz="2000" dirty="0">
                <a:solidFill>
                  <a:schemeClr val="tx1"/>
                </a:solidFill>
                <a:latin typeface="游ゴシック" panose="020B0400000000000000" pitchFamily="50" charset="-128"/>
                <a:ea typeface="游ゴシック" panose="020B0400000000000000" pitchFamily="50" charset="-128"/>
              </a:rPr>
              <a:t>ように注意しましょう。</a:t>
            </a:r>
            <a:endParaRPr lang="en-US" altLang="ja-JP" sz="2000" dirty="0">
              <a:solidFill>
                <a:schemeClr val="tx1"/>
              </a:solidFill>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ü"/>
            </a:pPr>
            <a:r>
              <a:rPr lang="ja-JP" altLang="en-US" sz="2000" dirty="0">
                <a:solidFill>
                  <a:schemeClr val="tx1"/>
                </a:solidFill>
                <a:latin typeface="游ゴシック" panose="020B0400000000000000" pitchFamily="50" charset="-128"/>
                <a:ea typeface="游ゴシック" panose="020B0400000000000000" pitchFamily="50" charset="-128"/>
              </a:rPr>
              <a:t>周囲に人がいると相談しづらいこともあります。</a:t>
            </a:r>
            <a:r>
              <a:rPr lang="ja-JP" altLang="en-US" sz="2000" b="1" u="sng" dirty="0">
                <a:solidFill>
                  <a:schemeClr val="tx1"/>
                </a:solidFill>
                <a:latin typeface="游ゴシック" panose="020B0400000000000000" pitchFamily="50" charset="-128"/>
                <a:ea typeface="游ゴシック" panose="020B0400000000000000" pitchFamily="50" charset="-128"/>
              </a:rPr>
              <a:t>安心して相談できる環境づくり</a:t>
            </a:r>
            <a:r>
              <a:rPr lang="ja-JP" altLang="en-US" sz="2000" dirty="0">
                <a:solidFill>
                  <a:schemeClr val="tx1"/>
                </a:solidFill>
                <a:latin typeface="游ゴシック" panose="020B0400000000000000" pitchFamily="50" charset="-128"/>
                <a:ea typeface="游ゴシック" panose="020B0400000000000000" pitchFamily="50" charset="-128"/>
              </a:rPr>
              <a:t>も大切です。</a:t>
            </a:r>
          </a:p>
        </p:txBody>
      </p:sp>
      <p:grpSp>
        <p:nvGrpSpPr>
          <p:cNvPr id="16" name="グループ化 15">
            <a:extLst>
              <a:ext uri="{FF2B5EF4-FFF2-40B4-BE49-F238E27FC236}">
                <a16:creationId xmlns:a16="http://schemas.microsoft.com/office/drawing/2014/main" id="{82E4F267-53EC-419C-B22F-34206E8F0DDD}"/>
              </a:ext>
            </a:extLst>
          </p:cNvPr>
          <p:cNvGrpSpPr/>
          <p:nvPr/>
        </p:nvGrpSpPr>
        <p:grpSpPr>
          <a:xfrm>
            <a:off x="632520" y="5429708"/>
            <a:ext cx="8720260" cy="1095636"/>
            <a:chOff x="410400" y="4581128"/>
            <a:chExt cx="8720260" cy="1095636"/>
          </a:xfrm>
        </p:grpSpPr>
        <p:sp>
          <p:nvSpPr>
            <p:cNvPr id="17" name="正方形/長方形 16">
              <a:extLst>
                <a:ext uri="{FF2B5EF4-FFF2-40B4-BE49-F238E27FC236}">
                  <a16:creationId xmlns:a16="http://schemas.microsoft.com/office/drawing/2014/main" id="{E4F4056C-2210-46E7-B29E-391A156E69E5}"/>
                </a:ext>
              </a:extLst>
            </p:cNvPr>
            <p:cNvSpPr/>
            <p:nvPr/>
          </p:nvSpPr>
          <p:spPr>
            <a:xfrm>
              <a:off x="410400" y="4746381"/>
              <a:ext cx="8720260" cy="930383"/>
            </a:xfrm>
            <a:prstGeom prst="rect">
              <a:avLst/>
            </a:prstGeom>
            <a:noFill/>
            <a:ln w="34925" cap="rnd">
              <a:solidFill>
                <a:schemeClr val="accent6">
                  <a:lumMod val="60000"/>
                  <a:lumOff val="40000"/>
                </a:schemeClr>
              </a:solidFill>
              <a:prstDash val="sysDot"/>
              <a:round/>
            </a:ln>
          </p:spPr>
          <p:style>
            <a:lnRef idx="2">
              <a:schemeClr val="accent6"/>
            </a:lnRef>
            <a:fillRef idx="1">
              <a:schemeClr val="lt1"/>
            </a:fillRef>
            <a:effectRef idx="0">
              <a:schemeClr val="accent6"/>
            </a:effectRef>
            <a:fontRef idx="minor">
              <a:schemeClr val="dk1"/>
            </a:fontRef>
          </p:style>
          <p:txBody>
            <a:bodyPr lIns="72000" rIns="72000" bIns="36000" rtlCol="0" anchor="ctr"/>
            <a:lstStyle/>
            <a:p>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a:extLst>
                <a:ext uri="{FF2B5EF4-FFF2-40B4-BE49-F238E27FC236}">
                  <a16:creationId xmlns:a16="http://schemas.microsoft.com/office/drawing/2014/main" id="{12BF618A-4545-4591-8389-3DAD57B11CC9}"/>
                </a:ext>
              </a:extLst>
            </p:cNvPr>
            <p:cNvSpPr/>
            <p:nvPr/>
          </p:nvSpPr>
          <p:spPr>
            <a:xfrm>
              <a:off x="841550" y="4616734"/>
              <a:ext cx="1122067" cy="329056"/>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lIns="72000" rIns="72000" bIns="36000" rtlCol="0" anchor="ctr"/>
            <a:lstStyle/>
            <a:p>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a:extLst>
                <a:ext uri="{FF2B5EF4-FFF2-40B4-BE49-F238E27FC236}">
                  <a16:creationId xmlns:a16="http://schemas.microsoft.com/office/drawing/2014/main" id="{53A932F8-E79A-400C-B847-749D6D2391AB}"/>
                </a:ext>
              </a:extLst>
            </p:cNvPr>
            <p:cNvSpPr txBox="1"/>
            <p:nvPr/>
          </p:nvSpPr>
          <p:spPr>
            <a:xfrm>
              <a:off x="950613" y="4581128"/>
              <a:ext cx="1122067" cy="400110"/>
            </a:xfrm>
            <a:prstGeom prst="rect">
              <a:avLst/>
            </a:prstGeom>
            <a:noFill/>
          </p:spPr>
          <p:txBody>
            <a:bodyPr wrap="square" rtlCol="0">
              <a:spAutoFit/>
            </a:bodyPr>
            <a:lstStyle/>
            <a:p>
              <a:r>
                <a:rPr kumimoji="1" lang="ja-JP" altLang="en-US" sz="2000" b="1" dirty="0">
                  <a:ln w="6350">
                    <a:solidFill>
                      <a:schemeClr val="accent5">
                        <a:lumMod val="60000"/>
                        <a:lumOff val="40000"/>
                      </a:schemeClr>
                    </a:solidFill>
                    <a:prstDash val="solid"/>
                  </a:ln>
                  <a:solidFill>
                    <a:schemeClr val="accent6">
                      <a:lumMod val="60000"/>
                      <a:lumOff val="40000"/>
                    </a:schemeClr>
                  </a:solidFill>
                  <a:effectLst>
                    <a:outerShdw dist="38100" dir="2700000" algn="tl" rotWithShape="0">
                      <a:schemeClr val="accent5">
                        <a:lumMod val="60000"/>
                        <a:lumOff val="40000"/>
                      </a:schemeClr>
                    </a:outerShdw>
                  </a:effectLst>
                  <a:latin typeface="游ゴシック" panose="020B0400000000000000" pitchFamily="50" charset="-128"/>
                  <a:ea typeface="游ゴシック" panose="020B0400000000000000" pitchFamily="50" charset="-128"/>
                  <a:cs typeface="メイリオ" panose="020B0604030504040204" pitchFamily="50" charset="-128"/>
                </a:rPr>
                <a:t>留意点</a:t>
              </a:r>
            </a:p>
          </p:txBody>
        </p:sp>
        <p:grpSp>
          <p:nvGrpSpPr>
            <p:cNvPr id="20" name="Group 90">
              <a:extLst>
                <a:ext uri="{FF2B5EF4-FFF2-40B4-BE49-F238E27FC236}">
                  <a16:creationId xmlns:a16="http://schemas.microsoft.com/office/drawing/2014/main" id="{C1AA5D46-D18B-4C94-A004-56F54DB8B672}"/>
                </a:ext>
              </a:extLst>
            </p:cNvPr>
            <p:cNvGrpSpPr>
              <a:grpSpLocks noChangeAspect="1"/>
            </p:cNvGrpSpPr>
            <p:nvPr/>
          </p:nvGrpSpPr>
          <p:grpSpPr bwMode="auto">
            <a:xfrm flipH="1">
              <a:off x="512256" y="4655660"/>
              <a:ext cx="422120" cy="229018"/>
              <a:chOff x="881" y="2359"/>
              <a:chExt cx="470" cy="255"/>
            </a:xfrm>
          </p:grpSpPr>
          <p:sp>
            <p:nvSpPr>
              <p:cNvPr id="22" name="Freeform 91">
                <a:extLst>
                  <a:ext uri="{FF2B5EF4-FFF2-40B4-BE49-F238E27FC236}">
                    <a16:creationId xmlns:a16="http://schemas.microsoft.com/office/drawing/2014/main" id="{C040465F-8FA3-40F0-8B05-44201F01ADEB}"/>
                  </a:ext>
                </a:extLst>
              </p:cNvPr>
              <p:cNvSpPr>
                <a:spLocks noChangeAspect="1"/>
              </p:cNvSpPr>
              <p:nvPr/>
            </p:nvSpPr>
            <p:spPr bwMode="gray">
              <a:xfrm rot="21600000">
                <a:off x="1060" y="2431"/>
                <a:ext cx="132" cy="50"/>
              </a:xfrm>
              <a:custGeom>
                <a:avLst/>
                <a:gdLst>
                  <a:gd name="T0" fmla="*/ 0 w 70"/>
                  <a:gd name="T1" fmla="*/ 14 h 26"/>
                  <a:gd name="T2" fmla="*/ 13 w 70"/>
                  <a:gd name="T3" fmla="*/ 0 h 26"/>
                  <a:gd name="T4" fmla="*/ 57 w 70"/>
                  <a:gd name="T5" fmla="*/ 0 h 26"/>
                  <a:gd name="T6" fmla="*/ 70 w 70"/>
                  <a:gd name="T7" fmla="*/ 14 h 26"/>
                  <a:gd name="T8" fmla="*/ 57 w 70"/>
                  <a:gd name="T9" fmla="*/ 26 h 26"/>
                  <a:gd name="T10" fmla="*/ 13 w 70"/>
                  <a:gd name="T11" fmla="*/ 26 h 26"/>
                  <a:gd name="T12" fmla="*/ 0 w 70"/>
                  <a:gd name="T13" fmla="*/ 14 h 26"/>
                </a:gdLst>
                <a:ahLst/>
                <a:cxnLst>
                  <a:cxn ang="0">
                    <a:pos x="T0" y="T1"/>
                  </a:cxn>
                  <a:cxn ang="0">
                    <a:pos x="T2" y="T3"/>
                  </a:cxn>
                  <a:cxn ang="0">
                    <a:pos x="T4" y="T5"/>
                  </a:cxn>
                  <a:cxn ang="0">
                    <a:pos x="T6" y="T7"/>
                  </a:cxn>
                  <a:cxn ang="0">
                    <a:pos x="T8" y="T9"/>
                  </a:cxn>
                  <a:cxn ang="0">
                    <a:pos x="T10" y="T11"/>
                  </a:cxn>
                  <a:cxn ang="0">
                    <a:pos x="T12" y="T13"/>
                  </a:cxn>
                </a:cxnLst>
                <a:rect l="0" t="0" r="r" b="b"/>
                <a:pathLst>
                  <a:path w="70" h="26">
                    <a:moveTo>
                      <a:pt x="0" y="14"/>
                    </a:moveTo>
                    <a:cubicBezTo>
                      <a:pt x="0" y="7"/>
                      <a:pt x="6" y="0"/>
                      <a:pt x="13" y="0"/>
                    </a:cubicBezTo>
                    <a:cubicBezTo>
                      <a:pt x="57" y="0"/>
                      <a:pt x="57" y="0"/>
                      <a:pt x="57" y="0"/>
                    </a:cubicBezTo>
                    <a:cubicBezTo>
                      <a:pt x="65" y="0"/>
                      <a:pt x="70" y="7"/>
                      <a:pt x="70" y="14"/>
                    </a:cubicBezTo>
                    <a:cubicBezTo>
                      <a:pt x="70" y="20"/>
                      <a:pt x="65" y="26"/>
                      <a:pt x="57" y="26"/>
                    </a:cubicBezTo>
                    <a:cubicBezTo>
                      <a:pt x="13" y="26"/>
                      <a:pt x="13" y="26"/>
                      <a:pt x="13" y="26"/>
                    </a:cubicBezTo>
                    <a:cubicBezTo>
                      <a:pt x="6" y="26"/>
                      <a:pt x="0" y="20"/>
                      <a:pt x="0" y="14"/>
                    </a:cubicBez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3" name="Freeform 92">
                <a:extLst>
                  <a:ext uri="{FF2B5EF4-FFF2-40B4-BE49-F238E27FC236}">
                    <a16:creationId xmlns:a16="http://schemas.microsoft.com/office/drawing/2014/main" id="{DB37E653-798F-45E8-B4AA-C7CAB6B5AFF6}"/>
                  </a:ext>
                </a:extLst>
              </p:cNvPr>
              <p:cNvSpPr>
                <a:spLocks noChangeAspect="1"/>
              </p:cNvSpPr>
              <p:nvPr/>
            </p:nvSpPr>
            <p:spPr bwMode="gray">
              <a:xfrm rot="21600000">
                <a:off x="1072" y="2493"/>
                <a:ext cx="120" cy="50"/>
              </a:xfrm>
              <a:custGeom>
                <a:avLst/>
                <a:gdLst>
                  <a:gd name="T0" fmla="*/ 0 w 64"/>
                  <a:gd name="T1" fmla="*/ 13 h 26"/>
                  <a:gd name="T2" fmla="*/ 13 w 64"/>
                  <a:gd name="T3" fmla="*/ 0 h 26"/>
                  <a:gd name="T4" fmla="*/ 51 w 64"/>
                  <a:gd name="T5" fmla="*/ 0 h 26"/>
                  <a:gd name="T6" fmla="*/ 64 w 64"/>
                  <a:gd name="T7" fmla="*/ 13 h 26"/>
                  <a:gd name="T8" fmla="*/ 51 w 64"/>
                  <a:gd name="T9" fmla="*/ 26 h 26"/>
                  <a:gd name="T10" fmla="*/ 13 w 64"/>
                  <a:gd name="T11" fmla="*/ 26 h 26"/>
                  <a:gd name="T12" fmla="*/ 0 w 64"/>
                  <a:gd name="T13" fmla="*/ 13 h 26"/>
                </a:gdLst>
                <a:ahLst/>
                <a:cxnLst>
                  <a:cxn ang="0">
                    <a:pos x="T0" y="T1"/>
                  </a:cxn>
                  <a:cxn ang="0">
                    <a:pos x="T2" y="T3"/>
                  </a:cxn>
                  <a:cxn ang="0">
                    <a:pos x="T4" y="T5"/>
                  </a:cxn>
                  <a:cxn ang="0">
                    <a:pos x="T6" y="T7"/>
                  </a:cxn>
                  <a:cxn ang="0">
                    <a:pos x="T8" y="T9"/>
                  </a:cxn>
                  <a:cxn ang="0">
                    <a:pos x="T10" y="T11"/>
                  </a:cxn>
                  <a:cxn ang="0">
                    <a:pos x="T12" y="T13"/>
                  </a:cxn>
                </a:cxnLst>
                <a:rect l="0" t="0" r="r" b="b"/>
                <a:pathLst>
                  <a:path w="64" h="26">
                    <a:moveTo>
                      <a:pt x="0" y="13"/>
                    </a:moveTo>
                    <a:cubicBezTo>
                      <a:pt x="0" y="6"/>
                      <a:pt x="6" y="0"/>
                      <a:pt x="13" y="0"/>
                    </a:cubicBezTo>
                    <a:cubicBezTo>
                      <a:pt x="51" y="0"/>
                      <a:pt x="51" y="0"/>
                      <a:pt x="51" y="0"/>
                    </a:cubicBezTo>
                    <a:cubicBezTo>
                      <a:pt x="59" y="0"/>
                      <a:pt x="64" y="6"/>
                      <a:pt x="64" y="13"/>
                    </a:cubicBezTo>
                    <a:cubicBezTo>
                      <a:pt x="64" y="20"/>
                      <a:pt x="59" y="26"/>
                      <a:pt x="51" y="26"/>
                    </a:cubicBezTo>
                    <a:cubicBezTo>
                      <a:pt x="13" y="26"/>
                      <a:pt x="13" y="26"/>
                      <a:pt x="13" y="26"/>
                    </a:cubicBezTo>
                    <a:cubicBezTo>
                      <a:pt x="6" y="26"/>
                      <a:pt x="0" y="20"/>
                      <a:pt x="0" y="13"/>
                    </a:cubicBez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4" name="Freeform 93">
                <a:extLst>
                  <a:ext uri="{FF2B5EF4-FFF2-40B4-BE49-F238E27FC236}">
                    <a16:creationId xmlns:a16="http://schemas.microsoft.com/office/drawing/2014/main" id="{84D982D9-94FF-4D39-A485-DB7049D667E0}"/>
                  </a:ext>
                </a:extLst>
              </p:cNvPr>
              <p:cNvSpPr>
                <a:spLocks noChangeAspect="1"/>
              </p:cNvSpPr>
              <p:nvPr/>
            </p:nvSpPr>
            <p:spPr bwMode="gray">
              <a:xfrm rot="21600000">
                <a:off x="1094" y="2554"/>
                <a:ext cx="98" cy="49"/>
              </a:xfrm>
              <a:custGeom>
                <a:avLst/>
                <a:gdLst>
                  <a:gd name="T0" fmla="*/ 0 w 52"/>
                  <a:gd name="T1" fmla="*/ 13 h 26"/>
                  <a:gd name="T2" fmla="*/ 13 w 52"/>
                  <a:gd name="T3" fmla="*/ 0 h 26"/>
                  <a:gd name="T4" fmla="*/ 39 w 52"/>
                  <a:gd name="T5" fmla="*/ 0 h 26"/>
                  <a:gd name="T6" fmla="*/ 52 w 52"/>
                  <a:gd name="T7" fmla="*/ 13 h 26"/>
                  <a:gd name="T8" fmla="*/ 39 w 52"/>
                  <a:gd name="T9" fmla="*/ 26 h 26"/>
                  <a:gd name="T10" fmla="*/ 13 w 52"/>
                  <a:gd name="T11" fmla="*/ 26 h 26"/>
                  <a:gd name="T12" fmla="*/ 0 w 52"/>
                  <a:gd name="T13" fmla="*/ 13 h 26"/>
                </a:gdLst>
                <a:ahLst/>
                <a:cxnLst>
                  <a:cxn ang="0">
                    <a:pos x="T0" y="T1"/>
                  </a:cxn>
                  <a:cxn ang="0">
                    <a:pos x="T2" y="T3"/>
                  </a:cxn>
                  <a:cxn ang="0">
                    <a:pos x="T4" y="T5"/>
                  </a:cxn>
                  <a:cxn ang="0">
                    <a:pos x="T6" y="T7"/>
                  </a:cxn>
                  <a:cxn ang="0">
                    <a:pos x="T8" y="T9"/>
                  </a:cxn>
                  <a:cxn ang="0">
                    <a:pos x="T10" y="T11"/>
                  </a:cxn>
                  <a:cxn ang="0">
                    <a:pos x="T12" y="T13"/>
                  </a:cxn>
                </a:cxnLst>
                <a:rect l="0" t="0" r="r" b="b"/>
                <a:pathLst>
                  <a:path w="52" h="26">
                    <a:moveTo>
                      <a:pt x="0" y="13"/>
                    </a:moveTo>
                    <a:cubicBezTo>
                      <a:pt x="0" y="6"/>
                      <a:pt x="6" y="0"/>
                      <a:pt x="13" y="0"/>
                    </a:cubicBezTo>
                    <a:cubicBezTo>
                      <a:pt x="39" y="0"/>
                      <a:pt x="39" y="0"/>
                      <a:pt x="39" y="0"/>
                    </a:cubicBezTo>
                    <a:cubicBezTo>
                      <a:pt x="47" y="0"/>
                      <a:pt x="52" y="6"/>
                      <a:pt x="52" y="13"/>
                    </a:cubicBezTo>
                    <a:cubicBezTo>
                      <a:pt x="52" y="20"/>
                      <a:pt x="47" y="26"/>
                      <a:pt x="39" y="26"/>
                    </a:cubicBezTo>
                    <a:cubicBezTo>
                      <a:pt x="13" y="26"/>
                      <a:pt x="13" y="26"/>
                      <a:pt x="13" y="26"/>
                    </a:cubicBezTo>
                    <a:cubicBezTo>
                      <a:pt x="6" y="26"/>
                      <a:pt x="0" y="20"/>
                      <a:pt x="0" y="13"/>
                    </a:cubicBezTo>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5" name="Freeform 94">
                <a:extLst>
                  <a:ext uri="{FF2B5EF4-FFF2-40B4-BE49-F238E27FC236}">
                    <a16:creationId xmlns:a16="http://schemas.microsoft.com/office/drawing/2014/main" id="{7A6A78A8-7B46-47F1-96A0-D6C75E0C5484}"/>
                  </a:ext>
                </a:extLst>
              </p:cNvPr>
              <p:cNvSpPr>
                <a:spLocks noChangeAspect="1"/>
              </p:cNvSpPr>
              <p:nvPr/>
            </p:nvSpPr>
            <p:spPr bwMode="gray">
              <a:xfrm>
                <a:off x="881" y="2359"/>
                <a:ext cx="470" cy="255"/>
              </a:xfrm>
              <a:custGeom>
                <a:avLst/>
                <a:gdLst>
                  <a:gd name="T0" fmla="*/ 234 w 249"/>
                  <a:gd name="T1" fmla="*/ 25 h 135"/>
                  <a:gd name="T2" fmla="*/ 176 w 249"/>
                  <a:gd name="T3" fmla="*/ 0 h 135"/>
                  <a:gd name="T4" fmla="*/ 19 w 249"/>
                  <a:gd name="T5" fmla="*/ 0 h 135"/>
                  <a:gd name="T6" fmla="*/ 0 w 249"/>
                  <a:gd name="T7" fmla="*/ 19 h 135"/>
                  <a:gd name="T8" fmla="*/ 19 w 249"/>
                  <a:gd name="T9" fmla="*/ 38 h 135"/>
                  <a:gd name="T10" fmla="*/ 94 w 249"/>
                  <a:gd name="T11" fmla="*/ 38 h 135"/>
                  <a:gd name="T12" fmla="*/ 89 w 249"/>
                  <a:gd name="T13" fmla="*/ 51 h 135"/>
                  <a:gd name="T14" fmla="*/ 101 w 249"/>
                  <a:gd name="T15" fmla="*/ 70 h 135"/>
                  <a:gd name="T16" fmla="*/ 95 w 249"/>
                  <a:gd name="T17" fmla="*/ 84 h 135"/>
                  <a:gd name="T18" fmla="*/ 112 w 249"/>
                  <a:gd name="T19" fmla="*/ 103 h 135"/>
                  <a:gd name="T20" fmla="*/ 107 w 249"/>
                  <a:gd name="T21" fmla="*/ 116 h 135"/>
                  <a:gd name="T22" fmla="*/ 126 w 249"/>
                  <a:gd name="T23" fmla="*/ 135 h 135"/>
                  <a:gd name="T24" fmla="*/ 195 w 249"/>
                  <a:gd name="T25" fmla="*/ 135 h 135"/>
                  <a:gd name="T26" fmla="*/ 243 w 249"/>
                  <a:gd name="T27" fmla="*/ 97 h 135"/>
                  <a:gd name="T28" fmla="*/ 234 w 249"/>
                  <a:gd name="T29" fmla="*/ 2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9" h="135">
                    <a:moveTo>
                      <a:pt x="234" y="25"/>
                    </a:moveTo>
                    <a:cubicBezTo>
                      <a:pt x="223" y="8"/>
                      <a:pt x="202" y="2"/>
                      <a:pt x="176" y="0"/>
                    </a:cubicBezTo>
                    <a:cubicBezTo>
                      <a:pt x="181" y="0"/>
                      <a:pt x="19" y="0"/>
                      <a:pt x="19" y="0"/>
                    </a:cubicBezTo>
                    <a:cubicBezTo>
                      <a:pt x="9" y="0"/>
                      <a:pt x="0" y="8"/>
                      <a:pt x="0" y="19"/>
                    </a:cubicBezTo>
                    <a:cubicBezTo>
                      <a:pt x="0" y="30"/>
                      <a:pt x="9" y="38"/>
                      <a:pt x="19" y="38"/>
                    </a:cubicBezTo>
                    <a:cubicBezTo>
                      <a:pt x="19" y="38"/>
                      <a:pt x="63" y="38"/>
                      <a:pt x="94" y="38"/>
                    </a:cubicBezTo>
                    <a:cubicBezTo>
                      <a:pt x="91" y="42"/>
                      <a:pt x="89" y="47"/>
                      <a:pt x="89" y="51"/>
                    </a:cubicBezTo>
                    <a:cubicBezTo>
                      <a:pt x="89" y="60"/>
                      <a:pt x="95" y="67"/>
                      <a:pt x="101" y="70"/>
                    </a:cubicBezTo>
                    <a:cubicBezTo>
                      <a:pt x="98" y="73"/>
                      <a:pt x="95" y="78"/>
                      <a:pt x="95" y="84"/>
                    </a:cubicBezTo>
                    <a:cubicBezTo>
                      <a:pt x="95" y="94"/>
                      <a:pt x="103" y="101"/>
                      <a:pt x="112" y="103"/>
                    </a:cubicBezTo>
                    <a:cubicBezTo>
                      <a:pt x="109" y="106"/>
                      <a:pt x="107" y="110"/>
                      <a:pt x="107" y="116"/>
                    </a:cubicBezTo>
                    <a:cubicBezTo>
                      <a:pt x="107" y="127"/>
                      <a:pt x="115" y="135"/>
                      <a:pt x="126" y="135"/>
                    </a:cubicBezTo>
                    <a:cubicBezTo>
                      <a:pt x="195" y="135"/>
                      <a:pt x="195" y="135"/>
                      <a:pt x="195" y="135"/>
                    </a:cubicBezTo>
                    <a:cubicBezTo>
                      <a:pt x="220" y="135"/>
                      <a:pt x="239" y="116"/>
                      <a:pt x="243" y="97"/>
                    </a:cubicBezTo>
                    <a:cubicBezTo>
                      <a:pt x="249" y="67"/>
                      <a:pt x="245" y="42"/>
                      <a:pt x="234" y="25"/>
                    </a:cubicBezTo>
                    <a:close/>
                  </a:path>
                </a:pathLst>
              </a:custGeom>
              <a:solidFill>
                <a:schemeClr val="accent6">
                  <a:lumMod val="60000"/>
                  <a:lumOff val="40000"/>
                </a:schemeClr>
              </a:solidFill>
              <a:ln w="28575">
                <a:solidFill>
                  <a:schemeClr val="accent5">
                    <a:lumMod val="60000"/>
                    <a:lumOff val="40000"/>
                  </a:schemeClr>
                </a:solidFill>
                <a:round/>
                <a:headEnd/>
                <a:tailEnd/>
              </a:ln>
            </p:spPr>
            <p:txBody>
              <a:bodyPr/>
              <a:lstStyle/>
              <a:p>
                <a:endParaRPr lang="ja-JP" altLang="en-US" dirty="0"/>
              </a:p>
            </p:txBody>
          </p:sp>
          <p:sp>
            <p:nvSpPr>
              <p:cNvPr id="26" name="Freeform 95">
                <a:extLst>
                  <a:ext uri="{FF2B5EF4-FFF2-40B4-BE49-F238E27FC236}">
                    <a16:creationId xmlns:a16="http://schemas.microsoft.com/office/drawing/2014/main" id="{3005CABD-3920-4D3B-B49C-03521E7E5FCC}"/>
                  </a:ext>
                </a:extLst>
              </p:cNvPr>
              <p:cNvSpPr>
                <a:spLocks noChangeAspect="1"/>
              </p:cNvSpPr>
              <p:nvPr/>
            </p:nvSpPr>
            <p:spPr bwMode="gray">
              <a:xfrm rot="21600000">
                <a:off x="1060" y="2431"/>
                <a:ext cx="132" cy="50"/>
              </a:xfrm>
              <a:custGeom>
                <a:avLst/>
                <a:gdLst>
                  <a:gd name="T0" fmla="*/ 0 w 70"/>
                  <a:gd name="T1" fmla="*/ 14 h 26"/>
                  <a:gd name="T2" fmla="*/ 13 w 70"/>
                  <a:gd name="T3" fmla="*/ 0 h 26"/>
                  <a:gd name="T4" fmla="*/ 57 w 70"/>
                  <a:gd name="T5" fmla="*/ 0 h 26"/>
                  <a:gd name="T6" fmla="*/ 70 w 70"/>
                  <a:gd name="T7" fmla="*/ 14 h 26"/>
                  <a:gd name="T8" fmla="*/ 57 w 70"/>
                  <a:gd name="T9" fmla="*/ 26 h 26"/>
                  <a:gd name="T10" fmla="*/ 13 w 70"/>
                  <a:gd name="T11" fmla="*/ 26 h 26"/>
                  <a:gd name="T12" fmla="*/ 0 w 70"/>
                  <a:gd name="T13" fmla="*/ 14 h 26"/>
                </a:gdLst>
                <a:ahLst/>
                <a:cxnLst>
                  <a:cxn ang="0">
                    <a:pos x="T0" y="T1"/>
                  </a:cxn>
                  <a:cxn ang="0">
                    <a:pos x="T2" y="T3"/>
                  </a:cxn>
                  <a:cxn ang="0">
                    <a:pos x="T4" y="T5"/>
                  </a:cxn>
                  <a:cxn ang="0">
                    <a:pos x="T6" y="T7"/>
                  </a:cxn>
                  <a:cxn ang="0">
                    <a:pos x="T8" y="T9"/>
                  </a:cxn>
                  <a:cxn ang="0">
                    <a:pos x="T10" y="T11"/>
                  </a:cxn>
                  <a:cxn ang="0">
                    <a:pos x="T12" y="T13"/>
                  </a:cxn>
                </a:cxnLst>
                <a:rect l="0" t="0" r="r" b="b"/>
                <a:pathLst>
                  <a:path w="70" h="26">
                    <a:moveTo>
                      <a:pt x="0" y="14"/>
                    </a:moveTo>
                    <a:cubicBezTo>
                      <a:pt x="0" y="7"/>
                      <a:pt x="6" y="0"/>
                      <a:pt x="13" y="0"/>
                    </a:cubicBezTo>
                    <a:cubicBezTo>
                      <a:pt x="57" y="0"/>
                      <a:pt x="57" y="0"/>
                      <a:pt x="57" y="0"/>
                    </a:cubicBezTo>
                    <a:cubicBezTo>
                      <a:pt x="65" y="0"/>
                      <a:pt x="70" y="7"/>
                      <a:pt x="70" y="14"/>
                    </a:cubicBezTo>
                    <a:cubicBezTo>
                      <a:pt x="70" y="20"/>
                      <a:pt x="65" y="26"/>
                      <a:pt x="57" y="26"/>
                    </a:cubicBezTo>
                    <a:cubicBezTo>
                      <a:pt x="13" y="26"/>
                      <a:pt x="13" y="26"/>
                      <a:pt x="13" y="26"/>
                    </a:cubicBezTo>
                    <a:cubicBezTo>
                      <a:pt x="6" y="26"/>
                      <a:pt x="0" y="20"/>
                      <a:pt x="0" y="14"/>
                    </a:cubicBezTo>
                  </a:path>
                </a:pathLst>
              </a:custGeom>
              <a:solidFill>
                <a:schemeClr val="accent6">
                  <a:lumMod val="60000"/>
                  <a:lumOff val="40000"/>
                </a:schemeClr>
              </a:solidFill>
              <a:ln w="9525">
                <a:solidFill>
                  <a:schemeClr val="accent5">
                    <a:lumMod val="60000"/>
                    <a:lumOff val="40000"/>
                  </a:schemeClr>
                </a:solidFill>
                <a:round/>
                <a:headEnd/>
                <a:tailEnd/>
              </a:ln>
            </p:spPr>
            <p:txBody>
              <a:bodyPr/>
              <a:lstStyle/>
              <a:p>
                <a:endParaRPr lang="ja-JP" altLang="en-US"/>
              </a:p>
            </p:txBody>
          </p:sp>
          <p:sp>
            <p:nvSpPr>
              <p:cNvPr id="27" name="Freeform 96">
                <a:extLst>
                  <a:ext uri="{FF2B5EF4-FFF2-40B4-BE49-F238E27FC236}">
                    <a16:creationId xmlns:a16="http://schemas.microsoft.com/office/drawing/2014/main" id="{5A5EA6E1-F2AC-4BA3-9102-744301743442}"/>
                  </a:ext>
                </a:extLst>
              </p:cNvPr>
              <p:cNvSpPr>
                <a:spLocks noChangeAspect="1"/>
              </p:cNvSpPr>
              <p:nvPr/>
            </p:nvSpPr>
            <p:spPr bwMode="gray">
              <a:xfrm>
                <a:off x="1064" y="2493"/>
                <a:ext cx="120" cy="50"/>
              </a:xfrm>
              <a:custGeom>
                <a:avLst/>
                <a:gdLst>
                  <a:gd name="T0" fmla="*/ 0 w 64"/>
                  <a:gd name="T1" fmla="*/ 13 h 26"/>
                  <a:gd name="T2" fmla="*/ 13 w 64"/>
                  <a:gd name="T3" fmla="*/ 0 h 26"/>
                  <a:gd name="T4" fmla="*/ 51 w 64"/>
                  <a:gd name="T5" fmla="*/ 0 h 26"/>
                  <a:gd name="T6" fmla="*/ 64 w 64"/>
                  <a:gd name="T7" fmla="*/ 13 h 26"/>
                  <a:gd name="T8" fmla="*/ 51 w 64"/>
                  <a:gd name="T9" fmla="*/ 26 h 26"/>
                  <a:gd name="T10" fmla="*/ 13 w 64"/>
                  <a:gd name="T11" fmla="*/ 26 h 26"/>
                  <a:gd name="T12" fmla="*/ 0 w 64"/>
                  <a:gd name="T13" fmla="*/ 13 h 26"/>
                </a:gdLst>
                <a:ahLst/>
                <a:cxnLst>
                  <a:cxn ang="0">
                    <a:pos x="T0" y="T1"/>
                  </a:cxn>
                  <a:cxn ang="0">
                    <a:pos x="T2" y="T3"/>
                  </a:cxn>
                  <a:cxn ang="0">
                    <a:pos x="T4" y="T5"/>
                  </a:cxn>
                  <a:cxn ang="0">
                    <a:pos x="T6" y="T7"/>
                  </a:cxn>
                  <a:cxn ang="0">
                    <a:pos x="T8" y="T9"/>
                  </a:cxn>
                  <a:cxn ang="0">
                    <a:pos x="T10" y="T11"/>
                  </a:cxn>
                  <a:cxn ang="0">
                    <a:pos x="T12" y="T13"/>
                  </a:cxn>
                </a:cxnLst>
                <a:rect l="0" t="0" r="r" b="b"/>
                <a:pathLst>
                  <a:path w="64" h="26">
                    <a:moveTo>
                      <a:pt x="0" y="13"/>
                    </a:moveTo>
                    <a:cubicBezTo>
                      <a:pt x="0" y="6"/>
                      <a:pt x="6" y="0"/>
                      <a:pt x="13" y="0"/>
                    </a:cubicBezTo>
                    <a:cubicBezTo>
                      <a:pt x="51" y="0"/>
                      <a:pt x="51" y="0"/>
                      <a:pt x="51" y="0"/>
                    </a:cubicBezTo>
                    <a:cubicBezTo>
                      <a:pt x="59" y="0"/>
                      <a:pt x="64" y="6"/>
                      <a:pt x="64" y="13"/>
                    </a:cubicBezTo>
                    <a:cubicBezTo>
                      <a:pt x="64" y="20"/>
                      <a:pt x="59" y="26"/>
                      <a:pt x="51" y="26"/>
                    </a:cubicBezTo>
                    <a:cubicBezTo>
                      <a:pt x="13" y="26"/>
                      <a:pt x="13" y="26"/>
                      <a:pt x="13" y="26"/>
                    </a:cubicBezTo>
                    <a:cubicBezTo>
                      <a:pt x="6" y="26"/>
                      <a:pt x="0" y="20"/>
                      <a:pt x="0" y="13"/>
                    </a:cubicBezTo>
                  </a:path>
                </a:pathLst>
              </a:custGeom>
              <a:solidFill>
                <a:schemeClr val="accent6">
                  <a:lumMod val="60000"/>
                  <a:lumOff val="40000"/>
                </a:schemeClr>
              </a:solidFill>
              <a:ln w="12700">
                <a:solidFill>
                  <a:schemeClr val="accent5">
                    <a:lumMod val="60000"/>
                    <a:lumOff val="40000"/>
                  </a:schemeClr>
                </a:solidFill>
                <a:round/>
                <a:headEnd/>
                <a:tailEnd/>
              </a:ln>
            </p:spPr>
            <p:txBody>
              <a:bodyPr/>
              <a:lstStyle/>
              <a:p>
                <a:endParaRPr lang="ja-JP" altLang="en-US"/>
              </a:p>
            </p:txBody>
          </p:sp>
          <p:sp>
            <p:nvSpPr>
              <p:cNvPr id="28" name="Freeform 97">
                <a:extLst>
                  <a:ext uri="{FF2B5EF4-FFF2-40B4-BE49-F238E27FC236}">
                    <a16:creationId xmlns:a16="http://schemas.microsoft.com/office/drawing/2014/main" id="{B48B15DD-B6ED-4363-84C0-F0CA178579A4}"/>
                  </a:ext>
                </a:extLst>
              </p:cNvPr>
              <p:cNvSpPr>
                <a:spLocks noChangeAspect="1"/>
              </p:cNvSpPr>
              <p:nvPr/>
            </p:nvSpPr>
            <p:spPr bwMode="gray">
              <a:xfrm rot="21600000">
                <a:off x="1094" y="2554"/>
                <a:ext cx="98" cy="49"/>
              </a:xfrm>
              <a:custGeom>
                <a:avLst/>
                <a:gdLst>
                  <a:gd name="T0" fmla="*/ 0 w 52"/>
                  <a:gd name="T1" fmla="*/ 13 h 26"/>
                  <a:gd name="T2" fmla="*/ 13 w 52"/>
                  <a:gd name="T3" fmla="*/ 0 h 26"/>
                  <a:gd name="T4" fmla="*/ 39 w 52"/>
                  <a:gd name="T5" fmla="*/ 0 h 26"/>
                  <a:gd name="T6" fmla="*/ 52 w 52"/>
                  <a:gd name="T7" fmla="*/ 13 h 26"/>
                  <a:gd name="T8" fmla="*/ 39 w 52"/>
                  <a:gd name="T9" fmla="*/ 26 h 26"/>
                  <a:gd name="T10" fmla="*/ 13 w 52"/>
                  <a:gd name="T11" fmla="*/ 26 h 26"/>
                  <a:gd name="T12" fmla="*/ 0 w 52"/>
                  <a:gd name="T13" fmla="*/ 13 h 26"/>
                </a:gdLst>
                <a:ahLst/>
                <a:cxnLst>
                  <a:cxn ang="0">
                    <a:pos x="T0" y="T1"/>
                  </a:cxn>
                  <a:cxn ang="0">
                    <a:pos x="T2" y="T3"/>
                  </a:cxn>
                  <a:cxn ang="0">
                    <a:pos x="T4" y="T5"/>
                  </a:cxn>
                  <a:cxn ang="0">
                    <a:pos x="T6" y="T7"/>
                  </a:cxn>
                  <a:cxn ang="0">
                    <a:pos x="T8" y="T9"/>
                  </a:cxn>
                  <a:cxn ang="0">
                    <a:pos x="T10" y="T11"/>
                  </a:cxn>
                  <a:cxn ang="0">
                    <a:pos x="T12" y="T13"/>
                  </a:cxn>
                </a:cxnLst>
                <a:rect l="0" t="0" r="r" b="b"/>
                <a:pathLst>
                  <a:path w="52" h="26">
                    <a:moveTo>
                      <a:pt x="0" y="13"/>
                    </a:moveTo>
                    <a:cubicBezTo>
                      <a:pt x="0" y="6"/>
                      <a:pt x="6" y="0"/>
                      <a:pt x="13" y="0"/>
                    </a:cubicBezTo>
                    <a:cubicBezTo>
                      <a:pt x="39" y="0"/>
                      <a:pt x="39" y="0"/>
                      <a:pt x="39" y="0"/>
                    </a:cubicBezTo>
                    <a:cubicBezTo>
                      <a:pt x="47" y="0"/>
                      <a:pt x="52" y="6"/>
                      <a:pt x="52" y="13"/>
                    </a:cubicBezTo>
                    <a:cubicBezTo>
                      <a:pt x="52" y="20"/>
                      <a:pt x="47" y="26"/>
                      <a:pt x="39" y="26"/>
                    </a:cubicBezTo>
                    <a:cubicBezTo>
                      <a:pt x="13" y="26"/>
                      <a:pt x="13" y="26"/>
                      <a:pt x="13" y="26"/>
                    </a:cubicBezTo>
                    <a:cubicBezTo>
                      <a:pt x="6" y="26"/>
                      <a:pt x="0" y="20"/>
                      <a:pt x="0" y="13"/>
                    </a:cubicBezTo>
                  </a:path>
                </a:pathLst>
              </a:custGeom>
              <a:solidFill>
                <a:schemeClr val="accent6">
                  <a:lumMod val="60000"/>
                  <a:lumOff val="40000"/>
                </a:schemeClr>
              </a:solidFill>
              <a:ln w="12700">
                <a:solidFill>
                  <a:schemeClr val="accent5">
                    <a:lumMod val="60000"/>
                    <a:lumOff val="40000"/>
                  </a:schemeClr>
                </a:solidFill>
                <a:round/>
                <a:headEnd/>
                <a:tailEnd/>
              </a:ln>
            </p:spPr>
            <p:txBody>
              <a:bodyPr/>
              <a:lstStyle/>
              <a:p>
                <a:endParaRPr lang="ja-JP" altLang="en-US"/>
              </a:p>
            </p:txBody>
          </p:sp>
          <p:sp>
            <p:nvSpPr>
              <p:cNvPr id="29" name="Freeform 99">
                <a:extLst>
                  <a:ext uri="{FF2B5EF4-FFF2-40B4-BE49-F238E27FC236}">
                    <a16:creationId xmlns:a16="http://schemas.microsoft.com/office/drawing/2014/main" id="{042DCF96-9E36-45B4-9D53-823058845E02}"/>
                  </a:ext>
                </a:extLst>
              </p:cNvPr>
              <p:cNvSpPr>
                <a:spLocks noChangeAspect="1"/>
              </p:cNvSpPr>
              <p:nvPr/>
            </p:nvSpPr>
            <p:spPr bwMode="gray">
              <a:xfrm rot="21600000">
                <a:off x="1091" y="2363"/>
                <a:ext cx="238" cy="115"/>
              </a:xfrm>
              <a:custGeom>
                <a:avLst/>
                <a:gdLst>
                  <a:gd name="T0" fmla="*/ 125 w 126"/>
                  <a:gd name="T1" fmla="*/ 28 h 61"/>
                  <a:gd name="T2" fmla="*/ 116 w 126"/>
                  <a:gd name="T3" fmla="*/ 14 h 61"/>
                  <a:gd name="T4" fmla="*/ 78 w 126"/>
                  <a:gd name="T5" fmla="*/ 0 h 61"/>
                  <a:gd name="T6" fmla="*/ 73 w 126"/>
                  <a:gd name="T7" fmla="*/ 1 h 61"/>
                  <a:gd name="T8" fmla="*/ 62 w 126"/>
                  <a:gd name="T9" fmla="*/ 5 h 61"/>
                  <a:gd name="T10" fmla="*/ 30 w 126"/>
                  <a:gd name="T11" fmla="*/ 19 h 61"/>
                  <a:gd name="T12" fmla="*/ 14 w 126"/>
                  <a:gd name="T13" fmla="*/ 26 h 61"/>
                  <a:gd name="T14" fmla="*/ 0 w 126"/>
                  <a:gd name="T15" fmla="*/ 44 h 61"/>
                  <a:gd name="T16" fmla="*/ 0 w 126"/>
                  <a:gd name="T17" fmla="*/ 45 h 61"/>
                  <a:gd name="T18" fmla="*/ 3 w 126"/>
                  <a:gd name="T19" fmla="*/ 53 h 61"/>
                  <a:gd name="T20" fmla="*/ 6 w 126"/>
                  <a:gd name="T21" fmla="*/ 57 h 61"/>
                  <a:gd name="T22" fmla="*/ 9 w 126"/>
                  <a:gd name="T23" fmla="*/ 59 h 61"/>
                  <a:gd name="T24" fmla="*/ 20 w 126"/>
                  <a:gd name="T25" fmla="*/ 61 h 61"/>
                  <a:gd name="T26" fmla="*/ 45 w 126"/>
                  <a:gd name="T27" fmla="*/ 59 h 61"/>
                  <a:gd name="T28" fmla="*/ 83 w 126"/>
                  <a:gd name="T29" fmla="*/ 48 h 61"/>
                  <a:gd name="T30" fmla="*/ 110 w 126"/>
                  <a:gd name="T31" fmla="*/ 39 h 61"/>
                  <a:gd name="T32" fmla="*/ 119 w 126"/>
                  <a:gd name="T33" fmla="*/ 35 h 61"/>
                  <a:gd name="T34" fmla="*/ 125 w 126"/>
                  <a:gd name="T35" fmla="*/ 2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6" h="61">
                    <a:moveTo>
                      <a:pt x="125" y="28"/>
                    </a:moveTo>
                    <a:cubicBezTo>
                      <a:pt x="124" y="25"/>
                      <a:pt x="119" y="17"/>
                      <a:pt x="116" y="14"/>
                    </a:cubicBezTo>
                    <a:cubicBezTo>
                      <a:pt x="105" y="6"/>
                      <a:pt x="98" y="2"/>
                      <a:pt x="78" y="0"/>
                    </a:cubicBezTo>
                    <a:cubicBezTo>
                      <a:pt x="76" y="0"/>
                      <a:pt x="74" y="0"/>
                      <a:pt x="73" y="1"/>
                    </a:cubicBezTo>
                    <a:cubicBezTo>
                      <a:pt x="66" y="2"/>
                      <a:pt x="65" y="3"/>
                      <a:pt x="62" y="5"/>
                    </a:cubicBezTo>
                    <a:cubicBezTo>
                      <a:pt x="58" y="6"/>
                      <a:pt x="51" y="10"/>
                      <a:pt x="30" y="19"/>
                    </a:cubicBezTo>
                    <a:cubicBezTo>
                      <a:pt x="26" y="21"/>
                      <a:pt x="19" y="23"/>
                      <a:pt x="14" y="26"/>
                    </a:cubicBezTo>
                    <a:cubicBezTo>
                      <a:pt x="8" y="29"/>
                      <a:pt x="2" y="35"/>
                      <a:pt x="0" y="44"/>
                    </a:cubicBezTo>
                    <a:cubicBezTo>
                      <a:pt x="0" y="44"/>
                      <a:pt x="0" y="44"/>
                      <a:pt x="0" y="45"/>
                    </a:cubicBezTo>
                    <a:cubicBezTo>
                      <a:pt x="0" y="48"/>
                      <a:pt x="2" y="51"/>
                      <a:pt x="3" y="53"/>
                    </a:cubicBezTo>
                    <a:cubicBezTo>
                      <a:pt x="4" y="55"/>
                      <a:pt x="5" y="56"/>
                      <a:pt x="6" y="57"/>
                    </a:cubicBezTo>
                    <a:cubicBezTo>
                      <a:pt x="7" y="58"/>
                      <a:pt x="7" y="58"/>
                      <a:pt x="9" y="59"/>
                    </a:cubicBezTo>
                    <a:cubicBezTo>
                      <a:pt x="12" y="61"/>
                      <a:pt x="16" y="61"/>
                      <a:pt x="20" y="61"/>
                    </a:cubicBezTo>
                    <a:cubicBezTo>
                      <a:pt x="29" y="61"/>
                      <a:pt x="40" y="60"/>
                      <a:pt x="45" y="59"/>
                    </a:cubicBezTo>
                    <a:cubicBezTo>
                      <a:pt x="47" y="58"/>
                      <a:pt x="65" y="54"/>
                      <a:pt x="83" y="48"/>
                    </a:cubicBezTo>
                    <a:cubicBezTo>
                      <a:pt x="93" y="45"/>
                      <a:pt x="102" y="42"/>
                      <a:pt x="110" y="39"/>
                    </a:cubicBezTo>
                    <a:cubicBezTo>
                      <a:pt x="114" y="38"/>
                      <a:pt x="117" y="37"/>
                      <a:pt x="119" y="35"/>
                    </a:cubicBezTo>
                    <a:cubicBezTo>
                      <a:pt x="121" y="33"/>
                      <a:pt x="126" y="30"/>
                      <a:pt x="125" y="28"/>
                    </a:cubicBezTo>
                    <a:close/>
                  </a:path>
                </a:pathLst>
              </a:custGeom>
              <a:solidFill>
                <a:schemeClr val="accent6">
                  <a:lumMod val="60000"/>
                  <a:lumOff val="40000"/>
                </a:schemeClr>
              </a:solidFill>
              <a:ln w="9525">
                <a:solidFill>
                  <a:schemeClr val="accent5">
                    <a:lumMod val="60000"/>
                    <a:lumOff val="40000"/>
                  </a:schemeClr>
                </a:solidFill>
                <a:round/>
                <a:headEnd/>
                <a:tailEnd/>
              </a:ln>
            </p:spPr>
            <p:txBody>
              <a:bodyPr/>
              <a:lstStyle/>
              <a:p>
                <a:endParaRPr lang="ja-JP" altLang="en-US"/>
              </a:p>
            </p:txBody>
          </p:sp>
          <p:sp>
            <p:nvSpPr>
              <p:cNvPr id="30" name="Freeform 100">
                <a:extLst>
                  <a:ext uri="{FF2B5EF4-FFF2-40B4-BE49-F238E27FC236}">
                    <a16:creationId xmlns:a16="http://schemas.microsoft.com/office/drawing/2014/main" id="{24791FEF-5ED6-4580-88DC-E4D55102405E}"/>
                  </a:ext>
                </a:extLst>
              </p:cNvPr>
              <p:cNvSpPr>
                <a:spLocks noChangeAspect="1"/>
              </p:cNvSpPr>
              <p:nvPr/>
            </p:nvSpPr>
            <p:spPr bwMode="gray">
              <a:xfrm>
                <a:off x="1101" y="2368"/>
                <a:ext cx="221" cy="104"/>
              </a:xfrm>
              <a:custGeom>
                <a:avLst/>
                <a:gdLst>
                  <a:gd name="T0" fmla="*/ 113 w 117"/>
                  <a:gd name="T1" fmla="*/ 24 h 55"/>
                  <a:gd name="T2" fmla="*/ 38 w 117"/>
                  <a:gd name="T3" fmla="*/ 51 h 55"/>
                  <a:gd name="T4" fmla="*/ 6 w 117"/>
                  <a:gd name="T5" fmla="*/ 52 h 55"/>
                  <a:gd name="T6" fmla="*/ 0 w 117"/>
                  <a:gd name="T7" fmla="*/ 41 h 55"/>
                  <a:gd name="T8" fmla="*/ 26 w 117"/>
                  <a:gd name="T9" fmla="*/ 20 h 55"/>
                  <a:gd name="T10" fmla="*/ 66 w 117"/>
                  <a:gd name="T11" fmla="*/ 3 h 55"/>
                  <a:gd name="T12" fmla="*/ 113 w 117"/>
                  <a:gd name="T13" fmla="*/ 24 h 55"/>
                </a:gdLst>
                <a:ahLst/>
                <a:cxnLst>
                  <a:cxn ang="0">
                    <a:pos x="T0" y="T1"/>
                  </a:cxn>
                  <a:cxn ang="0">
                    <a:pos x="T2" y="T3"/>
                  </a:cxn>
                  <a:cxn ang="0">
                    <a:pos x="T4" y="T5"/>
                  </a:cxn>
                  <a:cxn ang="0">
                    <a:pos x="T6" y="T7"/>
                  </a:cxn>
                  <a:cxn ang="0">
                    <a:pos x="T8" y="T9"/>
                  </a:cxn>
                  <a:cxn ang="0">
                    <a:pos x="T10" y="T11"/>
                  </a:cxn>
                  <a:cxn ang="0">
                    <a:pos x="T12" y="T13"/>
                  </a:cxn>
                </a:cxnLst>
                <a:rect l="0" t="0" r="r" b="b"/>
                <a:pathLst>
                  <a:path w="117" h="55">
                    <a:moveTo>
                      <a:pt x="113" y="24"/>
                    </a:moveTo>
                    <a:cubicBezTo>
                      <a:pt x="117" y="31"/>
                      <a:pt x="38" y="51"/>
                      <a:pt x="38" y="51"/>
                    </a:cubicBezTo>
                    <a:cubicBezTo>
                      <a:pt x="34" y="52"/>
                      <a:pt x="11" y="55"/>
                      <a:pt x="6" y="52"/>
                    </a:cubicBezTo>
                    <a:cubicBezTo>
                      <a:pt x="5" y="51"/>
                      <a:pt x="0" y="44"/>
                      <a:pt x="0" y="41"/>
                    </a:cubicBezTo>
                    <a:cubicBezTo>
                      <a:pt x="3" y="26"/>
                      <a:pt x="18" y="24"/>
                      <a:pt x="26" y="20"/>
                    </a:cubicBezTo>
                    <a:cubicBezTo>
                      <a:pt x="56" y="7"/>
                      <a:pt x="53" y="6"/>
                      <a:pt x="66" y="3"/>
                    </a:cubicBezTo>
                    <a:cubicBezTo>
                      <a:pt x="79" y="0"/>
                      <a:pt x="105" y="8"/>
                      <a:pt x="113" y="24"/>
                    </a:cubicBezTo>
                    <a:close/>
                  </a:path>
                </a:pathLst>
              </a:custGeom>
              <a:solidFill>
                <a:schemeClr val="accent6">
                  <a:lumMod val="60000"/>
                  <a:lumOff val="40000"/>
                </a:schemeClr>
              </a:solidFill>
              <a:ln w="12700">
                <a:solidFill>
                  <a:schemeClr val="accent5">
                    <a:lumMod val="60000"/>
                    <a:lumOff val="40000"/>
                  </a:schemeClr>
                </a:solidFill>
                <a:round/>
                <a:headEnd/>
                <a:tailEnd/>
              </a:ln>
            </p:spPr>
            <p:txBody>
              <a:bodyPr/>
              <a:lstStyle/>
              <a:p>
                <a:endParaRPr lang="ja-JP" altLang="en-US" dirty="0"/>
              </a:p>
            </p:txBody>
          </p:sp>
        </p:grpSp>
        <p:sp>
          <p:nvSpPr>
            <p:cNvPr id="21" name="正方形/長方形 20">
              <a:extLst>
                <a:ext uri="{FF2B5EF4-FFF2-40B4-BE49-F238E27FC236}">
                  <a16:creationId xmlns:a16="http://schemas.microsoft.com/office/drawing/2014/main" id="{10367923-37DA-4B90-9950-77F4BE88C8C9}"/>
                </a:ext>
              </a:extLst>
            </p:cNvPr>
            <p:cNvSpPr/>
            <p:nvPr/>
          </p:nvSpPr>
          <p:spPr>
            <a:xfrm>
              <a:off x="532015" y="4916798"/>
              <a:ext cx="8590849" cy="707886"/>
            </a:xfrm>
            <a:prstGeom prst="rect">
              <a:avLst/>
            </a:prstGeom>
          </p:spPr>
          <p:txBody>
            <a:bodyPr wrap="square">
              <a:spAutoFit/>
            </a:bodyPr>
            <a:lstStyle/>
            <a:p>
              <a:pPr>
                <a:buClr>
                  <a:srgbClr val="0070C0"/>
                </a:buClr>
              </a:pPr>
              <a:r>
                <a:rPr lang="ja-JP" altLang="en-US" sz="2000" b="1" dirty="0">
                  <a:latin typeface="游ゴシック" panose="020B0400000000000000" pitchFamily="50" charset="-128"/>
                  <a:ea typeface="游ゴシック" panose="020B0400000000000000" pitchFamily="50" charset="-128"/>
                  <a:cs typeface="メイリオ" panose="020B0604030504040204" pitchFamily="50" charset="-128"/>
                </a:rPr>
                <a:t>相談対応に限らず、管理者の方は、職員との日常的なコミュニケーションの際にも意識しましょう。</a:t>
              </a:r>
            </a:p>
          </p:txBody>
        </p:sp>
      </p:grpSp>
      <p:grpSp>
        <p:nvGrpSpPr>
          <p:cNvPr id="50" name="Group 40">
            <a:extLst>
              <a:ext uri="{FF2B5EF4-FFF2-40B4-BE49-F238E27FC236}">
                <a16:creationId xmlns:a16="http://schemas.microsoft.com/office/drawing/2014/main" id="{A96DADD0-C4BA-499F-B096-F7AF8A2BD263}"/>
              </a:ext>
            </a:extLst>
          </p:cNvPr>
          <p:cNvGrpSpPr>
            <a:grpSpLocks noChangeAspect="1"/>
          </p:cNvGrpSpPr>
          <p:nvPr/>
        </p:nvGrpSpPr>
        <p:grpSpPr bwMode="auto">
          <a:xfrm>
            <a:off x="657086" y="1826785"/>
            <a:ext cx="1076680" cy="831876"/>
            <a:chOff x="2802" y="2696"/>
            <a:chExt cx="950" cy="734"/>
          </a:xfrm>
        </p:grpSpPr>
        <p:grpSp>
          <p:nvGrpSpPr>
            <p:cNvPr id="51" name="Group 41">
              <a:extLst>
                <a:ext uri="{FF2B5EF4-FFF2-40B4-BE49-F238E27FC236}">
                  <a16:creationId xmlns:a16="http://schemas.microsoft.com/office/drawing/2014/main" id="{51242632-1E11-4E7E-BB8A-CD84E9003B88}"/>
                </a:ext>
              </a:extLst>
            </p:cNvPr>
            <p:cNvGrpSpPr>
              <a:grpSpLocks/>
            </p:cNvGrpSpPr>
            <p:nvPr/>
          </p:nvGrpSpPr>
          <p:grpSpPr bwMode="auto">
            <a:xfrm>
              <a:off x="2802" y="3203"/>
              <a:ext cx="950" cy="227"/>
              <a:chOff x="5070" y="2160"/>
              <a:chExt cx="950" cy="227"/>
            </a:xfrm>
          </p:grpSpPr>
          <p:sp>
            <p:nvSpPr>
              <p:cNvPr id="56" name="Freeform 42">
                <a:extLst>
                  <a:ext uri="{FF2B5EF4-FFF2-40B4-BE49-F238E27FC236}">
                    <a16:creationId xmlns:a16="http://schemas.microsoft.com/office/drawing/2014/main" id="{F221F239-0E89-4165-AB92-81113B888049}"/>
                  </a:ext>
                </a:extLst>
              </p:cNvPr>
              <p:cNvSpPr>
                <a:spLocks/>
              </p:cNvSpPr>
              <p:nvPr/>
            </p:nvSpPr>
            <p:spPr bwMode="auto">
              <a:xfrm>
                <a:off x="5070" y="2160"/>
                <a:ext cx="950" cy="161"/>
              </a:xfrm>
              <a:custGeom>
                <a:avLst/>
                <a:gdLst>
                  <a:gd name="T0" fmla="*/ 777 w 950"/>
                  <a:gd name="T1" fmla="*/ 0 h 116"/>
                  <a:gd name="T2" fmla="*/ 180 w 950"/>
                  <a:gd name="T3" fmla="*/ 0 h 116"/>
                  <a:gd name="T4" fmla="*/ 0 w 950"/>
                  <a:gd name="T5" fmla="*/ 116 h 116"/>
                  <a:gd name="T6" fmla="*/ 950 w 950"/>
                  <a:gd name="T7" fmla="*/ 116 h 116"/>
                  <a:gd name="T8" fmla="*/ 777 w 950"/>
                  <a:gd name="T9" fmla="*/ 0 h 116"/>
                  <a:gd name="T10" fmla="*/ 777 w 950"/>
                  <a:gd name="T11" fmla="*/ 0 h 116"/>
                </a:gdLst>
                <a:ahLst/>
                <a:cxnLst>
                  <a:cxn ang="0">
                    <a:pos x="T0" y="T1"/>
                  </a:cxn>
                  <a:cxn ang="0">
                    <a:pos x="T2" y="T3"/>
                  </a:cxn>
                  <a:cxn ang="0">
                    <a:pos x="T4" y="T5"/>
                  </a:cxn>
                  <a:cxn ang="0">
                    <a:pos x="T6" y="T7"/>
                  </a:cxn>
                  <a:cxn ang="0">
                    <a:pos x="T8" y="T9"/>
                  </a:cxn>
                  <a:cxn ang="0">
                    <a:pos x="T10" y="T11"/>
                  </a:cxn>
                </a:cxnLst>
                <a:rect l="0" t="0" r="r" b="b"/>
                <a:pathLst>
                  <a:path w="950" h="116">
                    <a:moveTo>
                      <a:pt x="777" y="0"/>
                    </a:moveTo>
                    <a:lnTo>
                      <a:pt x="180" y="0"/>
                    </a:lnTo>
                    <a:lnTo>
                      <a:pt x="0" y="116"/>
                    </a:lnTo>
                    <a:lnTo>
                      <a:pt x="950" y="116"/>
                    </a:lnTo>
                    <a:lnTo>
                      <a:pt x="777" y="0"/>
                    </a:lnTo>
                    <a:lnTo>
                      <a:pt x="777" y="0"/>
                    </a:ln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Freeform 43">
                <a:extLst>
                  <a:ext uri="{FF2B5EF4-FFF2-40B4-BE49-F238E27FC236}">
                    <a16:creationId xmlns:a16="http://schemas.microsoft.com/office/drawing/2014/main" id="{2DC335F3-E450-4491-9EB1-ACBD8F119FE8}"/>
                  </a:ext>
                </a:extLst>
              </p:cNvPr>
              <p:cNvSpPr>
                <a:spLocks/>
              </p:cNvSpPr>
              <p:nvPr/>
            </p:nvSpPr>
            <p:spPr bwMode="auto">
              <a:xfrm>
                <a:off x="5072" y="2323"/>
                <a:ext cx="948" cy="64"/>
              </a:xfrm>
              <a:custGeom>
                <a:avLst/>
                <a:gdLst>
                  <a:gd name="T0" fmla="*/ 948 w 948"/>
                  <a:gd name="T1" fmla="*/ 80 h 80"/>
                  <a:gd name="T2" fmla="*/ 0 w 948"/>
                  <a:gd name="T3" fmla="*/ 80 h 80"/>
                  <a:gd name="T4" fmla="*/ 0 w 948"/>
                  <a:gd name="T5" fmla="*/ 0 h 80"/>
                  <a:gd name="T6" fmla="*/ 948 w 948"/>
                  <a:gd name="T7" fmla="*/ 0 h 80"/>
                  <a:gd name="T8" fmla="*/ 948 w 948"/>
                  <a:gd name="T9" fmla="*/ 80 h 80"/>
                  <a:gd name="T10" fmla="*/ 948 w 948"/>
                  <a:gd name="T11" fmla="*/ 80 h 80"/>
                </a:gdLst>
                <a:ahLst/>
                <a:cxnLst>
                  <a:cxn ang="0">
                    <a:pos x="T0" y="T1"/>
                  </a:cxn>
                  <a:cxn ang="0">
                    <a:pos x="T2" y="T3"/>
                  </a:cxn>
                  <a:cxn ang="0">
                    <a:pos x="T4" y="T5"/>
                  </a:cxn>
                  <a:cxn ang="0">
                    <a:pos x="T6" y="T7"/>
                  </a:cxn>
                  <a:cxn ang="0">
                    <a:pos x="T8" y="T9"/>
                  </a:cxn>
                  <a:cxn ang="0">
                    <a:pos x="T10" y="T11"/>
                  </a:cxn>
                </a:cxnLst>
                <a:rect l="0" t="0" r="r" b="b"/>
                <a:pathLst>
                  <a:path w="948" h="80">
                    <a:moveTo>
                      <a:pt x="948" y="80"/>
                    </a:moveTo>
                    <a:lnTo>
                      <a:pt x="0" y="80"/>
                    </a:lnTo>
                    <a:lnTo>
                      <a:pt x="0" y="0"/>
                    </a:lnTo>
                    <a:lnTo>
                      <a:pt x="948" y="0"/>
                    </a:lnTo>
                    <a:lnTo>
                      <a:pt x="948" y="80"/>
                    </a:lnTo>
                    <a:lnTo>
                      <a:pt x="948" y="80"/>
                    </a:lnTo>
                    <a:close/>
                  </a:path>
                </a:pathLst>
              </a:custGeom>
              <a:solidFill>
                <a:srgbClr val="ACACA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Freeform 44">
                <a:extLst>
                  <a:ext uri="{FF2B5EF4-FFF2-40B4-BE49-F238E27FC236}">
                    <a16:creationId xmlns:a16="http://schemas.microsoft.com/office/drawing/2014/main" id="{3379299D-C255-4285-8EB0-EC46E186B031}"/>
                  </a:ext>
                </a:extLst>
              </p:cNvPr>
              <p:cNvSpPr>
                <a:spLocks/>
              </p:cNvSpPr>
              <p:nvPr/>
            </p:nvSpPr>
            <p:spPr bwMode="auto">
              <a:xfrm>
                <a:off x="5386" y="2172"/>
                <a:ext cx="318" cy="124"/>
              </a:xfrm>
              <a:custGeom>
                <a:avLst/>
                <a:gdLst>
                  <a:gd name="T0" fmla="*/ 312 w 312"/>
                  <a:gd name="T1" fmla="*/ 59 h 59"/>
                  <a:gd name="T2" fmla="*/ 0 w 312"/>
                  <a:gd name="T3" fmla="*/ 59 h 59"/>
                  <a:gd name="T4" fmla="*/ 50 w 312"/>
                  <a:gd name="T5" fmla="*/ 0 h 59"/>
                  <a:gd name="T6" fmla="*/ 263 w 312"/>
                  <a:gd name="T7" fmla="*/ 0 h 59"/>
                  <a:gd name="T8" fmla="*/ 312 w 312"/>
                  <a:gd name="T9" fmla="*/ 59 h 59"/>
                  <a:gd name="T10" fmla="*/ 312 w 312"/>
                  <a:gd name="T11" fmla="*/ 59 h 59"/>
                </a:gdLst>
                <a:ahLst/>
                <a:cxnLst>
                  <a:cxn ang="0">
                    <a:pos x="T0" y="T1"/>
                  </a:cxn>
                  <a:cxn ang="0">
                    <a:pos x="T2" y="T3"/>
                  </a:cxn>
                  <a:cxn ang="0">
                    <a:pos x="T4" y="T5"/>
                  </a:cxn>
                  <a:cxn ang="0">
                    <a:pos x="T6" y="T7"/>
                  </a:cxn>
                  <a:cxn ang="0">
                    <a:pos x="T8" y="T9"/>
                  </a:cxn>
                  <a:cxn ang="0">
                    <a:pos x="T10" y="T11"/>
                  </a:cxn>
                </a:cxnLst>
                <a:rect l="0" t="0" r="r" b="b"/>
                <a:pathLst>
                  <a:path w="312" h="59">
                    <a:moveTo>
                      <a:pt x="312" y="59"/>
                    </a:moveTo>
                    <a:lnTo>
                      <a:pt x="0" y="59"/>
                    </a:lnTo>
                    <a:lnTo>
                      <a:pt x="50" y="0"/>
                    </a:lnTo>
                    <a:lnTo>
                      <a:pt x="263" y="0"/>
                    </a:lnTo>
                    <a:lnTo>
                      <a:pt x="312" y="59"/>
                    </a:lnTo>
                    <a:lnTo>
                      <a:pt x="312" y="5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52" name="Freeform 45">
              <a:extLst>
                <a:ext uri="{FF2B5EF4-FFF2-40B4-BE49-F238E27FC236}">
                  <a16:creationId xmlns:a16="http://schemas.microsoft.com/office/drawing/2014/main" id="{83DF5C2E-9B8D-4578-BDF9-048671D4DB23}"/>
                </a:ext>
              </a:extLst>
            </p:cNvPr>
            <p:cNvSpPr>
              <a:spLocks/>
            </p:cNvSpPr>
            <p:nvPr/>
          </p:nvSpPr>
          <p:spPr bwMode="auto">
            <a:xfrm>
              <a:off x="3204" y="3176"/>
              <a:ext cx="62" cy="148"/>
            </a:xfrm>
            <a:custGeom>
              <a:avLst/>
              <a:gdLst>
                <a:gd name="T0" fmla="*/ 14 w 31"/>
                <a:gd name="T1" fmla="*/ 1 h 74"/>
                <a:gd name="T2" fmla="*/ 0 w 31"/>
                <a:gd name="T3" fmla="*/ 5 h 74"/>
                <a:gd name="T4" fmla="*/ 0 w 31"/>
                <a:gd name="T5" fmla="*/ 5 h 74"/>
                <a:gd name="T6" fmla="*/ 0 w 31"/>
                <a:gd name="T7" fmla="*/ 6 h 74"/>
                <a:gd name="T8" fmla="*/ 15 w 31"/>
                <a:gd name="T9" fmla="*/ 60 h 74"/>
                <a:gd name="T10" fmla="*/ 15 w 31"/>
                <a:gd name="T11" fmla="*/ 60 h 74"/>
                <a:gd name="T12" fmla="*/ 27 w 31"/>
                <a:gd name="T13" fmla="*/ 74 h 74"/>
                <a:gd name="T14" fmla="*/ 27 w 31"/>
                <a:gd name="T15" fmla="*/ 74 h 74"/>
                <a:gd name="T16" fmla="*/ 28 w 31"/>
                <a:gd name="T17" fmla="*/ 73 h 74"/>
                <a:gd name="T18" fmla="*/ 29 w 31"/>
                <a:gd name="T19" fmla="*/ 66 h 74"/>
                <a:gd name="T20" fmla="*/ 30 w 31"/>
                <a:gd name="T21" fmla="*/ 56 h 74"/>
                <a:gd name="T22" fmla="*/ 31 w 31"/>
                <a:gd name="T23" fmla="*/ 56 h 74"/>
                <a:gd name="T24" fmla="*/ 15 w 31"/>
                <a:gd name="T25" fmla="*/ 1 h 74"/>
                <a:gd name="T26" fmla="*/ 14 w 31"/>
                <a:gd name="T27" fmla="*/ 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74">
                  <a:moveTo>
                    <a:pt x="14" y="1"/>
                  </a:moveTo>
                  <a:cubicBezTo>
                    <a:pt x="14" y="1"/>
                    <a:pt x="14" y="1"/>
                    <a:pt x="0" y="5"/>
                  </a:cubicBezTo>
                  <a:cubicBezTo>
                    <a:pt x="0" y="5"/>
                    <a:pt x="0" y="5"/>
                    <a:pt x="0" y="5"/>
                  </a:cubicBezTo>
                  <a:cubicBezTo>
                    <a:pt x="0" y="5"/>
                    <a:pt x="0" y="5"/>
                    <a:pt x="0" y="6"/>
                  </a:cubicBezTo>
                  <a:cubicBezTo>
                    <a:pt x="0" y="6"/>
                    <a:pt x="0" y="6"/>
                    <a:pt x="15" y="60"/>
                  </a:cubicBezTo>
                  <a:cubicBezTo>
                    <a:pt x="15" y="60"/>
                    <a:pt x="15" y="60"/>
                    <a:pt x="15" y="60"/>
                  </a:cubicBezTo>
                  <a:cubicBezTo>
                    <a:pt x="15" y="60"/>
                    <a:pt x="15" y="60"/>
                    <a:pt x="27" y="74"/>
                  </a:cubicBezTo>
                  <a:cubicBezTo>
                    <a:pt x="27" y="74"/>
                    <a:pt x="27" y="74"/>
                    <a:pt x="27" y="74"/>
                  </a:cubicBezTo>
                  <a:cubicBezTo>
                    <a:pt x="28" y="74"/>
                    <a:pt x="28" y="74"/>
                    <a:pt x="28" y="73"/>
                  </a:cubicBezTo>
                  <a:cubicBezTo>
                    <a:pt x="28" y="73"/>
                    <a:pt x="28" y="73"/>
                    <a:pt x="29" y="66"/>
                  </a:cubicBezTo>
                  <a:cubicBezTo>
                    <a:pt x="29" y="66"/>
                    <a:pt x="29" y="66"/>
                    <a:pt x="30" y="56"/>
                  </a:cubicBezTo>
                  <a:cubicBezTo>
                    <a:pt x="30" y="56"/>
                    <a:pt x="30" y="56"/>
                    <a:pt x="31" y="56"/>
                  </a:cubicBezTo>
                  <a:cubicBezTo>
                    <a:pt x="31" y="56"/>
                    <a:pt x="31" y="56"/>
                    <a:pt x="15" y="1"/>
                  </a:cubicBezTo>
                  <a:cubicBezTo>
                    <a:pt x="15" y="1"/>
                    <a:pt x="14" y="0"/>
                    <a:pt x="14" y="1"/>
                  </a:cubicBezTo>
                  <a:close/>
                </a:path>
              </a:pathLst>
            </a:custGeom>
            <a:solidFill>
              <a:srgbClr val="2E6D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53" name="Group 46">
              <a:extLst>
                <a:ext uri="{FF2B5EF4-FFF2-40B4-BE49-F238E27FC236}">
                  <a16:creationId xmlns:a16="http://schemas.microsoft.com/office/drawing/2014/main" id="{92E472F2-7423-4856-BC5C-DDB2BF26E6A7}"/>
                </a:ext>
              </a:extLst>
            </p:cNvPr>
            <p:cNvGrpSpPr>
              <a:grpSpLocks/>
            </p:cNvGrpSpPr>
            <p:nvPr/>
          </p:nvGrpSpPr>
          <p:grpSpPr bwMode="auto">
            <a:xfrm>
              <a:off x="3076" y="2696"/>
              <a:ext cx="417" cy="594"/>
              <a:chOff x="3443" y="2612"/>
              <a:chExt cx="417" cy="594"/>
            </a:xfrm>
          </p:grpSpPr>
          <p:sp>
            <p:nvSpPr>
              <p:cNvPr id="54" name="Freeform 47">
                <a:extLst>
                  <a:ext uri="{FF2B5EF4-FFF2-40B4-BE49-F238E27FC236}">
                    <a16:creationId xmlns:a16="http://schemas.microsoft.com/office/drawing/2014/main" id="{1143B326-C3F6-4502-83A1-46EF3F9C3A84}"/>
                  </a:ext>
                </a:extLst>
              </p:cNvPr>
              <p:cNvSpPr>
                <a:spLocks noEditPoints="1"/>
              </p:cNvSpPr>
              <p:nvPr/>
            </p:nvSpPr>
            <p:spPr bwMode="auto">
              <a:xfrm>
                <a:off x="3443" y="2795"/>
                <a:ext cx="417" cy="411"/>
              </a:xfrm>
              <a:custGeom>
                <a:avLst/>
                <a:gdLst>
                  <a:gd name="T0" fmla="*/ 182 w 208"/>
                  <a:gd name="T1" fmla="*/ 0 h 205"/>
                  <a:gd name="T2" fmla="*/ 24 w 208"/>
                  <a:gd name="T3" fmla="*/ 0 h 205"/>
                  <a:gd name="T4" fmla="*/ 0 w 208"/>
                  <a:gd name="T5" fmla="*/ 24 h 205"/>
                  <a:gd name="T6" fmla="*/ 0 w 208"/>
                  <a:gd name="T7" fmla="*/ 161 h 205"/>
                  <a:gd name="T8" fmla="*/ 5 w 208"/>
                  <a:gd name="T9" fmla="*/ 168 h 205"/>
                  <a:gd name="T10" fmla="*/ 10 w 208"/>
                  <a:gd name="T11" fmla="*/ 170 h 205"/>
                  <a:gd name="T12" fmla="*/ 42 w 208"/>
                  <a:gd name="T13" fmla="*/ 185 h 205"/>
                  <a:gd name="T14" fmla="*/ 63 w 208"/>
                  <a:gd name="T15" fmla="*/ 195 h 205"/>
                  <a:gd name="T16" fmla="*/ 77 w 208"/>
                  <a:gd name="T17" fmla="*/ 201 h 205"/>
                  <a:gd name="T18" fmla="*/ 99 w 208"/>
                  <a:gd name="T19" fmla="*/ 195 h 205"/>
                  <a:gd name="T20" fmla="*/ 100 w 208"/>
                  <a:gd name="T21" fmla="*/ 194 h 205"/>
                  <a:gd name="T22" fmla="*/ 92 w 208"/>
                  <a:gd name="T23" fmla="*/ 171 h 205"/>
                  <a:gd name="T24" fmla="*/ 72 w 208"/>
                  <a:gd name="T25" fmla="*/ 161 h 205"/>
                  <a:gd name="T26" fmla="*/ 91 w 208"/>
                  <a:gd name="T27" fmla="*/ 161 h 205"/>
                  <a:gd name="T28" fmla="*/ 100 w 208"/>
                  <a:gd name="T29" fmla="*/ 161 h 205"/>
                  <a:gd name="T30" fmla="*/ 109 w 208"/>
                  <a:gd name="T31" fmla="*/ 161 h 205"/>
                  <a:gd name="T32" fmla="*/ 136 w 208"/>
                  <a:gd name="T33" fmla="*/ 161 h 205"/>
                  <a:gd name="T34" fmla="*/ 116 w 208"/>
                  <a:gd name="T35" fmla="*/ 171 h 205"/>
                  <a:gd name="T36" fmla="*/ 108 w 208"/>
                  <a:gd name="T37" fmla="*/ 194 h 205"/>
                  <a:gd name="T38" fmla="*/ 108 w 208"/>
                  <a:gd name="T39" fmla="*/ 195 h 205"/>
                  <a:gd name="T40" fmla="*/ 131 w 208"/>
                  <a:gd name="T41" fmla="*/ 201 h 205"/>
                  <a:gd name="T42" fmla="*/ 145 w 208"/>
                  <a:gd name="T43" fmla="*/ 195 h 205"/>
                  <a:gd name="T44" fmla="*/ 167 w 208"/>
                  <a:gd name="T45" fmla="*/ 185 h 205"/>
                  <a:gd name="T46" fmla="*/ 197 w 208"/>
                  <a:gd name="T47" fmla="*/ 170 h 205"/>
                  <a:gd name="T48" fmla="*/ 202 w 208"/>
                  <a:gd name="T49" fmla="*/ 168 h 205"/>
                  <a:gd name="T50" fmla="*/ 207 w 208"/>
                  <a:gd name="T51" fmla="*/ 161 h 205"/>
                  <a:gd name="T52" fmla="*/ 208 w 208"/>
                  <a:gd name="T53" fmla="*/ 161 h 205"/>
                  <a:gd name="T54" fmla="*/ 208 w 208"/>
                  <a:gd name="T55" fmla="*/ 24 h 205"/>
                  <a:gd name="T56" fmla="*/ 182 w 208"/>
                  <a:gd name="T57" fmla="*/ 0 h 205"/>
                  <a:gd name="T58" fmla="*/ 41 w 208"/>
                  <a:gd name="T59" fmla="*/ 147 h 205"/>
                  <a:gd name="T60" fmla="*/ 35 w 208"/>
                  <a:gd name="T61" fmla="*/ 144 h 205"/>
                  <a:gd name="T62" fmla="*/ 35 w 208"/>
                  <a:gd name="T63" fmla="*/ 64 h 205"/>
                  <a:gd name="T64" fmla="*/ 41 w 208"/>
                  <a:gd name="T65" fmla="*/ 64 h 205"/>
                  <a:gd name="T66" fmla="*/ 41 w 208"/>
                  <a:gd name="T67" fmla="*/ 147 h 205"/>
                  <a:gd name="T68" fmla="*/ 174 w 208"/>
                  <a:gd name="T69" fmla="*/ 144 h 205"/>
                  <a:gd name="T70" fmla="*/ 167 w 208"/>
                  <a:gd name="T71" fmla="*/ 147 h 205"/>
                  <a:gd name="T72" fmla="*/ 167 w 208"/>
                  <a:gd name="T73" fmla="*/ 64 h 205"/>
                  <a:gd name="T74" fmla="*/ 174 w 208"/>
                  <a:gd name="T75" fmla="*/ 64 h 205"/>
                  <a:gd name="T76" fmla="*/ 174 w 208"/>
                  <a:gd name="T77" fmla="*/ 144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8" h="205">
                    <a:moveTo>
                      <a:pt x="182" y="0"/>
                    </a:moveTo>
                    <a:cubicBezTo>
                      <a:pt x="168" y="0"/>
                      <a:pt x="38" y="0"/>
                      <a:pt x="24" y="0"/>
                    </a:cubicBezTo>
                    <a:cubicBezTo>
                      <a:pt x="10" y="0"/>
                      <a:pt x="0" y="14"/>
                      <a:pt x="0" y="24"/>
                    </a:cubicBezTo>
                    <a:cubicBezTo>
                      <a:pt x="0" y="28"/>
                      <a:pt x="0" y="97"/>
                      <a:pt x="0" y="161"/>
                    </a:cubicBezTo>
                    <a:cubicBezTo>
                      <a:pt x="1" y="164"/>
                      <a:pt x="3" y="166"/>
                      <a:pt x="5" y="168"/>
                    </a:cubicBezTo>
                    <a:cubicBezTo>
                      <a:pt x="7" y="169"/>
                      <a:pt x="9" y="169"/>
                      <a:pt x="10" y="170"/>
                    </a:cubicBezTo>
                    <a:cubicBezTo>
                      <a:pt x="21" y="175"/>
                      <a:pt x="32" y="180"/>
                      <a:pt x="42" y="185"/>
                    </a:cubicBezTo>
                    <a:cubicBezTo>
                      <a:pt x="50" y="188"/>
                      <a:pt x="57" y="192"/>
                      <a:pt x="63" y="195"/>
                    </a:cubicBezTo>
                    <a:cubicBezTo>
                      <a:pt x="71" y="199"/>
                      <a:pt x="77" y="201"/>
                      <a:pt x="77" y="201"/>
                    </a:cubicBezTo>
                    <a:cubicBezTo>
                      <a:pt x="85" y="205"/>
                      <a:pt x="95" y="203"/>
                      <a:pt x="99" y="195"/>
                    </a:cubicBezTo>
                    <a:cubicBezTo>
                      <a:pt x="100" y="194"/>
                      <a:pt x="100" y="194"/>
                      <a:pt x="100" y="194"/>
                    </a:cubicBezTo>
                    <a:cubicBezTo>
                      <a:pt x="104" y="185"/>
                      <a:pt x="99" y="174"/>
                      <a:pt x="92" y="171"/>
                    </a:cubicBezTo>
                    <a:cubicBezTo>
                      <a:pt x="91" y="171"/>
                      <a:pt x="84" y="167"/>
                      <a:pt x="72" y="161"/>
                    </a:cubicBezTo>
                    <a:cubicBezTo>
                      <a:pt x="91" y="161"/>
                      <a:pt x="91" y="161"/>
                      <a:pt x="91" y="161"/>
                    </a:cubicBezTo>
                    <a:cubicBezTo>
                      <a:pt x="100" y="161"/>
                      <a:pt x="100" y="161"/>
                      <a:pt x="100" y="161"/>
                    </a:cubicBezTo>
                    <a:cubicBezTo>
                      <a:pt x="109" y="161"/>
                      <a:pt x="109" y="161"/>
                      <a:pt x="109" y="161"/>
                    </a:cubicBezTo>
                    <a:cubicBezTo>
                      <a:pt x="136" y="161"/>
                      <a:pt x="136" y="161"/>
                      <a:pt x="136" y="161"/>
                    </a:cubicBezTo>
                    <a:cubicBezTo>
                      <a:pt x="124" y="167"/>
                      <a:pt x="116" y="171"/>
                      <a:pt x="116" y="171"/>
                    </a:cubicBezTo>
                    <a:cubicBezTo>
                      <a:pt x="108" y="174"/>
                      <a:pt x="103" y="185"/>
                      <a:pt x="108" y="194"/>
                    </a:cubicBezTo>
                    <a:cubicBezTo>
                      <a:pt x="108" y="194"/>
                      <a:pt x="108" y="194"/>
                      <a:pt x="108" y="195"/>
                    </a:cubicBezTo>
                    <a:cubicBezTo>
                      <a:pt x="113" y="203"/>
                      <a:pt x="123" y="205"/>
                      <a:pt x="131" y="201"/>
                    </a:cubicBezTo>
                    <a:cubicBezTo>
                      <a:pt x="131" y="201"/>
                      <a:pt x="136" y="199"/>
                      <a:pt x="145" y="195"/>
                    </a:cubicBezTo>
                    <a:cubicBezTo>
                      <a:pt x="152" y="192"/>
                      <a:pt x="158" y="188"/>
                      <a:pt x="167" y="185"/>
                    </a:cubicBezTo>
                    <a:cubicBezTo>
                      <a:pt x="176" y="180"/>
                      <a:pt x="186" y="175"/>
                      <a:pt x="197" y="170"/>
                    </a:cubicBezTo>
                    <a:cubicBezTo>
                      <a:pt x="199" y="169"/>
                      <a:pt x="200" y="169"/>
                      <a:pt x="202" y="168"/>
                    </a:cubicBezTo>
                    <a:cubicBezTo>
                      <a:pt x="204" y="166"/>
                      <a:pt x="206" y="164"/>
                      <a:pt x="207" y="161"/>
                    </a:cubicBezTo>
                    <a:cubicBezTo>
                      <a:pt x="208" y="161"/>
                      <a:pt x="208" y="161"/>
                      <a:pt x="208" y="161"/>
                    </a:cubicBezTo>
                    <a:cubicBezTo>
                      <a:pt x="208" y="97"/>
                      <a:pt x="208" y="29"/>
                      <a:pt x="208" y="24"/>
                    </a:cubicBezTo>
                    <a:cubicBezTo>
                      <a:pt x="208" y="13"/>
                      <a:pt x="197" y="0"/>
                      <a:pt x="182" y="0"/>
                    </a:cubicBezTo>
                    <a:close/>
                    <a:moveTo>
                      <a:pt x="41" y="147"/>
                    </a:moveTo>
                    <a:cubicBezTo>
                      <a:pt x="38" y="146"/>
                      <a:pt x="37" y="145"/>
                      <a:pt x="35" y="144"/>
                    </a:cubicBezTo>
                    <a:cubicBezTo>
                      <a:pt x="35" y="101"/>
                      <a:pt x="35" y="64"/>
                      <a:pt x="35" y="64"/>
                    </a:cubicBezTo>
                    <a:cubicBezTo>
                      <a:pt x="41" y="64"/>
                      <a:pt x="41" y="64"/>
                      <a:pt x="41" y="64"/>
                    </a:cubicBezTo>
                    <a:cubicBezTo>
                      <a:pt x="41" y="64"/>
                      <a:pt x="41" y="97"/>
                      <a:pt x="41" y="147"/>
                    </a:cubicBezTo>
                    <a:close/>
                    <a:moveTo>
                      <a:pt x="174" y="144"/>
                    </a:moveTo>
                    <a:cubicBezTo>
                      <a:pt x="171" y="145"/>
                      <a:pt x="169" y="146"/>
                      <a:pt x="167" y="147"/>
                    </a:cubicBezTo>
                    <a:cubicBezTo>
                      <a:pt x="167" y="97"/>
                      <a:pt x="167" y="64"/>
                      <a:pt x="167" y="64"/>
                    </a:cubicBezTo>
                    <a:cubicBezTo>
                      <a:pt x="174" y="64"/>
                      <a:pt x="174" y="64"/>
                      <a:pt x="174" y="64"/>
                    </a:cubicBezTo>
                    <a:cubicBezTo>
                      <a:pt x="174" y="64"/>
                      <a:pt x="174" y="100"/>
                      <a:pt x="174" y="144"/>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Oval 48">
                <a:extLst>
                  <a:ext uri="{FF2B5EF4-FFF2-40B4-BE49-F238E27FC236}">
                    <a16:creationId xmlns:a16="http://schemas.microsoft.com/office/drawing/2014/main" id="{67200ACC-F7FC-4DD0-8D81-A73350AB7B99}"/>
                  </a:ext>
                </a:extLst>
              </p:cNvPr>
              <p:cNvSpPr>
                <a:spLocks noChangeArrowheads="1"/>
              </p:cNvSpPr>
              <p:nvPr/>
            </p:nvSpPr>
            <p:spPr bwMode="auto">
              <a:xfrm>
                <a:off x="3567" y="2612"/>
                <a:ext cx="169" cy="169"/>
              </a:xfrm>
              <a:prstGeom prst="ellipse">
                <a:avLst/>
              </a:pr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endParaRPr>
              </a:p>
            </p:txBody>
          </p:sp>
        </p:grpSp>
      </p:grpSp>
    </p:spTree>
    <p:extLst>
      <p:ext uri="{BB962C8B-B14F-4D97-AF65-F5344CB8AC3E}">
        <p14:creationId xmlns:p14="http://schemas.microsoft.com/office/powerpoint/2010/main" val="2901452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３．相談の受付と対応</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（３）相談受付とその対応①</a:t>
            </a:r>
          </a:p>
        </p:txBody>
      </p:sp>
      <p:grpSp>
        <p:nvGrpSpPr>
          <p:cNvPr id="4" name="グループ化 3">
            <a:extLst>
              <a:ext uri="{FF2B5EF4-FFF2-40B4-BE49-F238E27FC236}">
                <a16:creationId xmlns:a16="http://schemas.microsoft.com/office/drawing/2014/main" id="{940462EA-A221-49B3-A29F-C1A1FD8F1A5D}"/>
              </a:ext>
            </a:extLst>
          </p:cNvPr>
          <p:cNvGrpSpPr/>
          <p:nvPr/>
        </p:nvGrpSpPr>
        <p:grpSpPr>
          <a:xfrm>
            <a:off x="407197" y="997286"/>
            <a:ext cx="9081803" cy="5528743"/>
            <a:chOff x="407197" y="1123810"/>
            <a:chExt cx="9081803" cy="5528743"/>
          </a:xfrm>
        </p:grpSpPr>
        <p:cxnSp>
          <p:nvCxnSpPr>
            <p:cNvPr id="7" name="直線コネクタ 6">
              <a:extLst>
                <a:ext uri="{FF2B5EF4-FFF2-40B4-BE49-F238E27FC236}">
                  <a16:creationId xmlns:a16="http://schemas.microsoft.com/office/drawing/2014/main" id="{468BF0EA-835A-4831-BF8F-ED9B559E2E52}"/>
                </a:ext>
              </a:extLst>
            </p:cNvPr>
            <p:cNvCxnSpPr/>
            <p:nvPr/>
          </p:nvCxnSpPr>
          <p:spPr>
            <a:xfrm>
              <a:off x="560512" y="1612553"/>
              <a:ext cx="0" cy="5040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1E8520FA-6D94-45F4-9740-39B5713C1138}"/>
                </a:ext>
              </a:extLst>
            </p:cNvPr>
            <p:cNvCxnSpPr>
              <a:cxnSpLocks/>
            </p:cNvCxnSpPr>
            <p:nvPr/>
          </p:nvCxnSpPr>
          <p:spPr>
            <a:xfrm rot="16200000" flipH="1">
              <a:off x="6573000" y="-1631364"/>
              <a:ext cx="0" cy="5832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4B4F3F54-AFEA-4812-BB5A-A87EBA15A684}"/>
                </a:ext>
              </a:extLst>
            </p:cNvPr>
            <p:cNvGrpSpPr/>
            <p:nvPr/>
          </p:nvGrpSpPr>
          <p:grpSpPr>
            <a:xfrm>
              <a:off x="407197" y="1123810"/>
              <a:ext cx="5841945" cy="557568"/>
              <a:chOff x="2288702" y="5229201"/>
              <a:chExt cx="5841945" cy="557568"/>
            </a:xfrm>
          </p:grpSpPr>
          <p:sp>
            <p:nvSpPr>
              <p:cNvPr id="8" name="正方形/長方形 7">
                <a:extLst>
                  <a:ext uri="{FF2B5EF4-FFF2-40B4-BE49-F238E27FC236}">
                    <a16:creationId xmlns:a16="http://schemas.microsoft.com/office/drawing/2014/main" id="{15775BCC-C98C-4FE7-8D34-6BE61FB80375}"/>
                  </a:ext>
                </a:extLst>
              </p:cNvPr>
              <p:cNvSpPr/>
              <p:nvPr/>
            </p:nvSpPr>
            <p:spPr>
              <a:xfrm>
                <a:off x="2360710" y="5318769"/>
                <a:ext cx="5769937" cy="468000"/>
              </a:xfrm>
              <a:prstGeom prst="rect">
                <a:avLst/>
              </a:prstGeom>
              <a:solidFill>
                <a:schemeClr val="bg2">
                  <a:lumMod val="75000"/>
                </a:schemeClr>
              </a:solidFill>
              <a:ln w="95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6C74887C-73C6-48CD-9F7F-0CE038719FF0}"/>
                  </a:ext>
                </a:extLst>
              </p:cNvPr>
              <p:cNvSpPr/>
              <p:nvPr/>
            </p:nvSpPr>
            <p:spPr>
              <a:xfrm>
                <a:off x="2288702" y="5229201"/>
                <a:ext cx="5769937" cy="468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相談を受けた際に聞き取る内容</a:t>
                </a:r>
              </a:p>
            </p:txBody>
          </p:sp>
        </p:grpSp>
      </p:grpSp>
      <p:pic>
        <p:nvPicPr>
          <p:cNvPr id="11" name="グラフィックス 10" descr="リスト">
            <a:extLst>
              <a:ext uri="{FF2B5EF4-FFF2-40B4-BE49-F238E27FC236}">
                <a16:creationId xmlns:a16="http://schemas.microsoft.com/office/drawing/2014/main" id="{D5C1DEDC-33B3-432A-8FED-702894DECC8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9205" y="1033286"/>
            <a:ext cx="396000" cy="396000"/>
          </a:xfrm>
          <a:prstGeom prst="rect">
            <a:avLst/>
          </a:prstGeom>
        </p:spPr>
      </p:pic>
      <p:sp>
        <p:nvSpPr>
          <p:cNvPr id="13" name="吹き出し: 四角形 12">
            <a:extLst>
              <a:ext uri="{FF2B5EF4-FFF2-40B4-BE49-F238E27FC236}">
                <a16:creationId xmlns:a16="http://schemas.microsoft.com/office/drawing/2014/main" id="{D64635A8-E6A4-4DE6-9F2D-50A83ACD6B75}"/>
              </a:ext>
            </a:extLst>
          </p:cNvPr>
          <p:cNvSpPr/>
          <p:nvPr/>
        </p:nvSpPr>
        <p:spPr>
          <a:xfrm>
            <a:off x="2000677" y="1700807"/>
            <a:ext cx="7488323" cy="4752525"/>
          </a:xfrm>
          <a:prstGeom prst="wedgeRectCallout">
            <a:avLst>
              <a:gd name="adj1" fmla="val -55464"/>
              <a:gd name="adj2" fmla="val -35283"/>
            </a:avLst>
          </a:prstGeom>
          <a:solidFill>
            <a:schemeClr val="bg2"/>
          </a:solidFill>
          <a:ln w="28575">
            <a:solidFill>
              <a:schemeClr val="bg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72000" bIns="0" numCol="1" spcCol="0" rtlCol="0" fromWordArt="0" anchor="ctr" anchorCtr="0" forceAA="0" compatLnSpc="1">
            <a:prstTxWarp prst="textNoShape">
              <a:avLst/>
            </a:prstTxWarp>
            <a:noAutofit/>
          </a:bodyPr>
          <a:lstStyle/>
          <a:p>
            <a:r>
              <a:rPr lang="en-US" altLang="ja-JP" sz="2000" b="1" dirty="0">
                <a:solidFill>
                  <a:schemeClr val="tx1"/>
                </a:solidFill>
                <a:latin typeface="游ゴシック" panose="020B0400000000000000" pitchFamily="50" charset="-128"/>
                <a:ea typeface="游ゴシック" panose="020B0400000000000000" pitchFamily="50" charset="-128"/>
              </a:rPr>
              <a:t>【</a:t>
            </a:r>
            <a:r>
              <a:rPr lang="ja-JP" altLang="en-US" sz="2000" b="1" dirty="0">
                <a:solidFill>
                  <a:schemeClr val="tx1"/>
                </a:solidFill>
                <a:latin typeface="游ゴシック" panose="020B0400000000000000" pitchFamily="50" charset="-128"/>
                <a:ea typeface="游ゴシック" panose="020B0400000000000000" pitchFamily="50" charset="-128"/>
              </a:rPr>
              <a:t>聞き取る内容・参考資料</a:t>
            </a:r>
            <a:r>
              <a:rPr lang="en-US" altLang="ja-JP" sz="2000" b="1" dirty="0">
                <a:solidFill>
                  <a:schemeClr val="tx1"/>
                </a:solidFill>
                <a:latin typeface="游ゴシック" panose="020B0400000000000000" pitchFamily="50" charset="-128"/>
                <a:ea typeface="游ゴシック" panose="020B0400000000000000" pitchFamily="50" charset="-128"/>
              </a:rPr>
              <a:t>】</a:t>
            </a:r>
          </a:p>
          <a:p>
            <a:pPr marL="342900" indent="-342900">
              <a:buFont typeface="Wingdings" panose="05000000000000000000" pitchFamily="2" charset="2"/>
              <a:buChar char="ü"/>
            </a:pPr>
            <a:r>
              <a:rPr lang="ja-JP" altLang="en-US" sz="2000" dirty="0">
                <a:solidFill>
                  <a:schemeClr val="tx1"/>
                </a:solidFill>
                <a:latin typeface="游ゴシック" panose="020B0400000000000000" pitchFamily="50" charset="-128"/>
                <a:ea typeface="游ゴシック" panose="020B0400000000000000" pitchFamily="50" charset="-128"/>
              </a:rPr>
              <a:t>いつ（いつから）、誰が、どこで、何を、なぜ、どのようにした（どうされた）、という、いわゆる</a:t>
            </a:r>
            <a:r>
              <a:rPr lang="ja-JP" altLang="en-US" sz="2000" b="1" u="sng" dirty="0">
                <a:solidFill>
                  <a:schemeClr val="tx1"/>
                </a:solidFill>
                <a:latin typeface="游ゴシック" panose="020B0400000000000000" pitchFamily="50" charset="-128"/>
                <a:ea typeface="游ゴシック" panose="020B0400000000000000" pitchFamily="50" charset="-128"/>
              </a:rPr>
              <a:t>５</a:t>
            </a:r>
            <a:r>
              <a:rPr lang="en-US" altLang="ja-JP" sz="2000" b="1" u="sng" dirty="0">
                <a:solidFill>
                  <a:schemeClr val="tx1"/>
                </a:solidFill>
                <a:latin typeface="游ゴシック" panose="020B0400000000000000" pitchFamily="50" charset="-128"/>
                <a:ea typeface="游ゴシック" panose="020B0400000000000000" pitchFamily="50" charset="-128"/>
              </a:rPr>
              <a:t>W1H</a:t>
            </a:r>
            <a:r>
              <a:rPr lang="ja-JP" altLang="en-US" sz="2000" b="1" u="sng" dirty="0">
                <a:solidFill>
                  <a:schemeClr val="tx1"/>
                </a:solidFill>
                <a:latin typeface="游ゴシック" panose="020B0400000000000000" pitchFamily="50" charset="-128"/>
                <a:ea typeface="游ゴシック" panose="020B0400000000000000" pitchFamily="50" charset="-128"/>
              </a:rPr>
              <a:t>をわかる範囲でなるべく聞き取り</a:t>
            </a:r>
            <a:r>
              <a:rPr lang="ja-JP" altLang="en-US" sz="2000" dirty="0">
                <a:solidFill>
                  <a:schemeClr val="tx1"/>
                </a:solidFill>
                <a:latin typeface="游ゴシック" panose="020B0400000000000000" pitchFamily="50" charset="-128"/>
                <a:ea typeface="游ゴシック" panose="020B0400000000000000" pitchFamily="50" charset="-128"/>
              </a:rPr>
              <a:t>ましょう。</a:t>
            </a:r>
            <a:endParaRPr lang="en-US" altLang="ja-JP" sz="2000" dirty="0">
              <a:solidFill>
                <a:schemeClr val="tx1"/>
              </a:solidFill>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ü"/>
            </a:pPr>
            <a:r>
              <a:rPr lang="ja-JP" altLang="en-US" sz="2000" dirty="0">
                <a:solidFill>
                  <a:schemeClr val="tx1"/>
                </a:solidFill>
                <a:latin typeface="游ゴシック" panose="020B0400000000000000" pitchFamily="50" charset="-128"/>
                <a:ea typeface="游ゴシック" panose="020B0400000000000000" pitchFamily="50" charset="-128"/>
              </a:rPr>
              <a:t>相談内容を他の誰かに相談したことがあるか、ハラスメントを受けている場合は目撃者がいるか、等の</a:t>
            </a:r>
            <a:r>
              <a:rPr lang="ja-JP" altLang="en-US" sz="2000" b="1" u="sng" dirty="0">
                <a:solidFill>
                  <a:schemeClr val="tx1"/>
                </a:solidFill>
                <a:latin typeface="游ゴシック" panose="020B0400000000000000" pitchFamily="50" charset="-128"/>
                <a:ea typeface="游ゴシック" panose="020B0400000000000000" pitchFamily="50" charset="-128"/>
              </a:rPr>
              <a:t>相談内容の周辺情報</a:t>
            </a:r>
            <a:r>
              <a:rPr lang="ja-JP" altLang="en-US" sz="2000" dirty="0">
                <a:solidFill>
                  <a:schemeClr val="tx1"/>
                </a:solidFill>
                <a:latin typeface="游ゴシック" panose="020B0400000000000000" pitchFamily="50" charset="-128"/>
                <a:ea typeface="游ゴシック" panose="020B0400000000000000" pitchFamily="50" charset="-128"/>
              </a:rPr>
              <a:t>も聞き取り、</a:t>
            </a:r>
            <a:r>
              <a:rPr lang="ja-JP" altLang="en-US" sz="2000" b="1" u="sng" dirty="0">
                <a:solidFill>
                  <a:schemeClr val="tx1"/>
                </a:solidFill>
                <a:latin typeface="游ゴシック" panose="020B0400000000000000" pitchFamily="50" charset="-128"/>
                <a:ea typeface="游ゴシック" panose="020B0400000000000000" pitchFamily="50" charset="-128"/>
              </a:rPr>
              <a:t>より正確な事実確認</a:t>
            </a:r>
            <a:r>
              <a:rPr lang="ja-JP" altLang="en-US" sz="2000" dirty="0">
                <a:solidFill>
                  <a:schemeClr val="tx1"/>
                </a:solidFill>
                <a:latin typeface="游ゴシック" panose="020B0400000000000000" pitchFamily="50" charset="-128"/>
                <a:ea typeface="游ゴシック" panose="020B0400000000000000" pitchFamily="50" charset="-128"/>
              </a:rPr>
              <a:t>をすることで、解決策につなげましょう。</a:t>
            </a:r>
            <a:endParaRPr lang="en-US" altLang="ja-JP" sz="2000" dirty="0">
              <a:solidFill>
                <a:schemeClr val="tx1"/>
              </a:solidFill>
              <a:latin typeface="游ゴシック" panose="020B0400000000000000" pitchFamily="50" charset="-128"/>
              <a:ea typeface="游ゴシック" panose="020B0400000000000000" pitchFamily="50" charset="-128"/>
            </a:endParaRPr>
          </a:p>
          <a:p>
            <a:pPr marL="342900" indent="-342900">
              <a:buFont typeface="Wingdings" panose="05000000000000000000" pitchFamily="2" charset="2"/>
              <a:buChar char="ü"/>
            </a:pPr>
            <a:r>
              <a:rPr lang="ja-JP" altLang="en-US" sz="2000" dirty="0">
                <a:solidFill>
                  <a:schemeClr val="tx1"/>
                </a:solidFill>
                <a:latin typeface="游ゴシック" panose="020B0400000000000000" pitchFamily="50" charset="-128"/>
                <a:ea typeface="游ゴシック" panose="020B0400000000000000" pitchFamily="50" charset="-128"/>
              </a:rPr>
              <a:t>相談することで</a:t>
            </a:r>
            <a:r>
              <a:rPr lang="ja-JP" altLang="en-US" sz="2000" b="1" u="sng" dirty="0">
                <a:solidFill>
                  <a:schemeClr val="tx1"/>
                </a:solidFill>
                <a:latin typeface="游ゴシック" panose="020B0400000000000000" pitchFamily="50" charset="-128"/>
                <a:ea typeface="游ゴシック" panose="020B0400000000000000" pitchFamily="50" charset="-128"/>
              </a:rPr>
              <a:t>相談者が何を求めているのか</a:t>
            </a:r>
            <a:r>
              <a:rPr lang="ja-JP" altLang="en-US" sz="2000" dirty="0">
                <a:solidFill>
                  <a:schemeClr val="tx1"/>
                </a:solidFill>
                <a:latin typeface="游ゴシック" panose="020B0400000000000000" pitchFamily="50" charset="-128"/>
                <a:ea typeface="游ゴシック" panose="020B0400000000000000" pitchFamily="50" charset="-128"/>
              </a:rPr>
              <a:t>をくみ取りましょう。例えば、とても辛いので今すぐどうにかしてほしいのか、具体的な解決策を教えてほしいのか、アドバイスがもらえれば自分で対応できそうなのか、リスクとして気がかりで報告したのか、等。</a:t>
            </a:r>
          </a:p>
        </p:txBody>
      </p:sp>
      <p:grpSp>
        <p:nvGrpSpPr>
          <p:cNvPr id="14" name="Group 13">
            <a:extLst>
              <a:ext uri="{FF2B5EF4-FFF2-40B4-BE49-F238E27FC236}">
                <a16:creationId xmlns:a16="http://schemas.microsoft.com/office/drawing/2014/main" id="{9CADE782-7FC2-4BA5-9692-9E61F11E6C9F}"/>
              </a:ext>
            </a:extLst>
          </p:cNvPr>
          <p:cNvGrpSpPr>
            <a:grpSpLocks noChangeAspect="1"/>
          </p:cNvGrpSpPr>
          <p:nvPr/>
        </p:nvGrpSpPr>
        <p:grpSpPr bwMode="auto">
          <a:xfrm>
            <a:off x="823368" y="1828527"/>
            <a:ext cx="883131" cy="870547"/>
            <a:chOff x="753" y="895"/>
            <a:chExt cx="772" cy="761"/>
          </a:xfrm>
        </p:grpSpPr>
        <p:sp>
          <p:nvSpPr>
            <p:cNvPr id="15" name="Freeform 14">
              <a:extLst>
                <a:ext uri="{FF2B5EF4-FFF2-40B4-BE49-F238E27FC236}">
                  <a16:creationId xmlns:a16="http://schemas.microsoft.com/office/drawing/2014/main" id="{991C163C-3F3A-490A-8FBE-FDD9C43A116C}"/>
                </a:ext>
              </a:extLst>
            </p:cNvPr>
            <p:cNvSpPr>
              <a:spLocks noChangeAspect="1"/>
            </p:cNvSpPr>
            <p:nvPr/>
          </p:nvSpPr>
          <p:spPr bwMode="gray">
            <a:xfrm>
              <a:off x="795" y="902"/>
              <a:ext cx="550" cy="714"/>
            </a:xfrm>
            <a:custGeom>
              <a:avLst/>
              <a:gdLst>
                <a:gd name="T0" fmla="*/ 230 w 233"/>
                <a:gd name="T1" fmla="*/ 0 h 302"/>
                <a:gd name="T2" fmla="*/ 3 w 233"/>
                <a:gd name="T3" fmla="*/ 0 h 302"/>
                <a:gd name="T4" fmla="*/ 0 w 233"/>
                <a:gd name="T5" fmla="*/ 3 h 302"/>
                <a:gd name="T6" fmla="*/ 0 w 233"/>
                <a:gd name="T7" fmla="*/ 299 h 302"/>
                <a:gd name="T8" fmla="*/ 3 w 233"/>
                <a:gd name="T9" fmla="*/ 302 h 302"/>
                <a:gd name="T10" fmla="*/ 230 w 233"/>
                <a:gd name="T11" fmla="*/ 302 h 302"/>
                <a:gd name="T12" fmla="*/ 233 w 233"/>
                <a:gd name="T13" fmla="*/ 299 h 302"/>
                <a:gd name="T14" fmla="*/ 233 w 233"/>
                <a:gd name="T15" fmla="*/ 3 h 302"/>
                <a:gd name="T16" fmla="*/ 230 w 233"/>
                <a:gd name="T1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3" h="302">
                  <a:moveTo>
                    <a:pt x="230" y="0"/>
                  </a:moveTo>
                  <a:cubicBezTo>
                    <a:pt x="3" y="0"/>
                    <a:pt x="3" y="0"/>
                    <a:pt x="3" y="0"/>
                  </a:cubicBezTo>
                  <a:cubicBezTo>
                    <a:pt x="2" y="0"/>
                    <a:pt x="0" y="1"/>
                    <a:pt x="0" y="3"/>
                  </a:cubicBezTo>
                  <a:cubicBezTo>
                    <a:pt x="0" y="299"/>
                    <a:pt x="0" y="299"/>
                    <a:pt x="0" y="299"/>
                  </a:cubicBezTo>
                  <a:cubicBezTo>
                    <a:pt x="0" y="301"/>
                    <a:pt x="2" y="302"/>
                    <a:pt x="3" y="302"/>
                  </a:cubicBezTo>
                  <a:cubicBezTo>
                    <a:pt x="230" y="302"/>
                    <a:pt x="230" y="302"/>
                    <a:pt x="230" y="302"/>
                  </a:cubicBezTo>
                  <a:cubicBezTo>
                    <a:pt x="232" y="302"/>
                    <a:pt x="233" y="301"/>
                    <a:pt x="233" y="299"/>
                  </a:cubicBezTo>
                  <a:cubicBezTo>
                    <a:pt x="233" y="3"/>
                    <a:pt x="233" y="3"/>
                    <a:pt x="233" y="3"/>
                  </a:cubicBezTo>
                  <a:cubicBezTo>
                    <a:pt x="233" y="1"/>
                    <a:pt x="232" y="0"/>
                    <a:pt x="230" y="0"/>
                  </a:cubicBezTo>
                  <a:close/>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Freeform 15">
              <a:extLst>
                <a:ext uri="{FF2B5EF4-FFF2-40B4-BE49-F238E27FC236}">
                  <a16:creationId xmlns:a16="http://schemas.microsoft.com/office/drawing/2014/main" id="{C9E11F3F-FDDD-4D49-9A8E-94D6D808A005}"/>
                </a:ext>
              </a:extLst>
            </p:cNvPr>
            <p:cNvSpPr>
              <a:spLocks noChangeAspect="1"/>
            </p:cNvSpPr>
            <p:nvPr/>
          </p:nvSpPr>
          <p:spPr bwMode="gray">
            <a:xfrm>
              <a:off x="809" y="914"/>
              <a:ext cx="524" cy="687"/>
            </a:xfrm>
            <a:custGeom>
              <a:avLst/>
              <a:gdLst>
                <a:gd name="T0" fmla="*/ 222 w 222"/>
                <a:gd name="T1" fmla="*/ 0 h 291"/>
                <a:gd name="T2" fmla="*/ 0 w 222"/>
                <a:gd name="T3" fmla="*/ 0 h 291"/>
                <a:gd name="T4" fmla="*/ 0 w 222"/>
                <a:gd name="T5" fmla="*/ 291 h 291"/>
                <a:gd name="T6" fmla="*/ 222 w 222"/>
                <a:gd name="T7" fmla="*/ 291 h 291"/>
                <a:gd name="T8" fmla="*/ 222 w 222"/>
                <a:gd name="T9" fmla="*/ 0 h 291"/>
              </a:gdLst>
              <a:ahLst/>
              <a:cxnLst>
                <a:cxn ang="0">
                  <a:pos x="T0" y="T1"/>
                </a:cxn>
                <a:cxn ang="0">
                  <a:pos x="T2" y="T3"/>
                </a:cxn>
                <a:cxn ang="0">
                  <a:pos x="T4" y="T5"/>
                </a:cxn>
                <a:cxn ang="0">
                  <a:pos x="T6" y="T7"/>
                </a:cxn>
                <a:cxn ang="0">
                  <a:pos x="T8" y="T9"/>
                </a:cxn>
              </a:cxnLst>
              <a:rect l="0" t="0" r="r" b="b"/>
              <a:pathLst>
                <a:path w="222" h="291">
                  <a:moveTo>
                    <a:pt x="222" y="0"/>
                  </a:moveTo>
                  <a:cubicBezTo>
                    <a:pt x="216" y="0"/>
                    <a:pt x="5" y="0"/>
                    <a:pt x="0" y="0"/>
                  </a:cubicBezTo>
                  <a:cubicBezTo>
                    <a:pt x="0" y="6"/>
                    <a:pt x="0" y="286"/>
                    <a:pt x="0" y="291"/>
                  </a:cubicBezTo>
                  <a:cubicBezTo>
                    <a:pt x="5" y="291"/>
                    <a:pt x="216" y="291"/>
                    <a:pt x="222" y="291"/>
                  </a:cubicBezTo>
                  <a:cubicBezTo>
                    <a:pt x="222" y="286"/>
                    <a:pt x="222" y="6"/>
                    <a:pt x="22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Freeform 16">
              <a:extLst>
                <a:ext uri="{FF2B5EF4-FFF2-40B4-BE49-F238E27FC236}">
                  <a16:creationId xmlns:a16="http://schemas.microsoft.com/office/drawing/2014/main" id="{E15F4E84-205C-46DC-ACA8-57E1F2759EF8}"/>
                </a:ext>
              </a:extLst>
            </p:cNvPr>
            <p:cNvSpPr>
              <a:spLocks noChangeAspect="1"/>
            </p:cNvSpPr>
            <p:nvPr/>
          </p:nvSpPr>
          <p:spPr bwMode="gray">
            <a:xfrm>
              <a:off x="753" y="942"/>
              <a:ext cx="550" cy="714"/>
            </a:xfrm>
            <a:custGeom>
              <a:avLst/>
              <a:gdLst>
                <a:gd name="T0" fmla="*/ 230 w 233"/>
                <a:gd name="T1" fmla="*/ 0 h 302"/>
                <a:gd name="T2" fmla="*/ 2 w 233"/>
                <a:gd name="T3" fmla="*/ 0 h 302"/>
                <a:gd name="T4" fmla="*/ 0 w 233"/>
                <a:gd name="T5" fmla="*/ 3 h 302"/>
                <a:gd name="T6" fmla="*/ 0 w 233"/>
                <a:gd name="T7" fmla="*/ 299 h 302"/>
                <a:gd name="T8" fmla="*/ 2 w 233"/>
                <a:gd name="T9" fmla="*/ 302 h 302"/>
                <a:gd name="T10" fmla="*/ 230 w 233"/>
                <a:gd name="T11" fmla="*/ 302 h 302"/>
                <a:gd name="T12" fmla="*/ 233 w 233"/>
                <a:gd name="T13" fmla="*/ 299 h 302"/>
                <a:gd name="T14" fmla="*/ 233 w 233"/>
                <a:gd name="T15" fmla="*/ 3 h 302"/>
                <a:gd name="T16" fmla="*/ 230 w 233"/>
                <a:gd name="T1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3" h="302">
                  <a:moveTo>
                    <a:pt x="230" y="0"/>
                  </a:moveTo>
                  <a:cubicBezTo>
                    <a:pt x="2" y="0"/>
                    <a:pt x="2" y="0"/>
                    <a:pt x="2" y="0"/>
                  </a:cubicBezTo>
                  <a:cubicBezTo>
                    <a:pt x="1" y="0"/>
                    <a:pt x="0" y="1"/>
                    <a:pt x="0" y="3"/>
                  </a:cubicBezTo>
                  <a:cubicBezTo>
                    <a:pt x="0" y="299"/>
                    <a:pt x="0" y="299"/>
                    <a:pt x="0" y="299"/>
                  </a:cubicBezTo>
                  <a:cubicBezTo>
                    <a:pt x="0" y="301"/>
                    <a:pt x="1" y="302"/>
                    <a:pt x="2" y="302"/>
                  </a:cubicBezTo>
                  <a:cubicBezTo>
                    <a:pt x="230" y="302"/>
                    <a:pt x="230" y="302"/>
                    <a:pt x="230" y="302"/>
                  </a:cubicBezTo>
                  <a:cubicBezTo>
                    <a:pt x="231" y="302"/>
                    <a:pt x="233" y="301"/>
                    <a:pt x="233" y="299"/>
                  </a:cubicBezTo>
                  <a:cubicBezTo>
                    <a:pt x="233" y="3"/>
                    <a:pt x="233" y="3"/>
                    <a:pt x="233" y="3"/>
                  </a:cubicBezTo>
                  <a:cubicBezTo>
                    <a:pt x="233" y="1"/>
                    <a:pt x="231" y="0"/>
                    <a:pt x="230" y="0"/>
                  </a:cubicBezTo>
                  <a:close/>
                </a:path>
              </a:pathLst>
            </a:custGeom>
            <a:solidFill>
              <a:srgbClr val="7E7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Freeform 17">
              <a:extLst>
                <a:ext uri="{FF2B5EF4-FFF2-40B4-BE49-F238E27FC236}">
                  <a16:creationId xmlns:a16="http://schemas.microsoft.com/office/drawing/2014/main" id="{B2882E05-AA33-4234-BE99-2B25BAAF4F03}"/>
                </a:ext>
              </a:extLst>
            </p:cNvPr>
            <p:cNvSpPr>
              <a:spLocks noChangeAspect="1"/>
            </p:cNvSpPr>
            <p:nvPr/>
          </p:nvSpPr>
          <p:spPr bwMode="gray">
            <a:xfrm>
              <a:off x="764" y="956"/>
              <a:ext cx="525" cy="688"/>
            </a:xfrm>
            <a:custGeom>
              <a:avLst/>
              <a:gdLst>
                <a:gd name="T0" fmla="*/ 222 w 222"/>
                <a:gd name="T1" fmla="*/ 0 h 291"/>
                <a:gd name="T2" fmla="*/ 0 w 222"/>
                <a:gd name="T3" fmla="*/ 0 h 291"/>
                <a:gd name="T4" fmla="*/ 0 w 222"/>
                <a:gd name="T5" fmla="*/ 291 h 291"/>
                <a:gd name="T6" fmla="*/ 222 w 222"/>
                <a:gd name="T7" fmla="*/ 291 h 291"/>
                <a:gd name="T8" fmla="*/ 222 w 222"/>
                <a:gd name="T9" fmla="*/ 0 h 291"/>
              </a:gdLst>
              <a:ahLst/>
              <a:cxnLst>
                <a:cxn ang="0">
                  <a:pos x="T0" y="T1"/>
                </a:cxn>
                <a:cxn ang="0">
                  <a:pos x="T2" y="T3"/>
                </a:cxn>
                <a:cxn ang="0">
                  <a:pos x="T4" y="T5"/>
                </a:cxn>
                <a:cxn ang="0">
                  <a:pos x="T6" y="T7"/>
                </a:cxn>
                <a:cxn ang="0">
                  <a:pos x="T8" y="T9"/>
                </a:cxn>
              </a:cxnLst>
              <a:rect l="0" t="0" r="r" b="b"/>
              <a:pathLst>
                <a:path w="222" h="291">
                  <a:moveTo>
                    <a:pt x="222" y="0"/>
                  </a:moveTo>
                  <a:cubicBezTo>
                    <a:pt x="217" y="0"/>
                    <a:pt x="6" y="0"/>
                    <a:pt x="0" y="0"/>
                  </a:cubicBezTo>
                  <a:cubicBezTo>
                    <a:pt x="0" y="5"/>
                    <a:pt x="0" y="285"/>
                    <a:pt x="0" y="291"/>
                  </a:cubicBezTo>
                  <a:cubicBezTo>
                    <a:pt x="6" y="291"/>
                    <a:pt x="217" y="291"/>
                    <a:pt x="222" y="291"/>
                  </a:cubicBezTo>
                  <a:cubicBezTo>
                    <a:pt x="222" y="285"/>
                    <a:pt x="222" y="5"/>
                    <a:pt x="22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Rectangle 18">
              <a:extLst>
                <a:ext uri="{FF2B5EF4-FFF2-40B4-BE49-F238E27FC236}">
                  <a16:creationId xmlns:a16="http://schemas.microsoft.com/office/drawing/2014/main" id="{E9523252-C796-4798-9A72-E2E6C4AEC68D}"/>
                </a:ext>
              </a:extLst>
            </p:cNvPr>
            <p:cNvSpPr>
              <a:spLocks noChangeAspect="1" noChangeArrowheads="1"/>
            </p:cNvSpPr>
            <p:nvPr/>
          </p:nvSpPr>
          <p:spPr bwMode="gray">
            <a:xfrm>
              <a:off x="842" y="1056"/>
              <a:ext cx="369" cy="80"/>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19">
              <a:extLst>
                <a:ext uri="{FF2B5EF4-FFF2-40B4-BE49-F238E27FC236}">
                  <a16:creationId xmlns:a16="http://schemas.microsoft.com/office/drawing/2014/main" id="{2C2D1116-BDA1-4687-9713-4B44F9ACD4B1}"/>
                </a:ext>
              </a:extLst>
            </p:cNvPr>
            <p:cNvSpPr>
              <a:spLocks noChangeAspect="1" noChangeArrowheads="1"/>
            </p:cNvSpPr>
            <p:nvPr/>
          </p:nvSpPr>
          <p:spPr bwMode="gray">
            <a:xfrm>
              <a:off x="842" y="1316"/>
              <a:ext cx="369" cy="9"/>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Rectangle 20">
              <a:extLst>
                <a:ext uri="{FF2B5EF4-FFF2-40B4-BE49-F238E27FC236}">
                  <a16:creationId xmlns:a16="http://schemas.microsoft.com/office/drawing/2014/main" id="{851BB061-B5B7-48B6-9C88-63C011E3D42C}"/>
                </a:ext>
              </a:extLst>
            </p:cNvPr>
            <p:cNvSpPr>
              <a:spLocks noChangeAspect="1" noChangeArrowheads="1"/>
            </p:cNvSpPr>
            <p:nvPr/>
          </p:nvSpPr>
          <p:spPr bwMode="gray">
            <a:xfrm>
              <a:off x="842" y="1261"/>
              <a:ext cx="369" cy="10"/>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21">
              <a:extLst>
                <a:ext uri="{FF2B5EF4-FFF2-40B4-BE49-F238E27FC236}">
                  <a16:creationId xmlns:a16="http://schemas.microsoft.com/office/drawing/2014/main" id="{DAE49180-3A55-4489-9186-5CC9B84EC4AF}"/>
                </a:ext>
              </a:extLst>
            </p:cNvPr>
            <p:cNvSpPr>
              <a:spLocks noChangeAspect="1" noChangeArrowheads="1"/>
            </p:cNvSpPr>
            <p:nvPr/>
          </p:nvSpPr>
          <p:spPr bwMode="gray">
            <a:xfrm>
              <a:off x="842" y="1207"/>
              <a:ext cx="369" cy="9"/>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Rectangle 22">
              <a:extLst>
                <a:ext uri="{FF2B5EF4-FFF2-40B4-BE49-F238E27FC236}">
                  <a16:creationId xmlns:a16="http://schemas.microsoft.com/office/drawing/2014/main" id="{E96BF83B-BC54-4FB8-9765-AA6BBD39EF7B}"/>
                </a:ext>
              </a:extLst>
            </p:cNvPr>
            <p:cNvSpPr>
              <a:spLocks noChangeAspect="1" noChangeArrowheads="1"/>
            </p:cNvSpPr>
            <p:nvPr/>
          </p:nvSpPr>
          <p:spPr bwMode="gray">
            <a:xfrm>
              <a:off x="842" y="1370"/>
              <a:ext cx="369" cy="9"/>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Rectangle 23">
              <a:extLst>
                <a:ext uri="{FF2B5EF4-FFF2-40B4-BE49-F238E27FC236}">
                  <a16:creationId xmlns:a16="http://schemas.microsoft.com/office/drawing/2014/main" id="{42EF6E02-7DA5-4723-95EB-9F181F938F8A}"/>
                </a:ext>
              </a:extLst>
            </p:cNvPr>
            <p:cNvSpPr>
              <a:spLocks noChangeAspect="1" noChangeArrowheads="1"/>
            </p:cNvSpPr>
            <p:nvPr/>
          </p:nvSpPr>
          <p:spPr bwMode="gray">
            <a:xfrm>
              <a:off x="842" y="1424"/>
              <a:ext cx="369" cy="10"/>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24">
              <a:extLst>
                <a:ext uri="{FF2B5EF4-FFF2-40B4-BE49-F238E27FC236}">
                  <a16:creationId xmlns:a16="http://schemas.microsoft.com/office/drawing/2014/main" id="{0808AE5A-FAFB-49CF-8552-64685F1D09CE}"/>
                </a:ext>
              </a:extLst>
            </p:cNvPr>
            <p:cNvSpPr>
              <a:spLocks noChangeAspect="1" noChangeArrowheads="1"/>
            </p:cNvSpPr>
            <p:nvPr/>
          </p:nvSpPr>
          <p:spPr bwMode="gray">
            <a:xfrm>
              <a:off x="842" y="1479"/>
              <a:ext cx="369" cy="9"/>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Rectangle 25">
              <a:extLst>
                <a:ext uri="{FF2B5EF4-FFF2-40B4-BE49-F238E27FC236}">
                  <a16:creationId xmlns:a16="http://schemas.microsoft.com/office/drawing/2014/main" id="{F62EAA46-E588-4580-B508-DFF1D1CA3CBA}"/>
                </a:ext>
              </a:extLst>
            </p:cNvPr>
            <p:cNvSpPr>
              <a:spLocks noChangeAspect="1" noChangeArrowheads="1"/>
            </p:cNvSpPr>
            <p:nvPr/>
          </p:nvSpPr>
          <p:spPr bwMode="gray">
            <a:xfrm>
              <a:off x="842" y="1533"/>
              <a:ext cx="369" cy="9"/>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26">
              <a:extLst>
                <a:ext uri="{FF2B5EF4-FFF2-40B4-BE49-F238E27FC236}">
                  <a16:creationId xmlns:a16="http://schemas.microsoft.com/office/drawing/2014/main" id="{A0BF45A6-8A5A-4B57-B710-B0E815B701F4}"/>
                </a:ext>
              </a:extLst>
            </p:cNvPr>
            <p:cNvSpPr>
              <a:spLocks noChangeAspect="1"/>
            </p:cNvSpPr>
            <p:nvPr/>
          </p:nvSpPr>
          <p:spPr bwMode="gray">
            <a:xfrm>
              <a:off x="1130" y="895"/>
              <a:ext cx="395" cy="612"/>
            </a:xfrm>
            <a:custGeom>
              <a:avLst/>
              <a:gdLst>
                <a:gd name="T0" fmla="*/ 167 w 167"/>
                <a:gd name="T1" fmla="*/ 30 h 259"/>
                <a:gd name="T2" fmla="*/ 166 w 167"/>
                <a:gd name="T3" fmla="*/ 28 h 259"/>
                <a:gd name="T4" fmla="*/ 119 w 167"/>
                <a:gd name="T5" fmla="*/ 1 h 259"/>
                <a:gd name="T6" fmla="*/ 115 w 167"/>
                <a:gd name="T7" fmla="*/ 2 h 259"/>
                <a:gd name="T8" fmla="*/ 6 w 167"/>
                <a:gd name="T9" fmla="*/ 189 h 259"/>
                <a:gd name="T10" fmla="*/ 6 w 167"/>
                <a:gd name="T11" fmla="*/ 191 h 259"/>
                <a:gd name="T12" fmla="*/ 3 w 167"/>
                <a:gd name="T13" fmla="*/ 227 h 259"/>
                <a:gd name="T14" fmla="*/ 0 w 167"/>
                <a:gd name="T15" fmla="*/ 256 h 259"/>
                <a:gd name="T16" fmla="*/ 1 w 167"/>
                <a:gd name="T17" fmla="*/ 258 h 259"/>
                <a:gd name="T18" fmla="*/ 4 w 167"/>
                <a:gd name="T19" fmla="*/ 258 h 259"/>
                <a:gd name="T20" fmla="*/ 58 w 167"/>
                <a:gd name="T21" fmla="*/ 220 h 259"/>
                <a:gd name="T22" fmla="*/ 58 w 167"/>
                <a:gd name="T23" fmla="*/ 219 h 259"/>
                <a:gd name="T24" fmla="*/ 167 w 167"/>
                <a:gd name="T25" fmla="*/ 32 h 259"/>
                <a:gd name="T26" fmla="*/ 167 w 167"/>
                <a:gd name="T27" fmla="*/ 3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7" h="259">
                  <a:moveTo>
                    <a:pt x="167" y="30"/>
                  </a:moveTo>
                  <a:cubicBezTo>
                    <a:pt x="167" y="29"/>
                    <a:pt x="167" y="29"/>
                    <a:pt x="166" y="28"/>
                  </a:cubicBezTo>
                  <a:cubicBezTo>
                    <a:pt x="119" y="1"/>
                    <a:pt x="119" y="1"/>
                    <a:pt x="119" y="1"/>
                  </a:cubicBezTo>
                  <a:cubicBezTo>
                    <a:pt x="118" y="0"/>
                    <a:pt x="116" y="1"/>
                    <a:pt x="115" y="2"/>
                  </a:cubicBezTo>
                  <a:cubicBezTo>
                    <a:pt x="6" y="189"/>
                    <a:pt x="6" y="189"/>
                    <a:pt x="6" y="189"/>
                  </a:cubicBezTo>
                  <a:cubicBezTo>
                    <a:pt x="6" y="190"/>
                    <a:pt x="6" y="190"/>
                    <a:pt x="6" y="191"/>
                  </a:cubicBezTo>
                  <a:cubicBezTo>
                    <a:pt x="3" y="227"/>
                    <a:pt x="3" y="227"/>
                    <a:pt x="3" y="227"/>
                  </a:cubicBezTo>
                  <a:cubicBezTo>
                    <a:pt x="0" y="256"/>
                    <a:pt x="0" y="256"/>
                    <a:pt x="0" y="256"/>
                  </a:cubicBezTo>
                  <a:cubicBezTo>
                    <a:pt x="0" y="257"/>
                    <a:pt x="0" y="258"/>
                    <a:pt x="1" y="258"/>
                  </a:cubicBezTo>
                  <a:cubicBezTo>
                    <a:pt x="2" y="259"/>
                    <a:pt x="3" y="259"/>
                    <a:pt x="4" y="258"/>
                  </a:cubicBezTo>
                  <a:cubicBezTo>
                    <a:pt x="58" y="220"/>
                    <a:pt x="58" y="220"/>
                    <a:pt x="58" y="220"/>
                  </a:cubicBezTo>
                  <a:cubicBezTo>
                    <a:pt x="58" y="220"/>
                    <a:pt x="58" y="220"/>
                    <a:pt x="58" y="219"/>
                  </a:cubicBezTo>
                  <a:cubicBezTo>
                    <a:pt x="167" y="32"/>
                    <a:pt x="167" y="32"/>
                    <a:pt x="167" y="32"/>
                  </a:cubicBezTo>
                  <a:cubicBezTo>
                    <a:pt x="167" y="31"/>
                    <a:pt x="167" y="31"/>
                    <a:pt x="167" y="3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27">
              <a:extLst>
                <a:ext uri="{FF2B5EF4-FFF2-40B4-BE49-F238E27FC236}">
                  <a16:creationId xmlns:a16="http://schemas.microsoft.com/office/drawing/2014/main" id="{E1D364AB-6C2C-4144-842C-60007E2185B1}"/>
                </a:ext>
              </a:extLst>
            </p:cNvPr>
            <p:cNvSpPr>
              <a:spLocks noChangeAspect="1"/>
            </p:cNvSpPr>
            <p:nvPr/>
          </p:nvSpPr>
          <p:spPr bwMode="gray">
            <a:xfrm>
              <a:off x="1149" y="923"/>
              <a:ext cx="345" cy="532"/>
            </a:xfrm>
            <a:custGeom>
              <a:avLst/>
              <a:gdLst>
                <a:gd name="T0" fmla="*/ 146 w 146"/>
                <a:gd name="T1" fmla="*/ 16 h 225"/>
                <a:gd name="T2" fmla="*/ 143 w 146"/>
                <a:gd name="T3" fmla="*/ 14 h 225"/>
                <a:gd name="T4" fmla="*/ 39 w 146"/>
                <a:gd name="T5" fmla="*/ 193 h 225"/>
                <a:gd name="T6" fmla="*/ 26 w 146"/>
                <a:gd name="T7" fmla="*/ 193 h 225"/>
                <a:gd name="T8" fmla="*/ 25 w 146"/>
                <a:gd name="T9" fmla="*/ 193 h 225"/>
                <a:gd name="T10" fmla="*/ 18 w 146"/>
                <a:gd name="T11" fmla="*/ 181 h 225"/>
                <a:gd name="T12" fmla="*/ 122 w 146"/>
                <a:gd name="T13" fmla="*/ 2 h 225"/>
                <a:gd name="T14" fmla="*/ 119 w 146"/>
                <a:gd name="T15" fmla="*/ 0 h 225"/>
                <a:gd name="T16" fmla="*/ 16 w 146"/>
                <a:gd name="T17" fmla="*/ 179 h 225"/>
                <a:gd name="T18" fmla="*/ 4 w 146"/>
                <a:gd name="T19" fmla="*/ 180 h 225"/>
                <a:gd name="T20" fmla="*/ 4 w 146"/>
                <a:gd name="T21" fmla="*/ 180 h 225"/>
                <a:gd name="T22" fmla="*/ 0 w 146"/>
                <a:gd name="T23" fmla="*/ 216 h 225"/>
                <a:gd name="T24" fmla="*/ 16 w 146"/>
                <a:gd name="T25" fmla="*/ 225 h 225"/>
                <a:gd name="T26" fmla="*/ 46 w 146"/>
                <a:gd name="T27" fmla="*/ 204 h 225"/>
                <a:gd name="T28" fmla="*/ 46 w 146"/>
                <a:gd name="T29" fmla="*/ 203 h 225"/>
                <a:gd name="T30" fmla="*/ 42 w 146"/>
                <a:gd name="T31" fmla="*/ 194 h 225"/>
                <a:gd name="T32" fmla="*/ 146 w 146"/>
                <a:gd name="T33" fmla="*/ 16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6" h="225">
                  <a:moveTo>
                    <a:pt x="146" y="16"/>
                  </a:moveTo>
                  <a:cubicBezTo>
                    <a:pt x="145" y="15"/>
                    <a:pt x="144" y="15"/>
                    <a:pt x="143" y="14"/>
                  </a:cubicBezTo>
                  <a:cubicBezTo>
                    <a:pt x="39" y="193"/>
                    <a:pt x="39" y="193"/>
                    <a:pt x="39" y="193"/>
                  </a:cubicBezTo>
                  <a:cubicBezTo>
                    <a:pt x="26" y="193"/>
                    <a:pt x="26" y="193"/>
                    <a:pt x="26" y="193"/>
                  </a:cubicBezTo>
                  <a:cubicBezTo>
                    <a:pt x="25" y="193"/>
                    <a:pt x="25" y="193"/>
                    <a:pt x="25" y="193"/>
                  </a:cubicBezTo>
                  <a:cubicBezTo>
                    <a:pt x="18" y="181"/>
                    <a:pt x="18" y="181"/>
                    <a:pt x="18" y="181"/>
                  </a:cubicBezTo>
                  <a:cubicBezTo>
                    <a:pt x="122" y="2"/>
                    <a:pt x="122" y="2"/>
                    <a:pt x="122" y="2"/>
                  </a:cubicBezTo>
                  <a:cubicBezTo>
                    <a:pt x="121" y="1"/>
                    <a:pt x="120" y="1"/>
                    <a:pt x="119" y="0"/>
                  </a:cubicBezTo>
                  <a:cubicBezTo>
                    <a:pt x="16" y="179"/>
                    <a:pt x="16" y="179"/>
                    <a:pt x="16" y="179"/>
                  </a:cubicBezTo>
                  <a:cubicBezTo>
                    <a:pt x="4" y="180"/>
                    <a:pt x="4" y="180"/>
                    <a:pt x="4" y="180"/>
                  </a:cubicBezTo>
                  <a:cubicBezTo>
                    <a:pt x="4" y="180"/>
                    <a:pt x="4" y="180"/>
                    <a:pt x="4" y="180"/>
                  </a:cubicBezTo>
                  <a:cubicBezTo>
                    <a:pt x="4" y="180"/>
                    <a:pt x="2" y="200"/>
                    <a:pt x="0" y="216"/>
                  </a:cubicBezTo>
                  <a:cubicBezTo>
                    <a:pt x="16" y="225"/>
                    <a:pt x="16" y="225"/>
                    <a:pt x="16" y="225"/>
                  </a:cubicBezTo>
                  <a:cubicBezTo>
                    <a:pt x="29" y="216"/>
                    <a:pt x="45" y="205"/>
                    <a:pt x="46" y="204"/>
                  </a:cubicBezTo>
                  <a:cubicBezTo>
                    <a:pt x="46" y="204"/>
                    <a:pt x="46" y="204"/>
                    <a:pt x="46" y="203"/>
                  </a:cubicBezTo>
                  <a:cubicBezTo>
                    <a:pt x="42" y="194"/>
                    <a:pt x="42" y="194"/>
                    <a:pt x="42" y="194"/>
                  </a:cubicBezTo>
                  <a:lnTo>
                    <a:pt x="146"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3969571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３．相談の受付と対応</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（３）相談受付とその対応②</a:t>
            </a: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404635" y="4778325"/>
            <a:ext cx="9086399" cy="1603003"/>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indent="268288"/>
            <a:r>
              <a:rPr lang="ja-JP" altLang="en-US" dirty="0">
                <a:latin typeface="游ゴシック" panose="020B0400000000000000" pitchFamily="50" charset="-128"/>
                <a:ea typeface="游ゴシック" panose="020B0400000000000000" pitchFamily="50" charset="-128"/>
              </a:rPr>
              <a:t>この事例では、管理者が以前から</a:t>
            </a:r>
            <a:r>
              <a:rPr lang="ja-JP" altLang="en-US" b="1" u="sng" dirty="0">
                <a:latin typeface="游ゴシック" panose="020B0400000000000000" pitchFamily="50" charset="-128"/>
                <a:ea typeface="游ゴシック" panose="020B0400000000000000" pitchFamily="50" charset="-128"/>
              </a:rPr>
              <a:t>ハラスメントの予兆を感じていたにも関わらず、すぐに対応しなければならないという認識が薄かった</a:t>
            </a:r>
            <a:r>
              <a:rPr lang="ja-JP" altLang="en-US" dirty="0">
                <a:latin typeface="游ゴシック" panose="020B0400000000000000" pitchFamily="50" charset="-128"/>
                <a:ea typeface="游ゴシック" panose="020B0400000000000000" pitchFamily="50" charset="-128"/>
              </a:rPr>
              <a:t>ことで、結果的に職員が何度もハラスメント被害を受けてしまったものです。</a:t>
            </a:r>
            <a:endParaRPr lang="en-US" altLang="ja-JP" dirty="0">
              <a:latin typeface="游ゴシック" panose="020B0400000000000000" pitchFamily="50" charset="-128"/>
              <a:ea typeface="游ゴシック" panose="020B0400000000000000" pitchFamily="50" charset="-128"/>
            </a:endParaRPr>
          </a:p>
          <a:p>
            <a:pPr indent="268288"/>
            <a:r>
              <a:rPr lang="ja-JP" altLang="en-US" dirty="0">
                <a:latin typeface="游ゴシック" panose="020B0400000000000000" pitchFamily="50" charset="-128"/>
                <a:ea typeface="游ゴシック" panose="020B0400000000000000" pitchFamily="50" charset="-128"/>
              </a:rPr>
              <a:t>報告や相談をできる環境や仕組みがあっても、</a:t>
            </a:r>
            <a:r>
              <a:rPr lang="ja-JP" altLang="en-US" b="1" u="sng" dirty="0">
                <a:latin typeface="游ゴシック" panose="020B0400000000000000" pitchFamily="50" charset="-128"/>
                <a:ea typeface="游ゴシック" panose="020B0400000000000000" pitchFamily="50" charset="-128"/>
              </a:rPr>
              <a:t>受け止め方と相談後すぐに対応できるかが大切</a:t>
            </a:r>
            <a:r>
              <a:rPr lang="ja-JP" altLang="en-US" dirty="0">
                <a:latin typeface="游ゴシック" panose="020B0400000000000000" pitchFamily="50" charset="-128"/>
                <a:ea typeface="游ゴシック" panose="020B0400000000000000" pitchFamily="50" charset="-128"/>
              </a:rPr>
              <a:t>です。</a:t>
            </a:r>
          </a:p>
        </p:txBody>
      </p:sp>
      <p:sp>
        <p:nvSpPr>
          <p:cNvPr id="23" name="正方形/長方形 22">
            <a:extLst>
              <a:ext uri="{FF2B5EF4-FFF2-40B4-BE49-F238E27FC236}">
                <a16:creationId xmlns:a16="http://schemas.microsoft.com/office/drawing/2014/main" id="{64BA6877-02AB-4C0B-9A92-3AE25DF81F72}"/>
              </a:ext>
            </a:extLst>
          </p:cNvPr>
          <p:cNvSpPr/>
          <p:nvPr/>
        </p:nvSpPr>
        <p:spPr>
          <a:xfrm>
            <a:off x="404635" y="980728"/>
            <a:ext cx="9086399" cy="923212"/>
          </a:xfrm>
          <a:prstGeom prst="rect">
            <a:avLst/>
          </a:prstGeom>
          <a:solidFill>
            <a:schemeClr val="accent2">
              <a:lumMod val="40000"/>
              <a:lumOff val="60000"/>
            </a:schemeClr>
          </a:solidFill>
          <a:ln w="952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8000" tIns="72000" rIns="72000" bIns="0" numCol="1" spcCol="0" rtlCol="0" fromWordArt="0" anchor="ctr" anchorCtr="0" forceAA="0" compatLnSpc="1">
            <a:prstTxWarp prst="textNoShape">
              <a:avLst/>
            </a:prstTxWarp>
            <a:noAutofit/>
          </a:bodyPr>
          <a:lstStyle/>
          <a:p>
            <a:r>
              <a:rPr lang="ja-JP" altLang="en-US" sz="2000" dirty="0">
                <a:solidFill>
                  <a:schemeClr val="tx1"/>
                </a:solidFill>
                <a:latin typeface="游ゴシック" panose="020B0400000000000000" pitchFamily="50" charset="-128"/>
                <a:ea typeface="游ゴシック" panose="020B0400000000000000" pitchFamily="50" charset="-128"/>
              </a:rPr>
              <a:t>トラブルや業務の悩み等の相談や報告を受けたあと、対応や対策を検討・決定・実行するまでのフローはどのようになっていますか？</a:t>
            </a:r>
            <a:endParaRPr kumimoji="1" lang="ja-JP" altLang="en-US" sz="2000" dirty="0">
              <a:solidFill>
                <a:schemeClr val="tx1"/>
              </a:solidFill>
              <a:latin typeface="游ゴシック" panose="020B0400000000000000" pitchFamily="50" charset="-128"/>
              <a:ea typeface="游ゴシック" panose="020B0400000000000000" pitchFamily="50" charset="-128"/>
            </a:endParaRPr>
          </a:p>
        </p:txBody>
      </p:sp>
      <p:pic>
        <p:nvPicPr>
          <p:cNvPr id="24" name="グラフィックス 23" descr="ヘルプ">
            <a:extLst>
              <a:ext uri="{FF2B5EF4-FFF2-40B4-BE49-F238E27FC236}">
                <a16:creationId xmlns:a16="http://schemas.microsoft.com/office/drawing/2014/main" id="{39D9B275-DEB5-4CBF-BE95-4497145C660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1464" y="1124744"/>
            <a:ext cx="684000" cy="684000"/>
          </a:xfrm>
          <a:prstGeom prst="rect">
            <a:avLst/>
          </a:prstGeom>
        </p:spPr>
      </p:pic>
      <p:grpSp>
        <p:nvGrpSpPr>
          <p:cNvPr id="3" name="グループ化 2">
            <a:extLst>
              <a:ext uri="{FF2B5EF4-FFF2-40B4-BE49-F238E27FC236}">
                <a16:creationId xmlns:a16="http://schemas.microsoft.com/office/drawing/2014/main" id="{34153EDE-0E8B-4143-A197-6C7817F116E1}"/>
              </a:ext>
            </a:extLst>
          </p:cNvPr>
          <p:cNvGrpSpPr/>
          <p:nvPr/>
        </p:nvGrpSpPr>
        <p:grpSpPr>
          <a:xfrm>
            <a:off x="1928664" y="2132856"/>
            <a:ext cx="7562370" cy="2448272"/>
            <a:chOff x="1928664" y="1916832"/>
            <a:chExt cx="7562370" cy="2448272"/>
          </a:xfrm>
        </p:grpSpPr>
        <p:sp>
          <p:nvSpPr>
            <p:cNvPr id="17" name="吹き出し: 四角形 16">
              <a:extLst>
                <a:ext uri="{FF2B5EF4-FFF2-40B4-BE49-F238E27FC236}">
                  <a16:creationId xmlns:a16="http://schemas.microsoft.com/office/drawing/2014/main" id="{EFA426C0-8E58-469C-AAFE-BC92BB91C0CB}"/>
                </a:ext>
              </a:extLst>
            </p:cNvPr>
            <p:cNvSpPr>
              <a:spLocks noChangeAspect="1"/>
            </p:cNvSpPr>
            <p:nvPr/>
          </p:nvSpPr>
          <p:spPr>
            <a:xfrm>
              <a:off x="1928664" y="2085561"/>
              <a:ext cx="7562370" cy="2279543"/>
            </a:xfrm>
            <a:prstGeom prst="wedgeRectCallout">
              <a:avLst>
                <a:gd name="adj1" fmla="val -55895"/>
                <a:gd name="adj2" fmla="val -7705"/>
              </a:avLst>
            </a:prstGeom>
            <a:solidFill>
              <a:schemeClr val="bg1"/>
            </a:solidFill>
            <a:ln w="19050">
              <a:solidFill>
                <a:schemeClr val="accent5"/>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44000" rIns="108000" bIns="36000" numCol="1" spcCol="0" rtlCol="0" fromWordArt="0" anchor="ctr" anchorCtr="0" forceAA="0" compatLnSpc="1">
              <a:prstTxWarp prst="textNoShape">
                <a:avLst/>
              </a:prstTxWarp>
              <a:noAutofit/>
            </a:bodyPr>
            <a:lstStyle/>
            <a:p>
              <a:pPr indent="180975"/>
              <a:r>
                <a:rPr lang="ja-JP" altLang="en-US" dirty="0">
                  <a:solidFill>
                    <a:schemeClr val="tx1"/>
                  </a:solidFill>
                  <a:latin typeface="游ゴシック" panose="020B0400000000000000" pitchFamily="50" charset="-128"/>
                  <a:ea typeface="游ゴシック" panose="020B0400000000000000" pitchFamily="50" charset="-128"/>
                </a:rPr>
                <a:t>以前に自分も担当していた利用者から、</a:t>
              </a:r>
              <a:r>
                <a:rPr lang="ja-JP" altLang="en-US" u="sng" dirty="0">
                  <a:solidFill>
                    <a:schemeClr val="tx1"/>
                  </a:solidFill>
                  <a:latin typeface="游ゴシック" panose="020B0400000000000000" pitchFamily="50" charset="-128"/>
                  <a:ea typeface="游ゴシック" panose="020B0400000000000000" pitchFamily="50" charset="-128"/>
                </a:rPr>
                <a:t>セクハラ発言を受けていることを今の担当職員から何度か報告を受けた</a:t>
              </a:r>
              <a:r>
                <a:rPr lang="ja-JP" altLang="en-US" dirty="0">
                  <a:solidFill>
                    <a:schemeClr val="tx1"/>
                  </a:solidFill>
                  <a:latin typeface="游ゴシック" panose="020B0400000000000000" pitchFamily="50" charset="-128"/>
                  <a:ea typeface="游ゴシック" panose="020B0400000000000000" pitchFamily="50" charset="-128"/>
                </a:rPr>
                <a:t>ことがあります。</a:t>
              </a:r>
              <a:endParaRPr lang="en-US" altLang="ja-JP" dirty="0">
                <a:solidFill>
                  <a:schemeClr val="tx1"/>
                </a:solidFill>
                <a:latin typeface="游ゴシック" panose="020B0400000000000000" pitchFamily="50" charset="-128"/>
                <a:ea typeface="游ゴシック" panose="020B0400000000000000" pitchFamily="50" charset="-128"/>
              </a:endParaRPr>
            </a:p>
            <a:p>
              <a:pPr indent="180975"/>
              <a:r>
                <a:rPr lang="ja-JP" altLang="en-US" dirty="0">
                  <a:solidFill>
                    <a:schemeClr val="tx1"/>
                  </a:solidFill>
                  <a:latin typeface="游ゴシック" panose="020B0400000000000000" pitchFamily="50" charset="-128"/>
                  <a:ea typeface="游ゴシック" panose="020B0400000000000000" pitchFamily="50" charset="-128"/>
                </a:rPr>
                <a:t>確かに、自分が訪問していた頃もアダルトビデオが見えるように置いてあったな</a:t>
              </a:r>
              <a:r>
                <a:rPr lang="en-US" altLang="ja-JP" dirty="0">
                  <a:solidFill>
                    <a:schemeClr val="tx1"/>
                  </a:solidFill>
                  <a:latin typeface="游ゴシック" panose="020B0400000000000000" pitchFamily="50" charset="-128"/>
                  <a:ea typeface="游ゴシック" panose="020B0400000000000000" pitchFamily="50" charset="-128"/>
                </a:rPr>
                <a:t>…</a:t>
              </a:r>
              <a:r>
                <a:rPr lang="ja-JP" altLang="en-US" dirty="0">
                  <a:solidFill>
                    <a:schemeClr val="tx1"/>
                  </a:solidFill>
                  <a:latin typeface="游ゴシック" panose="020B0400000000000000" pitchFamily="50" charset="-128"/>
                  <a:ea typeface="游ゴシック" panose="020B0400000000000000" pitchFamily="50" charset="-128"/>
                </a:rPr>
                <a:t>私にはセクハラ発言はなかったけど</a:t>
              </a:r>
              <a:r>
                <a:rPr lang="en-US" altLang="ja-JP" dirty="0">
                  <a:solidFill>
                    <a:schemeClr val="tx1"/>
                  </a:solidFill>
                  <a:latin typeface="游ゴシック" panose="020B0400000000000000" pitchFamily="50" charset="-128"/>
                  <a:ea typeface="游ゴシック" panose="020B0400000000000000" pitchFamily="50" charset="-128"/>
                </a:rPr>
                <a:t>…</a:t>
              </a:r>
              <a:r>
                <a:rPr lang="ja-JP" altLang="en-US" dirty="0">
                  <a:solidFill>
                    <a:schemeClr val="tx1"/>
                  </a:solidFill>
                  <a:latin typeface="游ゴシック" panose="020B0400000000000000" pitchFamily="50" charset="-128"/>
                  <a:ea typeface="游ゴシック" panose="020B0400000000000000" pitchFamily="50" charset="-128"/>
                </a:rPr>
                <a:t>と思い出しながらも、</a:t>
              </a:r>
              <a:r>
                <a:rPr lang="ja-JP" altLang="en-US" u="sng" dirty="0">
                  <a:solidFill>
                    <a:schemeClr val="tx1"/>
                  </a:solidFill>
                  <a:latin typeface="游ゴシック" panose="020B0400000000000000" pitchFamily="50" charset="-128"/>
                  <a:ea typeface="游ゴシック" panose="020B0400000000000000" pitchFamily="50" charset="-128"/>
                </a:rPr>
                <a:t>速やかな対応をせずにいました</a:t>
              </a:r>
              <a:r>
                <a:rPr lang="ja-JP" altLang="en-US" dirty="0">
                  <a:solidFill>
                    <a:schemeClr val="tx1"/>
                  </a:solidFill>
                  <a:latin typeface="游ゴシック" panose="020B0400000000000000" pitchFamily="50" charset="-128"/>
                  <a:ea typeface="游ゴシック" panose="020B0400000000000000" pitchFamily="50" charset="-128"/>
                </a:rPr>
                <a:t>。</a:t>
              </a:r>
              <a:endParaRPr lang="en-US" altLang="ja-JP" dirty="0">
                <a:solidFill>
                  <a:schemeClr val="tx1"/>
                </a:solidFill>
                <a:latin typeface="游ゴシック" panose="020B0400000000000000" pitchFamily="50" charset="-128"/>
                <a:ea typeface="游ゴシック" panose="020B0400000000000000" pitchFamily="50" charset="-128"/>
              </a:endParaRPr>
            </a:p>
            <a:p>
              <a:pPr indent="180975"/>
              <a:r>
                <a:rPr lang="ja-JP" altLang="en-US" dirty="0">
                  <a:solidFill>
                    <a:schemeClr val="tx1"/>
                  </a:solidFill>
                  <a:latin typeface="游ゴシック" panose="020B0400000000000000" pitchFamily="50" charset="-128"/>
                  <a:ea typeface="游ゴシック" panose="020B0400000000000000" pitchFamily="50" charset="-128"/>
                </a:rPr>
                <a:t>その後はケアマネジャーにも相談して、結果的にはサービス終了となりましたが、</a:t>
              </a:r>
              <a:r>
                <a:rPr lang="ja-JP" altLang="en-US" u="sng" dirty="0">
                  <a:solidFill>
                    <a:schemeClr val="tx1"/>
                  </a:solidFill>
                  <a:latin typeface="游ゴシック" panose="020B0400000000000000" pitchFamily="50" charset="-128"/>
                  <a:ea typeface="游ゴシック" panose="020B0400000000000000" pitchFamily="50" charset="-128"/>
                </a:rPr>
                <a:t>最初に職員から報告を受けた段階で、すぐに対応すべきでした</a:t>
              </a:r>
              <a:r>
                <a:rPr lang="ja-JP" altLang="en-US" dirty="0">
                  <a:solidFill>
                    <a:schemeClr val="tx1"/>
                  </a:solidFill>
                  <a:latin typeface="游ゴシック" panose="020B0400000000000000" pitchFamily="50" charset="-128"/>
                  <a:ea typeface="游ゴシック" panose="020B0400000000000000" pitchFamily="50" charset="-128"/>
                </a:rPr>
                <a:t>。</a:t>
              </a:r>
              <a:endParaRPr lang="en-US" altLang="ja-JP" dirty="0">
                <a:solidFill>
                  <a:schemeClr val="tx1"/>
                </a:solidFill>
                <a:latin typeface="游ゴシック" panose="020B0400000000000000" pitchFamily="50" charset="-128"/>
                <a:ea typeface="游ゴシック" panose="020B0400000000000000" pitchFamily="50" charset="-128"/>
              </a:endParaRPr>
            </a:p>
            <a:p>
              <a:pPr indent="180975"/>
              <a:r>
                <a:rPr lang="ja-JP" altLang="en-US" dirty="0">
                  <a:solidFill>
                    <a:schemeClr val="tx1"/>
                  </a:solidFill>
                  <a:latin typeface="游ゴシック" panose="020B0400000000000000" pitchFamily="50" charset="-128"/>
                  <a:ea typeface="游ゴシック" panose="020B0400000000000000" pitchFamily="50" charset="-128"/>
                </a:rPr>
                <a:t>担当職員は</a:t>
              </a:r>
              <a:r>
                <a:rPr lang="ja-JP" altLang="en-US" u="sng" dirty="0">
                  <a:solidFill>
                    <a:schemeClr val="tx1"/>
                  </a:solidFill>
                  <a:latin typeface="游ゴシック" panose="020B0400000000000000" pitchFamily="50" charset="-128"/>
                  <a:ea typeface="游ゴシック" panose="020B0400000000000000" pitchFamily="50" charset="-128"/>
                </a:rPr>
                <a:t>報告してくれていたのに、対応が遅れてしまったことで、セクハラが続く中でサービス提供を続けることになってしまい、辛い思い</a:t>
              </a:r>
              <a:r>
                <a:rPr lang="ja-JP" altLang="en-US" dirty="0">
                  <a:solidFill>
                    <a:schemeClr val="tx1"/>
                  </a:solidFill>
                  <a:latin typeface="游ゴシック" panose="020B0400000000000000" pitchFamily="50" charset="-128"/>
                  <a:ea typeface="游ゴシック" panose="020B0400000000000000" pitchFamily="50" charset="-128"/>
                </a:rPr>
                <a:t>をさせ続けてしまいました。</a:t>
              </a:r>
              <a:endParaRPr lang="en-US" altLang="ja-JP" dirty="0">
                <a:solidFill>
                  <a:schemeClr val="tx1"/>
                </a:solidFill>
                <a:latin typeface="游ゴシック" panose="020B0400000000000000" pitchFamily="50" charset="-128"/>
                <a:ea typeface="游ゴシック" panose="020B0400000000000000" pitchFamily="50" charset="-128"/>
              </a:endParaRPr>
            </a:p>
          </p:txBody>
        </p:sp>
        <p:grpSp>
          <p:nvGrpSpPr>
            <p:cNvPr id="10" name="グループ化 9">
              <a:extLst>
                <a:ext uri="{FF2B5EF4-FFF2-40B4-BE49-F238E27FC236}">
                  <a16:creationId xmlns:a16="http://schemas.microsoft.com/office/drawing/2014/main" id="{3DF5FAFC-F6D7-4470-9516-4A7D7612CD9D}"/>
                </a:ext>
              </a:extLst>
            </p:cNvPr>
            <p:cNvGrpSpPr>
              <a:grpSpLocks noChangeAspect="1"/>
            </p:cNvGrpSpPr>
            <p:nvPr/>
          </p:nvGrpSpPr>
          <p:grpSpPr>
            <a:xfrm>
              <a:off x="2021431" y="1916832"/>
              <a:ext cx="2430440" cy="360000"/>
              <a:chOff x="722360" y="2053652"/>
              <a:chExt cx="2430440" cy="360000"/>
            </a:xfrm>
          </p:grpSpPr>
          <p:grpSp>
            <p:nvGrpSpPr>
              <p:cNvPr id="19" name="グループ化 18">
                <a:extLst>
                  <a:ext uri="{FF2B5EF4-FFF2-40B4-BE49-F238E27FC236}">
                    <a16:creationId xmlns:a16="http://schemas.microsoft.com/office/drawing/2014/main" id="{B280BD05-1989-4962-87E7-5C9B18635B30}"/>
                  </a:ext>
                </a:extLst>
              </p:cNvPr>
              <p:cNvGrpSpPr/>
              <p:nvPr/>
            </p:nvGrpSpPr>
            <p:grpSpPr>
              <a:xfrm>
                <a:off x="722360" y="2053652"/>
                <a:ext cx="598494" cy="360000"/>
                <a:chOff x="1640632" y="5654825"/>
                <a:chExt cx="598494" cy="360000"/>
              </a:xfrm>
            </p:grpSpPr>
            <p:sp>
              <p:nvSpPr>
                <p:cNvPr id="21" name="楕円 20">
                  <a:extLst>
                    <a:ext uri="{FF2B5EF4-FFF2-40B4-BE49-F238E27FC236}">
                      <a16:creationId xmlns:a16="http://schemas.microsoft.com/office/drawing/2014/main" id="{5C8F81F8-6133-4862-B9CF-04675FD78101}"/>
                    </a:ext>
                  </a:extLst>
                </p:cNvPr>
                <p:cNvSpPr/>
                <p:nvPr/>
              </p:nvSpPr>
              <p:spPr>
                <a:xfrm>
                  <a:off x="1640632"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22" name="楕円 21">
                  <a:extLst>
                    <a:ext uri="{FF2B5EF4-FFF2-40B4-BE49-F238E27FC236}">
                      <a16:creationId xmlns:a16="http://schemas.microsoft.com/office/drawing/2014/main" id="{3D23394C-C2F4-4608-BBEF-19A7EF0AF647}"/>
                    </a:ext>
                  </a:extLst>
                </p:cNvPr>
                <p:cNvSpPr/>
                <p:nvPr/>
              </p:nvSpPr>
              <p:spPr>
                <a:xfrm>
                  <a:off x="1879126"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grpSp>
          <p:grpSp>
            <p:nvGrpSpPr>
              <p:cNvPr id="25" name="グループ化 24">
                <a:extLst>
                  <a:ext uri="{FF2B5EF4-FFF2-40B4-BE49-F238E27FC236}">
                    <a16:creationId xmlns:a16="http://schemas.microsoft.com/office/drawing/2014/main" id="{82347936-28F8-4A3E-AFFC-D232C7261EB4}"/>
                  </a:ext>
                </a:extLst>
              </p:cNvPr>
              <p:cNvGrpSpPr/>
              <p:nvPr/>
            </p:nvGrpSpPr>
            <p:grpSpPr>
              <a:xfrm>
                <a:off x="1186154" y="2053652"/>
                <a:ext cx="598494" cy="360000"/>
                <a:chOff x="1640632" y="5654825"/>
                <a:chExt cx="598494" cy="360000"/>
              </a:xfrm>
            </p:grpSpPr>
            <p:sp>
              <p:nvSpPr>
                <p:cNvPr id="26" name="楕円 25">
                  <a:extLst>
                    <a:ext uri="{FF2B5EF4-FFF2-40B4-BE49-F238E27FC236}">
                      <a16:creationId xmlns:a16="http://schemas.microsoft.com/office/drawing/2014/main" id="{C970BFF1-D022-43C5-821B-9908DCDE997B}"/>
                    </a:ext>
                  </a:extLst>
                </p:cNvPr>
                <p:cNvSpPr/>
                <p:nvPr/>
              </p:nvSpPr>
              <p:spPr>
                <a:xfrm>
                  <a:off x="1640632"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27" name="楕円 26">
                  <a:extLst>
                    <a:ext uri="{FF2B5EF4-FFF2-40B4-BE49-F238E27FC236}">
                      <a16:creationId xmlns:a16="http://schemas.microsoft.com/office/drawing/2014/main" id="{52A04EAC-10F0-41E0-BB5A-C1CD3EF315AE}"/>
                    </a:ext>
                  </a:extLst>
                </p:cNvPr>
                <p:cNvSpPr/>
                <p:nvPr/>
              </p:nvSpPr>
              <p:spPr>
                <a:xfrm>
                  <a:off x="1879126"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grpSp>
          <p:grpSp>
            <p:nvGrpSpPr>
              <p:cNvPr id="28" name="グループ化 27">
                <a:extLst>
                  <a:ext uri="{FF2B5EF4-FFF2-40B4-BE49-F238E27FC236}">
                    <a16:creationId xmlns:a16="http://schemas.microsoft.com/office/drawing/2014/main" id="{AE1144C1-626A-4AD7-AAC3-85736E24E5AC}"/>
                  </a:ext>
                </a:extLst>
              </p:cNvPr>
              <p:cNvGrpSpPr/>
              <p:nvPr/>
            </p:nvGrpSpPr>
            <p:grpSpPr>
              <a:xfrm>
                <a:off x="1640632" y="2053652"/>
                <a:ext cx="598494" cy="360000"/>
                <a:chOff x="1640632" y="5654825"/>
                <a:chExt cx="598494" cy="360000"/>
              </a:xfrm>
            </p:grpSpPr>
            <p:sp>
              <p:nvSpPr>
                <p:cNvPr id="29" name="楕円 28">
                  <a:extLst>
                    <a:ext uri="{FF2B5EF4-FFF2-40B4-BE49-F238E27FC236}">
                      <a16:creationId xmlns:a16="http://schemas.microsoft.com/office/drawing/2014/main" id="{B662425C-F6FA-4BF4-A428-8B8C695B7FC3}"/>
                    </a:ext>
                  </a:extLst>
                </p:cNvPr>
                <p:cNvSpPr/>
                <p:nvPr/>
              </p:nvSpPr>
              <p:spPr>
                <a:xfrm>
                  <a:off x="1640632"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30" name="楕円 29">
                  <a:extLst>
                    <a:ext uri="{FF2B5EF4-FFF2-40B4-BE49-F238E27FC236}">
                      <a16:creationId xmlns:a16="http://schemas.microsoft.com/office/drawing/2014/main" id="{074E89D4-4E56-456B-97D4-51BECBE6D206}"/>
                    </a:ext>
                  </a:extLst>
                </p:cNvPr>
                <p:cNvSpPr/>
                <p:nvPr/>
              </p:nvSpPr>
              <p:spPr>
                <a:xfrm>
                  <a:off x="1879126"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grpSp>
          <p:grpSp>
            <p:nvGrpSpPr>
              <p:cNvPr id="31" name="グループ化 30">
                <a:extLst>
                  <a:ext uri="{FF2B5EF4-FFF2-40B4-BE49-F238E27FC236}">
                    <a16:creationId xmlns:a16="http://schemas.microsoft.com/office/drawing/2014/main" id="{D3A9627C-D4D3-4844-AFF2-4BCA9EE6FD43}"/>
                  </a:ext>
                </a:extLst>
              </p:cNvPr>
              <p:cNvGrpSpPr/>
              <p:nvPr/>
            </p:nvGrpSpPr>
            <p:grpSpPr>
              <a:xfrm>
                <a:off x="2122258" y="2053652"/>
                <a:ext cx="598494" cy="360000"/>
                <a:chOff x="1640632" y="5654825"/>
                <a:chExt cx="598494" cy="360000"/>
              </a:xfrm>
            </p:grpSpPr>
            <p:sp>
              <p:nvSpPr>
                <p:cNvPr id="32" name="楕円 31">
                  <a:extLst>
                    <a:ext uri="{FF2B5EF4-FFF2-40B4-BE49-F238E27FC236}">
                      <a16:creationId xmlns:a16="http://schemas.microsoft.com/office/drawing/2014/main" id="{95D8BF02-6777-4E84-849D-00AE09D21DC5}"/>
                    </a:ext>
                  </a:extLst>
                </p:cNvPr>
                <p:cNvSpPr/>
                <p:nvPr/>
              </p:nvSpPr>
              <p:spPr>
                <a:xfrm>
                  <a:off x="1640632"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33" name="楕円 32">
                  <a:extLst>
                    <a:ext uri="{FF2B5EF4-FFF2-40B4-BE49-F238E27FC236}">
                      <a16:creationId xmlns:a16="http://schemas.microsoft.com/office/drawing/2014/main" id="{94BA1EE4-537C-4A2A-8ED4-3BAC0A5B6CEF}"/>
                    </a:ext>
                  </a:extLst>
                </p:cNvPr>
                <p:cNvSpPr/>
                <p:nvPr/>
              </p:nvSpPr>
              <p:spPr>
                <a:xfrm>
                  <a:off x="1879126"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grpSp>
          <p:grpSp>
            <p:nvGrpSpPr>
              <p:cNvPr id="34" name="グループ化 33">
                <a:extLst>
                  <a:ext uri="{FF2B5EF4-FFF2-40B4-BE49-F238E27FC236}">
                    <a16:creationId xmlns:a16="http://schemas.microsoft.com/office/drawing/2014/main" id="{16E8A0A6-07A9-46A4-A22A-13A0C2B1461A}"/>
                  </a:ext>
                </a:extLst>
              </p:cNvPr>
              <p:cNvGrpSpPr/>
              <p:nvPr/>
            </p:nvGrpSpPr>
            <p:grpSpPr>
              <a:xfrm>
                <a:off x="2554306" y="2053652"/>
                <a:ext cx="598494" cy="360000"/>
                <a:chOff x="1640632" y="5654825"/>
                <a:chExt cx="598494" cy="360000"/>
              </a:xfrm>
            </p:grpSpPr>
            <p:sp>
              <p:nvSpPr>
                <p:cNvPr id="35" name="楕円 34">
                  <a:extLst>
                    <a:ext uri="{FF2B5EF4-FFF2-40B4-BE49-F238E27FC236}">
                      <a16:creationId xmlns:a16="http://schemas.microsoft.com/office/drawing/2014/main" id="{A27FE034-CADD-47A3-AD07-28F55F1CC8AD}"/>
                    </a:ext>
                  </a:extLst>
                </p:cNvPr>
                <p:cNvSpPr/>
                <p:nvPr/>
              </p:nvSpPr>
              <p:spPr>
                <a:xfrm>
                  <a:off x="1640632"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36" name="楕円 35">
                  <a:extLst>
                    <a:ext uri="{FF2B5EF4-FFF2-40B4-BE49-F238E27FC236}">
                      <a16:creationId xmlns:a16="http://schemas.microsoft.com/office/drawing/2014/main" id="{C9C57439-6346-4399-8CF0-3DF791569FF7}"/>
                    </a:ext>
                  </a:extLst>
                </p:cNvPr>
                <p:cNvSpPr/>
                <p:nvPr/>
              </p:nvSpPr>
              <p:spPr>
                <a:xfrm>
                  <a:off x="1879126" y="5654825"/>
                  <a:ext cx="360000" cy="360000"/>
                </a:xfrm>
                <a:prstGeom prst="ellipse">
                  <a:avLst/>
                </a:prstGeom>
                <a:solidFill>
                  <a:schemeClr val="accent5">
                    <a:lumMod val="50000"/>
                  </a:schemeClr>
                </a:solidFill>
                <a:ln w="952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grpSp>
          <p:sp>
            <p:nvSpPr>
              <p:cNvPr id="20" name="コンテンツ プレースホルダー 2">
                <a:extLst>
                  <a:ext uri="{FF2B5EF4-FFF2-40B4-BE49-F238E27FC236}">
                    <a16:creationId xmlns:a16="http://schemas.microsoft.com/office/drawing/2014/main" id="{942CAF50-DDCE-46B3-B8A0-788EB313325F}"/>
                  </a:ext>
                </a:extLst>
              </p:cNvPr>
              <p:cNvSpPr txBox="1">
                <a:spLocks/>
              </p:cNvSpPr>
              <p:nvPr/>
            </p:nvSpPr>
            <p:spPr>
              <a:xfrm>
                <a:off x="791967" y="2119532"/>
                <a:ext cx="2338748" cy="276999"/>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800" b="1" dirty="0">
                    <a:solidFill>
                      <a:schemeClr val="bg1"/>
                    </a:solidFill>
                    <a:latin typeface="游ゴシック" panose="020B0400000000000000" pitchFamily="50" charset="-128"/>
                    <a:ea typeface="游ゴシック" panose="020B0400000000000000" pitchFamily="50" charset="-128"/>
                  </a:rPr>
                  <a:t>相談対応に関する事例</a:t>
                </a:r>
                <a:endParaRPr lang="en-US" altLang="ja-JP" sz="1800" b="1" dirty="0">
                  <a:solidFill>
                    <a:schemeClr val="bg1"/>
                  </a:solidFill>
                  <a:latin typeface="游ゴシック" panose="020B0400000000000000" pitchFamily="50" charset="-128"/>
                  <a:ea typeface="游ゴシック" panose="020B0400000000000000" pitchFamily="50" charset="-128"/>
                </a:endParaRPr>
              </a:p>
            </p:txBody>
          </p:sp>
        </p:grpSp>
      </p:grpSp>
      <p:grpSp>
        <p:nvGrpSpPr>
          <p:cNvPr id="37" name="Group 42">
            <a:extLst>
              <a:ext uri="{FF2B5EF4-FFF2-40B4-BE49-F238E27FC236}">
                <a16:creationId xmlns:a16="http://schemas.microsoft.com/office/drawing/2014/main" id="{474CCBB7-5DE8-40F5-9EA3-71CBE8615D51}"/>
              </a:ext>
            </a:extLst>
          </p:cNvPr>
          <p:cNvGrpSpPr>
            <a:grpSpLocks noChangeAspect="1"/>
          </p:cNvGrpSpPr>
          <p:nvPr/>
        </p:nvGrpSpPr>
        <p:grpSpPr bwMode="auto">
          <a:xfrm>
            <a:off x="491464" y="3242083"/>
            <a:ext cx="898599" cy="1339045"/>
            <a:chOff x="3312" y="2270"/>
            <a:chExt cx="480" cy="715"/>
          </a:xfrm>
        </p:grpSpPr>
        <p:sp>
          <p:nvSpPr>
            <p:cNvPr id="38" name="Freeform 43">
              <a:extLst>
                <a:ext uri="{FF2B5EF4-FFF2-40B4-BE49-F238E27FC236}">
                  <a16:creationId xmlns:a16="http://schemas.microsoft.com/office/drawing/2014/main" id="{F9F49758-8228-4CFD-B0B2-666A68A3974F}"/>
                </a:ext>
              </a:extLst>
            </p:cNvPr>
            <p:cNvSpPr>
              <a:spLocks noChangeAspect="1"/>
            </p:cNvSpPr>
            <p:nvPr/>
          </p:nvSpPr>
          <p:spPr bwMode="auto">
            <a:xfrm>
              <a:off x="3312" y="2369"/>
              <a:ext cx="480" cy="616"/>
            </a:xfrm>
            <a:custGeom>
              <a:avLst/>
              <a:gdLst>
                <a:gd name="T0" fmla="*/ 178 w 203"/>
                <a:gd name="T1" fmla="*/ 71 h 261"/>
                <a:gd name="T2" fmla="*/ 163 w 203"/>
                <a:gd name="T3" fmla="*/ 70 h 261"/>
                <a:gd name="T4" fmla="*/ 133 w 203"/>
                <a:gd name="T5" fmla="*/ 70 h 261"/>
                <a:gd name="T6" fmla="*/ 143 w 203"/>
                <a:gd name="T7" fmla="*/ 42 h 261"/>
                <a:gd name="T8" fmla="*/ 101 w 203"/>
                <a:gd name="T9" fmla="*/ 0 h 261"/>
                <a:gd name="T10" fmla="*/ 60 w 203"/>
                <a:gd name="T11" fmla="*/ 42 h 261"/>
                <a:gd name="T12" fmla="*/ 70 w 203"/>
                <a:gd name="T13" fmla="*/ 70 h 261"/>
                <a:gd name="T14" fmla="*/ 40 w 203"/>
                <a:gd name="T15" fmla="*/ 70 h 261"/>
                <a:gd name="T16" fmla="*/ 25 w 203"/>
                <a:gd name="T17" fmla="*/ 71 h 261"/>
                <a:gd name="T18" fmla="*/ 0 w 203"/>
                <a:gd name="T19" fmla="*/ 98 h 261"/>
                <a:gd name="T20" fmla="*/ 12 w 203"/>
                <a:gd name="T21" fmla="*/ 261 h 261"/>
                <a:gd name="T22" fmla="*/ 37 w 203"/>
                <a:gd name="T23" fmla="*/ 261 h 261"/>
                <a:gd name="T24" fmla="*/ 34 w 203"/>
                <a:gd name="T25" fmla="*/ 129 h 261"/>
                <a:gd name="T26" fmla="*/ 34 w 203"/>
                <a:gd name="T27" fmla="*/ 129 h 261"/>
                <a:gd name="T28" fmla="*/ 38 w 203"/>
                <a:gd name="T29" fmla="*/ 129 h 261"/>
                <a:gd name="T30" fmla="*/ 41 w 203"/>
                <a:gd name="T31" fmla="*/ 261 h 261"/>
                <a:gd name="T32" fmla="*/ 162 w 203"/>
                <a:gd name="T33" fmla="*/ 261 h 261"/>
                <a:gd name="T34" fmla="*/ 165 w 203"/>
                <a:gd name="T35" fmla="*/ 129 h 261"/>
                <a:gd name="T36" fmla="*/ 169 w 203"/>
                <a:gd name="T37" fmla="*/ 129 h 261"/>
                <a:gd name="T38" fmla="*/ 169 w 203"/>
                <a:gd name="T39" fmla="*/ 129 h 261"/>
                <a:gd name="T40" fmla="*/ 166 w 203"/>
                <a:gd name="T41" fmla="*/ 261 h 261"/>
                <a:gd name="T42" fmla="*/ 191 w 203"/>
                <a:gd name="T43" fmla="*/ 261 h 261"/>
                <a:gd name="T44" fmla="*/ 202 w 203"/>
                <a:gd name="T45" fmla="*/ 98 h 261"/>
                <a:gd name="T46" fmla="*/ 178 w 203"/>
                <a:gd name="T47" fmla="*/ 71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3" h="261">
                  <a:moveTo>
                    <a:pt x="178" y="71"/>
                  </a:moveTo>
                  <a:cubicBezTo>
                    <a:pt x="176" y="70"/>
                    <a:pt x="171" y="70"/>
                    <a:pt x="163" y="70"/>
                  </a:cubicBezTo>
                  <a:cubicBezTo>
                    <a:pt x="133" y="70"/>
                    <a:pt x="133" y="70"/>
                    <a:pt x="133" y="70"/>
                  </a:cubicBezTo>
                  <a:cubicBezTo>
                    <a:pt x="139" y="62"/>
                    <a:pt x="143" y="53"/>
                    <a:pt x="143" y="42"/>
                  </a:cubicBezTo>
                  <a:cubicBezTo>
                    <a:pt x="143" y="19"/>
                    <a:pt x="125" y="0"/>
                    <a:pt x="101" y="0"/>
                  </a:cubicBezTo>
                  <a:cubicBezTo>
                    <a:pt x="78" y="0"/>
                    <a:pt x="60" y="19"/>
                    <a:pt x="60" y="42"/>
                  </a:cubicBezTo>
                  <a:cubicBezTo>
                    <a:pt x="60" y="53"/>
                    <a:pt x="64" y="62"/>
                    <a:pt x="70" y="70"/>
                  </a:cubicBezTo>
                  <a:cubicBezTo>
                    <a:pt x="40" y="70"/>
                    <a:pt x="40" y="70"/>
                    <a:pt x="40" y="70"/>
                  </a:cubicBezTo>
                  <a:cubicBezTo>
                    <a:pt x="32" y="70"/>
                    <a:pt x="27" y="70"/>
                    <a:pt x="25" y="71"/>
                  </a:cubicBezTo>
                  <a:cubicBezTo>
                    <a:pt x="9" y="71"/>
                    <a:pt x="0" y="88"/>
                    <a:pt x="0" y="98"/>
                  </a:cubicBezTo>
                  <a:cubicBezTo>
                    <a:pt x="1" y="106"/>
                    <a:pt x="8" y="199"/>
                    <a:pt x="12" y="261"/>
                  </a:cubicBezTo>
                  <a:cubicBezTo>
                    <a:pt x="37" y="261"/>
                    <a:pt x="37" y="261"/>
                    <a:pt x="37" y="261"/>
                  </a:cubicBezTo>
                  <a:cubicBezTo>
                    <a:pt x="36" y="204"/>
                    <a:pt x="34" y="130"/>
                    <a:pt x="34" y="129"/>
                  </a:cubicBezTo>
                  <a:cubicBezTo>
                    <a:pt x="34" y="129"/>
                    <a:pt x="34" y="129"/>
                    <a:pt x="34" y="129"/>
                  </a:cubicBezTo>
                  <a:cubicBezTo>
                    <a:pt x="38" y="129"/>
                    <a:pt x="38" y="129"/>
                    <a:pt x="38" y="129"/>
                  </a:cubicBezTo>
                  <a:cubicBezTo>
                    <a:pt x="38" y="129"/>
                    <a:pt x="39" y="187"/>
                    <a:pt x="41" y="261"/>
                  </a:cubicBezTo>
                  <a:cubicBezTo>
                    <a:pt x="162" y="261"/>
                    <a:pt x="162" y="261"/>
                    <a:pt x="162" y="261"/>
                  </a:cubicBezTo>
                  <a:cubicBezTo>
                    <a:pt x="164" y="187"/>
                    <a:pt x="165" y="129"/>
                    <a:pt x="165" y="129"/>
                  </a:cubicBezTo>
                  <a:cubicBezTo>
                    <a:pt x="169" y="129"/>
                    <a:pt x="169" y="129"/>
                    <a:pt x="169" y="129"/>
                  </a:cubicBezTo>
                  <a:cubicBezTo>
                    <a:pt x="169" y="129"/>
                    <a:pt x="169" y="129"/>
                    <a:pt x="169" y="129"/>
                  </a:cubicBezTo>
                  <a:cubicBezTo>
                    <a:pt x="169" y="130"/>
                    <a:pt x="167" y="204"/>
                    <a:pt x="166" y="261"/>
                  </a:cubicBezTo>
                  <a:cubicBezTo>
                    <a:pt x="191" y="261"/>
                    <a:pt x="191" y="261"/>
                    <a:pt x="191" y="261"/>
                  </a:cubicBezTo>
                  <a:cubicBezTo>
                    <a:pt x="195" y="199"/>
                    <a:pt x="202" y="106"/>
                    <a:pt x="202" y="98"/>
                  </a:cubicBezTo>
                  <a:cubicBezTo>
                    <a:pt x="203" y="88"/>
                    <a:pt x="193" y="71"/>
                    <a:pt x="178" y="71"/>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9" name="Freeform 44">
              <a:extLst>
                <a:ext uri="{FF2B5EF4-FFF2-40B4-BE49-F238E27FC236}">
                  <a16:creationId xmlns:a16="http://schemas.microsoft.com/office/drawing/2014/main" id="{EB0BAE9A-121D-4AC3-8717-DF59AD93F3AB}"/>
                </a:ext>
              </a:extLst>
            </p:cNvPr>
            <p:cNvSpPr>
              <a:spLocks noChangeAspect="1"/>
            </p:cNvSpPr>
            <p:nvPr/>
          </p:nvSpPr>
          <p:spPr bwMode="auto">
            <a:xfrm>
              <a:off x="3636" y="2322"/>
              <a:ext cx="97" cy="66"/>
            </a:xfrm>
            <a:custGeom>
              <a:avLst/>
              <a:gdLst>
                <a:gd name="T0" fmla="*/ 0 w 41"/>
                <a:gd name="T1" fmla="*/ 28 h 28"/>
                <a:gd name="T2" fmla="*/ 6 w 41"/>
                <a:gd name="T3" fmla="*/ 27 h 28"/>
                <a:gd name="T4" fmla="*/ 40 w 41"/>
                <a:gd name="T5" fmla="*/ 14 h 28"/>
                <a:gd name="T6" fmla="*/ 39 w 41"/>
                <a:gd name="T7" fmla="*/ 6 h 28"/>
                <a:gd name="T8" fmla="*/ 33 w 41"/>
                <a:gd name="T9" fmla="*/ 1 h 28"/>
                <a:gd name="T10" fmla="*/ 7 w 41"/>
                <a:gd name="T11" fmla="*/ 20 h 28"/>
                <a:gd name="T12" fmla="*/ 0 w 41"/>
                <a:gd name="T13" fmla="*/ 28 h 28"/>
              </a:gdLst>
              <a:ahLst/>
              <a:cxnLst>
                <a:cxn ang="0">
                  <a:pos x="T0" y="T1"/>
                </a:cxn>
                <a:cxn ang="0">
                  <a:pos x="T2" y="T3"/>
                </a:cxn>
                <a:cxn ang="0">
                  <a:pos x="T4" y="T5"/>
                </a:cxn>
                <a:cxn ang="0">
                  <a:pos x="T6" y="T7"/>
                </a:cxn>
                <a:cxn ang="0">
                  <a:pos x="T8" y="T9"/>
                </a:cxn>
                <a:cxn ang="0">
                  <a:pos x="T10" y="T11"/>
                </a:cxn>
                <a:cxn ang="0">
                  <a:pos x="T12" y="T13"/>
                </a:cxn>
              </a:cxnLst>
              <a:rect l="0" t="0" r="r" b="b"/>
              <a:pathLst>
                <a:path w="41" h="28">
                  <a:moveTo>
                    <a:pt x="0" y="28"/>
                  </a:moveTo>
                  <a:cubicBezTo>
                    <a:pt x="6" y="27"/>
                    <a:pt x="6" y="27"/>
                    <a:pt x="6" y="27"/>
                  </a:cubicBezTo>
                  <a:cubicBezTo>
                    <a:pt x="20" y="25"/>
                    <a:pt x="36" y="21"/>
                    <a:pt x="40" y="14"/>
                  </a:cubicBezTo>
                  <a:cubicBezTo>
                    <a:pt x="40" y="12"/>
                    <a:pt x="41" y="9"/>
                    <a:pt x="39" y="6"/>
                  </a:cubicBezTo>
                  <a:cubicBezTo>
                    <a:pt x="37" y="3"/>
                    <a:pt x="35" y="2"/>
                    <a:pt x="33" y="1"/>
                  </a:cubicBezTo>
                  <a:cubicBezTo>
                    <a:pt x="25" y="0"/>
                    <a:pt x="15" y="11"/>
                    <a:pt x="7" y="20"/>
                  </a:cubicBezTo>
                  <a:cubicBezTo>
                    <a:pt x="0" y="28"/>
                    <a:pt x="0" y="28"/>
                    <a:pt x="0" y="28"/>
                  </a:cubicBezTo>
                  <a:close/>
                </a:path>
              </a:pathLst>
            </a:custGeom>
            <a:solidFill>
              <a:schemeClr val="accent1">
                <a:lumMod val="60000"/>
                <a:lumOff val="40000"/>
              </a:schemeClr>
            </a:solidFill>
            <a:ln w="9525">
              <a:solidFill>
                <a:srgbClr val="000000"/>
              </a:solidFill>
              <a:round/>
              <a:headEnd/>
              <a:tailEnd/>
            </a:ln>
          </p:spPr>
          <p:txBody>
            <a:bodyPr/>
            <a:lstStyle/>
            <a:p>
              <a:endParaRPr lang="ja-JP" altLang="en-US"/>
            </a:p>
          </p:txBody>
        </p:sp>
        <p:sp>
          <p:nvSpPr>
            <p:cNvPr id="40" name="Freeform 45">
              <a:extLst>
                <a:ext uri="{FF2B5EF4-FFF2-40B4-BE49-F238E27FC236}">
                  <a16:creationId xmlns:a16="http://schemas.microsoft.com/office/drawing/2014/main" id="{0D87440D-3A26-4A78-A36B-08627D18276B}"/>
                </a:ext>
              </a:extLst>
            </p:cNvPr>
            <p:cNvSpPr>
              <a:spLocks noChangeAspect="1"/>
            </p:cNvSpPr>
            <p:nvPr/>
          </p:nvSpPr>
          <p:spPr bwMode="auto">
            <a:xfrm>
              <a:off x="3612" y="2270"/>
              <a:ext cx="57" cy="101"/>
            </a:xfrm>
            <a:custGeom>
              <a:avLst/>
              <a:gdLst>
                <a:gd name="T0" fmla="*/ 22 w 24"/>
                <a:gd name="T1" fmla="*/ 7 h 43"/>
                <a:gd name="T2" fmla="*/ 17 w 24"/>
                <a:gd name="T3" fmla="*/ 1 h 43"/>
                <a:gd name="T4" fmla="*/ 9 w 24"/>
                <a:gd name="T5" fmla="*/ 2 h 43"/>
                <a:gd name="T6" fmla="*/ 1 w 24"/>
                <a:gd name="T7" fmla="*/ 33 h 43"/>
                <a:gd name="T8" fmla="*/ 0 w 24"/>
                <a:gd name="T9" fmla="*/ 43 h 43"/>
                <a:gd name="T10" fmla="*/ 4 w 24"/>
                <a:gd name="T11" fmla="*/ 39 h 43"/>
                <a:gd name="T12" fmla="*/ 22 w 24"/>
                <a:gd name="T13" fmla="*/ 7 h 43"/>
              </a:gdLst>
              <a:ahLst/>
              <a:cxnLst>
                <a:cxn ang="0">
                  <a:pos x="T0" y="T1"/>
                </a:cxn>
                <a:cxn ang="0">
                  <a:pos x="T2" y="T3"/>
                </a:cxn>
                <a:cxn ang="0">
                  <a:pos x="T4" y="T5"/>
                </a:cxn>
                <a:cxn ang="0">
                  <a:pos x="T6" y="T7"/>
                </a:cxn>
                <a:cxn ang="0">
                  <a:pos x="T8" y="T9"/>
                </a:cxn>
                <a:cxn ang="0">
                  <a:pos x="T10" y="T11"/>
                </a:cxn>
                <a:cxn ang="0">
                  <a:pos x="T12" y="T13"/>
                </a:cxn>
              </a:cxnLst>
              <a:rect l="0" t="0" r="r" b="b"/>
              <a:pathLst>
                <a:path w="24" h="43">
                  <a:moveTo>
                    <a:pt x="22" y="7"/>
                  </a:moveTo>
                  <a:cubicBezTo>
                    <a:pt x="22" y="5"/>
                    <a:pt x="20" y="3"/>
                    <a:pt x="17" y="1"/>
                  </a:cubicBezTo>
                  <a:cubicBezTo>
                    <a:pt x="14" y="0"/>
                    <a:pt x="11" y="0"/>
                    <a:pt x="9" y="2"/>
                  </a:cubicBezTo>
                  <a:cubicBezTo>
                    <a:pt x="2" y="6"/>
                    <a:pt x="1" y="20"/>
                    <a:pt x="1" y="33"/>
                  </a:cubicBezTo>
                  <a:cubicBezTo>
                    <a:pt x="0" y="43"/>
                    <a:pt x="0" y="43"/>
                    <a:pt x="0" y="43"/>
                  </a:cubicBezTo>
                  <a:cubicBezTo>
                    <a:pt x="4" y="39"/>
                    <a:pt x="4" y="39"/>
                    <a:pt x="4" y="39"/>
                  </a:cubicBezTo>
                  <a:cubicBezTo>
                    <a:pt x="14" y="27"/>
                    <a:pt x="24" y="15"/>
                    <a:pt x="22" y="7"/>
                  </a:cubicBezTo>
                  <a:close/>
                </a:path>
              </a:pathLst>
            </a:custGeom>
            <a:solidFill>
              <a:schemeClr val="accent1">
                <a:lumMod val="60000"/>
                <a:lumOff val="40000"/>
              </a:schemeClr>
            </a:solidFill>
            <a:ln w="9525">
              <a:solidFill>
                <a:srgbClr val="000000"/>
              </a:solidFill>
              <a:round/>
              <a:headEnd/>
              <a:tailEnd/>
            </a:ln>
          </p:spPr>
          <p:txBody>
            <a:bodyPr/>
            <a:lstStyle/>
            <a:p>
              <a:endParaRPr lang="ja-JP" altLang="en-US"/>
            </a:p>
          </p:txBody>
        </p:sp>
      </p:grpSp>
    </p:spTree>
    <p:extLst>
      <p:ext uri="{BB962C8B-B14F-4D97-AF65-F5344CB8AC3E}">
        <p14:creationId xmlns:p14="http://schemas.microsoft.com/office/powerpoint/2010/main" val="3316739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３．相談の受付と対応</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（３）相談受付とその対応③</a:t>
            </a:r>
          </a:p>
        </p:txBody>
      </p:sp>
      <p:grpSp>
        <p:nvGrpSpPr>
          <p:cNvPr id="4" name="グループ化 3">
            <a:extLst>
              <a:ext uri="{FF2B5EF4-FFF2-40B4-BE49-F238E27FC236}">
                <a16:creationId xmlns:a16="http://schemas.microsoft.com/office/drawing/2014/main" id="{940462EA-A221-49B3-A29F-C1A1FD8F1A5D}"/>
              </a:ext>
            </a:extLst>
          </p:cNvPr>
          <p:cNvGrpSpPr/>
          <p:nvPr/>
        </p:nvGrpSpPr>
        <p:grpSpPr>
          <a:xfrm>
            <a:off x="407198" y="997286"/>
            <a:ext cx="9081802" cy="4988743"/>
            <a:chOff x="407198" y="1123810"/>
            <a:chExt cx="9081802" cy="4988743"/>
          </a:xfrm>
        </p:grpSpPr>
        <p:cxnSp>
          <p:nvCxnSpPr>
            <p:cNvPr id="7" name="直線コネクタ 6">
              <a:extLst>
                <a:ext uri="{FF2B5EF4-FFF2-40B4-BE49-F238E27FC236}">
                  <a16:creationId xmlns:a16="http://schemas.microsoft.com/office/drawing/2014/main" id="{468BF0EA-835A-4831-BF8F-ED9B559E2E52}"/>
                </a:ext>
              </a:extLst>
            </p:cNvPr>
            <p:cNvCxnSpPr/>
            <p:nvPr/>
          </p:nvCxnSpPr>
          <p:spPr>
            <a:xfrm>
              <a:off x="560512" y="1612553"/>
              <a:ext cx="0" cy="4500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1E8520FA-6D94-45F4-9740-39B5713C1138}"/>
                </a:ext>
              </a:extLst>
            </p:cNvPr>
            <p:cNvCxnSpPr>
              <a:cxnSpLocks/>
            </p:cNvCxnSpPr>
            <p:nvPr/>
          </p:nvCxnSpPr>
          <p:spPr>
            <a:xfrm rot="16200000" flipH="1">
              <a:off x="6573000" y="-1631364"/>
              <a:ext cx="0" cy="5832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4B4F3F54-AFEA-4812-BB5A-A87EBA15A684}"/>
                </a:ext>
              </a:extLst>
            </p:cNvPr>
            <p:cNvGrpSpPr/>
            <p:nvPr/>
          </p:nvGrpSpPr>
          <p:grpSpPr>
            <a:xfrm>
              <a:off x="407198" y="1123810"/>
              <a:ext cx="4257770" cy="557568"/>
              <a:chOff x="2288703" y="5229201"/>
              <a:chExt cx="4257770" cy="557568"/>
            </a:xfrm>
          </p:grpSpPr>
          <p:sp>
            <p:nvSpPr>
              <p:cNvPr id="8" name="正方形/長方形 7">
                <a:extLst>
                  <a:ext uri="{FF2B5EF4-FFF2-40B4-BE49-F238E27FC236}">
                    <a16:creationId xmlns:a16="http://schemas.microsoft.com/office/drawing/2014/main" id="{15775BCC-C98C-4FE7-8D34-6BE61FB80375}"/>
                  </a:ext>
                </a:extLst>
              </p:cNvPr>
              <p:cNvSpPr/>
              <p:nvPr/>
            </p:nvSpPr>
            <p:spPr>
              <a:xfrm>
                <a:off x="2360711" y="5318769"/>
                <a:ext cx="4185762" cy="468000"/>
              </a:xfrm>
              <a:prstGeom prst="rect">
                <a:avLst/>
              </a:prstGeom>
              <a:solidFill>
                <a:schemeClr val="bg2">
                  <a:lumMod val="75000"/>
                </a:schemeClr>
              </a:solidFill>
              <a:ln w="95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6C74887C-73C6-48CD-9F7F-0CE038719FF0}"/>
                  </a:ext>
                </a:extLst>
              </p:cNvPr>
              <p:cNvSpPr/>
              <p:nvPr/>
            </p:nvSpPr>
            <p:spPr>
              <a:xfrm>
                <a:off x="2288703" y="5229201"/>
                <a:ext cx="4185762" cy="468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相談を受けた後の対応</a:t>
                </a:r>
              </a:p>
            </p:txBody>
          </p:sp>
        </p:grpSp>
      </p:grpSp>
      <p:sp>
        <p:nvSpPr>
          <p:cNvPr id="10" name="コンテンツ プレースホルダー 2">
            <a:extLst>
              <a:ext uri="{FF2B5EF4-FFF2-40B4-BE49-F238E27FC236}">
                <a16:creationId xmlns:a16="http://schemas.microsoft.com/office/drawing/2014/main" id="{01CE8346-C3B0-47D4-ACE3-838FFA3511FC}"/>
              </a:ext>
            </a:extLst>
          </p:cNvPr>
          <p:cNvSpPr txBox="1">
            <a:spLocks/>
          </p:cNvSpPr>
          <p:nvPr/>
        </p:nvSpPr>
        <p:spPr>
          <a:xfrm>
            <a:off x="704528" y="1681981"/>
            <a:ext cx="8786506" cy="426014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報告や相談を受けた後は、聞きっぱなしにせずに、どのような対応ができるか、要因分析を行い、</a:t>
            </a:r>
            <a:r>
              <a:rPr lang="ja-JP" altLang="en-US" b="1" u="sng" dirty="0">
                <a:latin typeface="游ゴシック" panose="020B0400000000000000" pitchFamily="50" charset="-128"/>
                <a:ea typeface="游ゴシック" panose="020B0400000000000000" pitchFamily="50" charset="-128"/>
              </a:rPr>
              <a:t>介護現場の状況を踏まえた対策をなるべく速やかに検討し、実施</a:t>
            </a:r>
            <a:r>
              <a:rPr lang="ja-JP" altLang="en-US" dirty="0">
                <a:latin typeface="游ゴシック" panose="020B0400000000000000" pitchFamily="50" charset="-128"/>
                <a:ea typeface="游ゴシック" panose="020B0400000000000000" pitchFamily="50" charset="-128"/>
              </a:rPr>
              <a:t>しましょう。</a:t>
            </a:r>
            <a:endParaRPr lang="en-US" altLang="ja-JP"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職員の安全を図ることが第一です。</a:t>
            </a:r>
            <a:r>
              <a:rPr lang="ja-JP" altLang="en-US" b="1" u="sng" dirty="0">
                <a:latin typeface="游ゴシック" panose="020B0400000000000000" pitchFamily="50" charset="-128"/>
                <a:ea typeface="游ゴシック" panose="020B0400000000000000" pitchFamily="50" charset="-128"/>
              </a:rPr>
              <a:t>ハラスメントの状況を確認し、被害者である職員への対応を伝え、行為者への対応等を実施あるいは指示しましょう。</a:t>
            </a:r>
            <a:endParaRPr lang="en-US" altLang="ja-JP" b="1" u="sng" dirty="0">
              <a:latin typeface="游ゴシック" panose="020B0400000000000000" pitchFamily="50" charset="-128"/>
              <a:ea typeface="游ゴシック" panose="020B0400000000000000" pitchFamily="50" charset="-128"/>
            </a:endParaRPr>
          </a:p>
          <a:p>
            <a:pPr marL="990600" lvl="1" indent="-361950">
              <a:buClrTx/>
              <a:buNone/>
            </a:pPr>
            <a:r>
              <a:rPr lang="en-US" altLang="ja-JP" sz="1400" dirty="0">
                <a:latin typeface="游ゴシック" panose="020B0400000000000000" pitchFamily="50" charset="-128"/>
                <a:ea typeface="游ゴシック" panose="020B0400000000000000" pitchFamily="50" charset="-128"/>
              </a:rPr>
              <a:t>※</a:t>
            </a:r>
            <a:r>
              <a:rPr lang="ja-JP" altLang="en-US" sz="1400" dirty="0">
                <a:latin typeface="游ゴシック" panose="020B0400000000000000" pitchFamily="50" charset="-128"/>
                <a:ea typeface="游ゴシック" panose="020B0400000000000000" pitchFamily="50" charset="-128"/>
              </a:rPr>
              <a:t>　必要に応じて外部の関係者（介護支援専門員、地域包括支援センター、医師、行政、警察等）に連絡・通報してください。 </a:t>
            </a:r>
            <a:endParaRPr lang="en-US" altLang="ja-JP" sz="14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特定の職員に過度な負担がかからないように、担当シフト作成時の配慮、担当者へのフォロー等を行いましょう。</a:t>
            </a:r>
            <a:endParaRPr lang="en-US" altLang="ja-JP"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特に訪問系サービスでは、管理者等の同行や複数人の派遣等の臨機応変な対応を検討してください。</a:t>
            </a:r>
            <a:endParaRPr lang="en-US" altLang="ja-JP" dirty="0">
              <a:latin typeface="游ゴシック" panose="020B0400000000000000" pitchFamily="50" charset="-128"/>
              <a:ea typeface="游ゴシック" panose="020B0400000000000000" pitchFamily="50" charset="-128"/>
            </a:endParaRPr>
          </a:p>
          <a:p>
            <a:pPr marL="990600" indent="-361950"/>
            <a:r>
              <a:rPr lang="en-US" altLang="ja-JP" sz="1400" dirty="0">
                <a:latin typeface="游ゴシック" panose="020B0400000000000000" pitchFamily="50" charset="-128"/>
                <a:ea typeface="游ゴシック" panose="020B0400000000000000" pitchFamily="50" charset="-128"/>
              </a:rPr>
              <a:t>※</a:t>
            </a:r>
            <a:r>
              <a:rPr lang="ja-JP" altLang="en-US" sz="1400" dirty="0">
                <a:latin typeface="游ゴシック" panose="020B0400000000000000" pitchFamily="50" charset="-128"/>
                <a:ea typeface="游ゴシック" panose="020B0400000000000000" pitchFamily="50" charset="-128"/>
              </a:rPr>
              <a:t>　２人派遣については、利用者負担の増加等を理由に利用者が拒否するケースもあるため、家族等に説明して利用者等の理解を得ることも考えられます。 </a:t>
            </a:r>
            <a:endParaRPr lang="en-US" altLang="ja-JP" sz="1400" dirty="0">
              <a:latin typeface="游ゴシック" panose="020B0400000000000000" pitchFamily="50" charset="-128"/>
              <a:ea typeface="游ゴシック" panose="020B0400000000000000" pitchFamily="50" charset="-128"/>
            </a:endParaRPr>
          </a:p>
        </p:txBody>
      </p:sp>
      <p:pic>
        <p:nvPicPr>
          <p:cNvPr id="11" name="グラフィックス 10" descr="リスト">
            <a:extLst>
              <a:ext uri="{FF2B5EF4-FFF2-40B4-BE49-F238E27FC236}">
                <a16:creationId xmlns:a16="http://schemas.microsoft.com/office/drawing/2014/main" id="{D5C1DEDC-33B3-432A-8FED-702894DECC8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9205" y="1033286"/>
            <a:ext cx="396000" cy="396000"/>
          </a:xfrm>
          <a:prstGeom prst="rect">
            <a:avLst/>
          </a:prstGeom>
        </p:spPr>
      </p:pic>
    </p:spTree>
    <p:extLst>
      <p:ext uri="{BB962C8B-B14F-4D97-AF65-F5344CB8AC3E}">
        <p14:creationId xmlns:p14="http://schemas.microsoft.com/office/powerpoint/2010/main" val="2496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06202"/>
            <a:ext cx="9086400" cy="630510"/>
          </a:xfrm>
        </p:spPr>
        <p:txBody>
          <a:bodyPr>
            <a:normAutofit/>
          </a:bodyPr>
          <a:lstStyle/>
          <a:p>
            <a:pPr>
              <a:spcAft>
                <a:spcPts val="1200"/>
              </a:spcAft>
            </a:pP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参考</a:t>
            </a: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介護現場におけるハラスメントとは②</a:t>
            </a:r>
            <a:endParaRPr lang="en-US" altLang="ja-JP" dirty="0">
              <a:latin typeface="游ゴシック" panose="020B0400000000000000" pitchFamily="50" charset="-128"/>
              <a:ea typeface="游ゴシック" panose="020B0400000000000000" pitchFamily="50" charset="-128"/>
            </a:endParaRPr>
          </a:p>
        </p:txBody>
      </p:sp>
      <p:grpSp>
        <p:nvGrpSpPr>
          <p:cNvPr id="4" name="グループ化 3">
            <a:extLst>
              <a:ext uri="{FF2B5EF4-FFF2-40B4-BE49-F238E27FC236}">
                <a16:creationId xmlns:a16="http://schemas.microsoft.com/office/drawing/2014/main" id="{4C6E530A-8464-49B3-AF6C-07B087A63194}"/>
              </a:ext>
            </a:extLst>
          </p:cNvPr>
          <p:cNvGrpSpPr/>
          <p:nvPr/>
        </p:nvGrpSpPr>
        <p:grpSpPr>
          <a:xfrm>
            <a:off x="429910" y="1089328"/>
            <a:ext cx="9066890" cy="4931960"/>
            <a:chOff x="429910" y="1340767"/>
            <a:chExt cx="9066890" cy="5292000"/>
          </a:xfrm>
        </p:grpSpPr>
        <p:sp>
          <p:nvSpPr>
            <p:cNvPr id="3" name="正方形/長方形 2">
              <a:extLst>
                <a:ext uri="{FF2B5EF4-FFF2-40B4-BE49-F238E27FC236}">
                  <a16:creationId xmlns:a16="http://schemas.microsoft.com/office/drawing/2014/main" id="{15F073DB-F01A-4A44-98DB-D6E81BD22235}"/>
                </a:ext>
              </a:extLst>
            </p:cNvPr>
            <p:cNvSpPr/>
            <p:nvPr/>
          </p:nvSpPr>
          <p:spPr>
            <a:xfrm>
              <a:off x="429910" y="1340767"/>
              <a:ext cx="9066890" cy="5292000"/>
            </a:xfrm>
            <a:prstGeom prst="rect">
              <a:avLst/>
            </a:prstGeom>
            <a:pattFill prst="dkUpDiag">
              <a:fgClr>
                <a:schemeClr val="accent6">
                  <a:lumMod val="40000"/>
                  <a:lumOff val="60000"/>
                </a:schemeClr>
              </a:fgClr>
              <a:bgClr>
                <a:schemeClr val="bg1"/>
              </a:bgClr>
            </a:pattFill>
            <a:ln w="9525">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just"/>
              <a:endParaRPr kumimoji="1" lang="ja-JP" altLang="en-US" sz="1400" dirty="0">
                <a:solidFill>
                  <a:schemeClr val="tx1"/>
                </a:solidFill>
                <a:latin typeface="游ゴシック" panose="020B0400000000000000" pitchFamily="50" charset="-128"/>
                <a:ea typeface="游ゴシック" panose="020B0400000000000000" pitchFamily="50" charset="-128"/>
              </a:endParaRPr>
            </a:p>
          </p:txBody>
        </p:sp>
        <p:sp>
          <p:nvSpPr>
            <p:cNvPr id="8" name="正方形/長方形 7">
              <a:extLst>
                <a:ext uri="{FF2B5EF4-FFF2-40B4-BE49-F238E27FC236}">
                  <a16:creationId xmlns:a16="http://schemas.microsoft.com/office/drawing/2014/main" id="{BC9F85F1-3947-45D9-ABE6-36E46ECDE051}"/>
                </a:ext>
              </a:extLst>
            </p:cNvPr>
            <p:cNvSpPr/>
            <p:nvPr/>
          </p:nvSpPr>
          <p:spPr>
            <a:xfrm>
              <a:off x="560512" y="1340767"/>
              <a:ext cx="8784976" cy="5292000"/>
            </a:xfrm>
            <a:prstGeom prst="rect">
              <a:avLst/>
            </a:prstGeom>
            <a:solidFill>
              <a:schemeClr val="bg1"/>
            </a:solidFill>
            <a:ln w="9525">
              <a:solidFill>
                <a:schemeClr val="accent6">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80000" rIns="144000" bIns="108000" numCol="1" spcCol="0" rtlCol="0" fromWordArt="0" anchor="t" anchorCtr="0" forceAA="0" compatLnSpc="1">
              <a:prstTxWarp prst="textNoShape">
                <a:avLst/>
              </a:prstTxWarp>
              <a:noAutofit/>
            </a:bodyPr>
            <a:lstStyle/>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grpSp>
      <p:sp>
        <p:nvSpPr>
          <p:cNvPr id="7" name="二等辺三角形 6">
            <a:extLst>
              <a:ext uri="{FF2B5EF4-FFF2-40B4-BE49-F238E27FC236}">
                <a16:creationId xmlns:a16="http://schemas.microsoft.com/office/drawing/2014/main" id="{01321632-B2E2-46E3-860F-1B15654104E6}"/>
              </a:ext>
            </a:extLst>
          </p:cNvPr>
          <p:cNvSpPr/>
          <p:nvPr/>
        </p:nvSpPr>
        <p:spPr>
          <a:xfrm flipV="1">
            <a:off x="4576340" y="982275"/>
            <a:ext cx="753320" cy="214477"/>
          </a:xfrm>
          <a:prstGeom prst="triangle">
            <a:avLst/>
          </a:prstGeom>
          <a:solidFill>
            <a:schemeClr val="accent6">
              <a:lumMod val="40000"/>
              <a:lumOff val="60000"/>
            </a:schemeClr>
          </a:solidFill>
          <a:ln w="9525">
            <a:solidFill>
              <a:schemeClr val="accent6">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11" name="正方形/長方形 10">
            <a:extLst>
              <a:ext uri="{FF2B5EF4-FFF2-40B4-BE49-F238E27FC236}">
                <a16:creationId xmlns:a16="http://schemas.microsoft.com/office/drawing/2014/main" id="{A785FAA0-86DE-4431-98F2-9F821E38288E}"/>
              </a:ext>
            </a:extLst>
          </p:cNvPr>
          <p:cNvSpPr/>
          <p:nvPr/>
        </p:nvSpPr>
        <p:spPr>
          <a:xfrm>
            <a:off x="780184" y="1464666"/>
            <a:ext cx="8345632" cy="4009074"/>
          </a:xfrm>
          <a:prstGeom prst="rect">
            <a:avLst/>
          </a:prstGeom>
          <a:solidFill>
            <a:schemeClr val="bg1"/>
          </a:solidFill>
          <a:ln w="9525">
            <a:solidFill>
              <a:schemeClr val="accent6">
                <a:lumMod val="40000"/>
                <a:lumOff val="6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44000" rIns="108000" bIns="144000" numCol="1" spcCol="0" rtlCol="0" fromWordArt="0" anchor="t" anchorCtr="0" forceAA="0" compatLnSpc="1">
            <a:prstTxWarp prst="textNoShape">
              <a:avLst/>
            </a:prstTxWarp>
            <a:noAutofit/>
          </a:bodyPr>
          <a:lstStyle/>
          <a:p>
            <a:pPr algn="just"/>
            <a:r>
              <a:rPr lang="ja-JP" altLang="en-US" sz="16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ただし、以下の言動は「ハラスメント」ではありません。</a:t>
            </a:r>
            <a:endParaRPr lang="en-US" altLang="ja-JP" sz="16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endParaRPr lang="ja-JP" altLang="en-US" sz="11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285750" indent="-285750" algn="just">
              <a:buFont typeface="Wingdings" panose="05000000000000000000" pitchFamily="2" charset="2"/>
              <a:buChar char="l"/>
            </a:pPr>
            <a:r>
              <a:rPr lang="ja-JP" altLang="en-US"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認知症等の病気または障害の症状として現われた言動（</a:t>
            </a:r>
            <a:r>
              <a:rPr lang="en-US" altLang="ja-JP"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BPSD</a:t>
            </a:r>
            <a:r>
              <a:rPr lang="ja-JP" altLang="en-US"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等）。</a:t>
            </a:r>
            <a:endParaRPr lang="en-US" altLang="ja-JP"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809625" indent="-809625"/>
            <a:r>
              <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※BPSD…</a:t>
            </a:r>
            <a:r>
              <a:rPr lang="ja-JP" altLang="en-US"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認知症の行動症状（暴力、暴言、徘徊、拒絶、不潔行為等）・心理症状（抑うつ、不安、幻覚、妄想、睡眠障害等）のこと。</a:t>
            </a:r>
            <a:r>
              <a:rPr lang="ja-JP" altLang="en-US"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（引用：厚生労働省「</a:t>
            </a:r>
            <a:r>
              <a:rPr lang="en-US" altLang="ja-JP"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BPSD</a:t>
            </a:r>
            <a:r>
              <a:rPr lang="ja-JP" altLang="en-US"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：認知症の行動・心理症状」（</a:t>
            </a:r>
            <a:r>
              <a:rPr lang="en-US" altLang="ja-JP"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https://www.mhlw.go.jp/shingi/2009/05/dl/s0521-3c_0006.pdf</a:t>
            </a:r>
            <a:r>
              <a:rPr lang="ja-JP" altLang="en-US"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2020</a:t>
            </a:r>
            <a:r>
              <a:rPr lang="ja-JP" altLang="en-US"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en-US"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月</a:t>
            </a:r>
            <a:r>
              <a:rPr lang="en-US" altLang="ja-JP"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14</a:t>
            </a:r>
            <a:r>
              <a:rPr lang="ja-JP" altLang="en-US" sz="11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日閲覧）</a:t>
            </a:r>
            <a:endParaRPr lang="en-US" altLang="ja-JP"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182563" indent="-182563"/>
            <a:r>
              <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もちろん、病気または障害に起因する暴言・暴力であっても、職員の安全に配慮する必要があることには変わりがありません。事前の情報収集等（医師の評価等）を行い、施設・事業所として、ケアマネジャーや医師、行政等と連携する等による適切な体制で</a:t>
            </a:r>
            <a:r>
              <a:rPr lang="ja-JP" altLang="en-US"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組織的に対応することが必要</a:t>
            </a:r>
            <a:r>
              <a:rPr lang="ja-JP" altLang="en-US"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です。</a:t>
            </a:r>
            <a:br>
              <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br>
            <a:r>
              <a:rPr lang="ja-JP" altLang="en-US"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そのため、</a:t>
            </a:r>
            <a:r>
              <a:rPr lang="ja-JP" altLang="en-US"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暴言・暴力を受けた場合には、職員が一人で問題を抱え込まず、上長や施設・事業所へ適切に報告・共有できるようにすることが大切</a:t>
            </a:r>
            <a:r>
              <a:rPr lang="ja-JP" altLang="en-US"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です。報告・共有の場で対応について検討することはもとより、どのようにケアするか</a:t>
            </a:r>
            <a:r>
              <a:rPr lang="ja-JP" altLang="en-US"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ノウハウを施設・事業所内で共有できる機会</a:t>
            </a:r>
            <a:r>
              <a:rPr lang="ja-JP" altLang="en-US"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にもなります。</a:t>
            </a: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182563" indent="-182563" algn="just"/>
            <a:endParaRPr lang="ja-JP" altLang="en-US"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285750" indent="-285750" algn="just">
              <a:buFont typeface="Wingdings" panose="05000000000000000000" pitchFamily="2" charset="2"/>
              <a:buChar char="l"/>
            </a:pPr>
            <a:r>
              <a:rPr lang="ja-JP" altLang="en-US"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利用料金の滞納（不払いの際の言動がハラスメントに該当することはあり得ますが、滞納自体は債務不履行の問題として対応する必要があります。）</a:t>
            </a:r>
            <a:endParaRPr lang="en-US" altLang="ja-JP"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285750" indent="-285750" algn="just">
              <a:buFont typeface="Wingdings" panose="05000000000000000000" pitchFamily="2" charset="2"/>
              <a:buChar char="l"/>
            </a:pPr>
            <a:endParaRPr lang="ja-JP" altLang="en-US"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285750" indent="-285750" algn="just">
              <a:buFont typeface="Wingdings" panose="05000000000000000000" pitchFamily="2" charset="2"/>
              <a:buChar char="l"/>
            </a:pPr>
            <a:r>
              <a:rPr lang="ja-JP" altLang="en-US" sz="16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苦情の申立て</a:t>
            </a:r>
          </a:p>
        </p:txBody>
      </p:sp>
      <p:sp>
        <p:nvSpPr>
          <p:cNvPr id="12" name="二等辺三角形 11">
            <a:extLst>
              <a:ext uri="{FF2B5EF4-FFF2-40B4-BE49-F238E27FC236}">
                <a16:creationId xmlns:a16="http://schemas.microsoft.com/office/drawing/2014/main" id="{D8782972-1D7E-44BA-A218-8FA8FB7A503A}"/>
              </a:ext>
            </a:extLst>
          </p:cNvPr>
          <p:cNvSpPr/>
          <p:nvPr/>
        </p:nvSpPr>
        <p:spPr>
          <a:xfrm flipV="1">
            <a:off x="4586695" y="5914049"/>
            <a:ext cx="753320" cy="214477"/>
          </a:xfrm>
          <a:prstGeom prst="triangle">
            <a:avLst/>
          </a:prstGeom>
          <a:solidFill>
            <a:schemeClr val="accent6">
              <a:lumMod val="40000"/>
              <a:lumOff val="60000"/>
            </a:schemeClr>
          </a:solidFill>
          <a:ln w="9525">
            <a:solidFill>
              <a:schemeClr val="accent6">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Tree>
    <p:extLst>
      <p:ext uri="{BB962C8B-B14F-4D97-AF65-F5344CB8AC3E}">
        <p14:creationId xmlns:p14="http://schemas.microsoft.com/office/powerpoint/2010/main" val="3038112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３．相談の受付と対応</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（３）相談受付とその対応④</a:t>
            </a:r>
          </a:p>
        </p:txBody>
      </p:sp>
      <p:grpSp>
        <p:nvGrpSpPr>
          <p:cNvPr id="4" name="グループ化 3">
            <a:extLst>
              <a:ext uri="{FF2B5EF4-FFF2-40B4-BE49-F238E27FC236}">
                <a16:creationId xmlns:a16="http://schemas.microsoft.com/office/drawing/2014/main" id="{940462EA-A221-49B3-A29F-C1A1FD8F1A5D}"/>
              </a:ext>
            </a:extLst>
          </p:cNvPr>
          <p:cNvGrpSpPr/>
          <p:nvPr/>
        </p:nvGrpSpPr>
        <p:grpSpPr>
          <a:xfrm>
            <a:off x="407198" y="997286"/>
            <a:ext cx="9081650" cy="3692743"/>
            <a:chOff x="407198" y="1123810"/>
            <a:chExt cx="9081650" cy="3692743"/>
          </a:xfrm>
        </p:grpSpPr>
        <p:cxnSp>
          <p:nvCxnSpPr>
            <p:cNvPr id="7" name="直線コネクタ 6">
              <a:extLst>
                <a:ext uri="{FF2B5EF4-FFF2-40B4-BE49-F238E27FC236}">
                  <a16:creationId xmlns:a16="http://schemas.microsoft.com/office/drawing/2014/main" id="{468BF0EA-835A-4831-BF8F-ED9B559E2E52}"/>
                </a:ext>
              </a:extLst>
            </p:cNvPr>
            <p:cNvCxnSpPr/>
            <p:nvPr/>
          </p:nvCxnSpPr>
          <p:spPr>
            <a:xfrm>
              <a:off x="560512" y="1612553"/>
              <a:ext cx="0" cy="3204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1E8520FA-6D94-45F4-9740-39B5713C1138}"/>
                </a:ext>
              </a:extLst>
            </p:cNvPr>
            <p:cNvCxnSpPr>
              <a:cxnSpLocks/>
            </p:cNvCxnSpPr>
            <p:nvPr/>
          </p:nvCxnSpPr>
          <p:spPr>
            <a:xfrm rot="16200000" flipH="1">
              <a:off x="6536848" y="-1667364"/>
              <a:ext cx="0" cy="5904000"/>
            </a:xfrm>
            <a:prstGeom prst="line">
              <a:avLst/>
            </a:prstGeom>
            <a:ln w="28575" cap="sq">
              <a:solidFill>
                <a:schemeClr val="bg2">
                  <a:lumMod val="75000"/>
                </a:schemeClr>
              </a:solidFill>
              <a:miter lim="800000"/>
            </a:ln>
          </p:spPr>
          <p:style>
            <a:lnRef idx="1">
              <a:schemeClr val="accent1"/>
            </a:lnRef>
            <a:fillRef idx="0">
              <a:schemeClr val="accent1"/>
            </a:fillRef>
            <a:effectRef idx="0">
              <a:schemeClr val="accent1"/>
            </a:effectRef>
            <a:fontRef idx="minor">
              <a:schemeClr val="tx1"/>
            </a:fontRef>
          </p:style>
        </p:cxnSp>
        <p:grpSp>
          <p:nvGrpSpPr>
            <p:cNvPr id="6" name="グループ化 5">
              <a:extLst>
                <a:ext uri="{FF2B5EF4-FFF2-40B4-BE49-F238E27FC236}">
                  <a16:creationId xmlns:a16="http://schemas.microsoft.com/office/drawing/2014/main" id="{4B4F3F54-AFEA-4812-BB5A-A87EBA15A684}"/>
                </a:ext>
              </a:extLst>
            </p:cNvPr>
            <p:cNvGrpSpPr/>
            <p:nvPr/>
          </p:nvGrpSpPr>
          <p:grpSpPr>
            <a:xfrm>
              <a:off x="407198" y="1123810"/>
              <a:ext cx="3249794" cy="557568"/>
              <a:chOff x="2288703" y="5229201"/>
              <a:chExt cx="3249794" cy="557568"/>
            </a:xfrm>
          </p:grpSpPr>
          <p:sp>
            <p:nvSpPr>
              <p:cNvPr id="8" name="正方形/長方形 7">
                <a:extLst>
                  <a:ext uri="{FF2B5EF4-FFF2-40B4-BE49-F238E27FC236}">
                    <a16:creationId xmlns:a16="http://schemas.microsoft.com/office/drawing/2014/main" id="{15775BCC-C98C-4FE7-8D34-6BE61FB80375}"/>
                  </a:ext>
                </a:extLst>
              </p:cNvPr>
              <p:cNvSpPr/>
              <p:nvPr/>
            </p:nvSpPr>
            <p:spPr>
              <a:xfrm>
                <a:off x="2360711" y="5318769"/>
                <a:ext cx="3177786" cy="468000"/>
              </a:xfrm>
              <a:prstGeom prst="rect">
                <a:avLst/>
              </a:prstGeom>
              <a:solidFill>
                <a:schemeClr val="bg2">
                  <a:lumMod val="75000"/>
                </a:schemeClr>
              </a:solidFill>
              <a:ln w="95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442913"/>
                <a:endParaRPr kumimoji="1" lang="ja-JP" altLang="en-US" sz="2400" b="1" dirty="0">
                  <a:solidFill>
                    <a:schemeClr val="bg1"/>
                  </a:solidFill>
                  <a:latin typeface="游ゴシック" panose="020B0400000000000000" pitchFamily="50" charset="-128"/>
                  <a:ea typeface="游ゴシック" panose="020B0400000000000000" pitchFamily="50" charset="-128"/>
                </a:endParaRPr>
              </a:p>
            </p:txBody>
          </p:sp>
          <p:sp>
            <p:nvSpPr>
              <p:cNvPr id="9" name="正方形/長方形 8">
                <a:extLst>
                  <a:ext uri="{FF2B5EF4-FFF2-40B4-BE49-F238E27FC236}">
                    <a16:creationId xmlns:a16="http://schemas.microsoft.com/office/drawing/2014/main" id="{6C74887C-73C6-48CD-9F7F-0CE038719FF0}"/>
                  </a:ext>
                </a:extLst>
              </p:cNvPr>
              <p:cNvSpPr/>
              <p:nvPr/>
            </p:nvSpPr>
            <p:spPr>
              <a:xfrm>
                <a:off x="2288703" y="5229201"/>
                <a:ext cx="3177786" cy="468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pPr marL="534988"/>
                <a:r>
                  <a:rPr kumimoji="1" lang="ja-JP" altLang="en-US" sz="2400" b="1" dirty="0">
                    <a:solidFill>
                      <a:schemeClr val="bg1"/>
                    </a:solidFill>
                    <a:latin typeface="游ゴシック" panose="020B0400000000000000" pitchFamily="50" charset="-128"/>
                    <a:ea typeface="游ゴシック" panose="020B0400000000000000" pitchFamily="50" charset="-128"/>
                  </a:rPr>
                  <a:t>相談事例の活用</a:t>
                </a:r>
              </a:p>
            </p:txBody>
          </p:sp>
        </p:grpSp>
      </p:grpSp>
      <p:sp>
        <p:nvSpPr>
          <p:cNvPr id="10" name="コンテンツ プレースホルダー 2">
            <a:extLst>
              <a:ext uri="{FF2B5EF4-FFF2-40B4-BE49-F238E27FC236}">
                <a16:creationId xmlns:a16="http://schemas.microsoft.com/office/drawing/2014/main" id="{01CE8346-C3B0-47D4-ACE3-838FFA3511FC}"/>
              </a:ext>
            </a:extLst>
          </p:cNvPr>
          <p:cNvSpPr txBox="1">
            <a:spLocks/>
          </p:cNvSpPr>
          <p:nvPr/>
        </p:nvSpPr>
        <p:spPr>
          <a:xfrm>
            <a:off x="704528" y="1681981"/>
            <a:ext cx="8786506" cy="2962349"/>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indent="-342900">
              <a:buFont typeface="Arial" panose="020B0604020202020204" pitchFamily="34" charset="0"/>
              <a:buChar char="•"/>
            </a:pPr>
            <a:r>
              <a:rPr lang="ja-JP" altLang="en-US" b="1" u="sng" dirty="0">
                <a:latin typeface="游ゴシック" panose="020B0400000000000000" pitchFamily="50" charset="-128"/>
                <a:ea typeface="游ゴシック" panose="020B0400000000000000" pitchFamily="50" charset="-128"/>
              </a:rPr>
              <a:t>相談・報告・対応した内容は整理して記録する</a:t>
            </a:r>
            <a:r>
              <a:rPr lang="ja-JP" altLang="en-US" dirty="0">
                <a:latin typeface="游ゴシック" panose="020B0400000000000000" pitchFamily="50" charset="-128"/>
                <a:ea typeface="游ゴシック" panose="020B0400000000000000" pitchFamily="50" charset="-128"/>
              </a:rPr>
              <a:t>ことが大切です。相談内容は、</a:t>
            </a:r>
            <a:r>
              <a:rPr lang="ja-JP" altLang="en-US" b="1" u="sng" dirty="0">
                <a:latin typeface="游ゴシック" panose="020B0400000000000000" pitchFamily="50" charset="-128"/>
                <a:ea typeface="游ゴシック" panose="020B0400000000000000" pitchFamily="50" charset="-128"/>
              </a:rPr>
              <a:t>事例として施設・事業所の学び</a:t>
            </a:r>
            <a:r>
              <a:rPr lang="ja-JP" altLang="en-US" dirty="0">
                <a:latin typeface="游ゴシック" panose="020B0400000000000000" pitchFamily="50" charset="-128"/>
                <a:ea typeface="游ゴシック" panose="020B0400000000000000" pitchFamily="50" charset="-128"/>
              </a:rPr>
              <a:t>になります。ただし、事例を振り返る際や紹介する際は、個人が特定されないような配慮が重要です。</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振り返りにより、</a:t>
            </a:r>
            <a:r>
              <a:rPr lang="ja-JP" altLang="en-US" b="1" u="sng" dirty="0">
                <a:latin typeface="游ゴシック" panose="020B0400000000000000" pitchFamily="50" charset="-128"/>
                <a:ea typeface="游ゴシック" panose="020B0400000000000000" pitchFamily="50" charset="-128"/>
              </a:rPr>
              <a:t>取組のブラッシュアップにつなげましょう</a:t>
            </a:r>
            <a:r>
              <a:rPr lang="ja-JP" altLang="en-US" dirty="0">
                <a:latin typeface="游ゴシック" panose="020B0400000000000000" pitchFamily="50" charset="-128"/>
                <a:ea typeface="游ゴシック" panose="020B0400000000000000" pitchFamily="50" charset="-128"/>
              </a:rPr>
              <a:t>。近隣の他事業所の管理者にも意見を聞くなど、</a:t>
            </a:r>
            <a:r>
              <a:rPr lang="ja-JP" altLang="en-US" b="1" u="sng" dirty="0">
                <a:latin typeface="游ゴシック" panose="020B0400000000000000" pitchFamily="50" charset="-128"/>
                <a:ea typeface="游ゴシック" panose="020B0400000000000000" pitchFamily="50" charset="-128"/>
              </a:rPr>
              <a:t>地域の介護事業者全体での取組につなげて対応</a:t>
            </a:r>
            <a:r>
              <a:rPr lang="ja-JP" altLang="en-US" dirty="0">
                <a:latin typeface="游ゴシック" panose="020B0400000000000000" pitchFamily="50" charset="-128"/>
                <a:ea typeface="游ゴシック" panose="020B0400000000000000" pitchFamily="50" charset="-128"/>
              </a:rPr>
              <a:t>していくことが重要です。</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b="1" u="sng" dirty="0">
                <a:latin typeface="游ゴシック" panose="020B0400000000000000" pitchFamily="50" charset="-128"/>
                <a:ea typeface="游ゴシック" panose="020B0400000000000000" pitchFamily="50" charset="-128"/>
              </a:rPr>
              <a:t>相談受付時の対応を振り返る</a:t>
            </a:r>
            <a:r>
              <a:rPr lang="ja-JP" altLang="en-US" dirty="0">
                <a:latin typeface="游ゴシック" panose="020B0400000000000000" pitchFamily="50" charset="-128"/>
                <a:ea typeface="游ゴシック" panose="020B0400000000000000" pitchFamily="50" charset="-128"/>
              </a:rPr>
              <a:t>ことも重要です。</a:t>
            </a:r>
            <a:endParaRPr lang="en-US" altLang="ja-JP"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ハラスメントに対する</a:t>
            </a:r>
            <a:r>
              <a:rPr lang="ja-JP" altLang="en-US" b="1" u="sng" dirty="0">
                <a:latin typeface="游ゴシック" panose="020B0400000000000000" pitchFamily="50" charset="-128"/>
                <a:ea typeface="游ゴシック" panose="020B0400000000000000" pitchFamily="50" charset="-128"/>
              </a:rPr>
              <a:t>施設・事業所の方針や対応マニュアルの見直しの際にも活かす</a:t>
            </a:r>
            <a:r>
              <a:rPr lang="ja-JP" altLang="en-US" dirty="0">
                <a:latin typeface="游ゴシック" panose="020B0400000000000000" pitchFamily="50" charset="-128"/>
                <a:ea typeface="游ゴシック" panose="020B0400000000000000" pitchFamily="50" charset="-128"/>
              </a:rPr>
              <a:t>ことが重要です。</a:t>
            </a:r>
            <a:endParaRPr lang="en-US" altLang="ja-JP" dirty="0">
              <a:latin typeface="游ゴシック" panose="020B0400000000000000" pitchFamily="50" charset="-128"/>
              <a:ea typeface="游ゴシック" panose="020B0400000000000000" pitchFamily="50" charset="-128"/>
            </a:endParaRPr>
          </a:p>
        </p:txBody>
      </p:sp>
      <p:pic>
        <p:nvPicPr>
          <p:cNvPr id="11" name="グラフィックス 10" descr="リスト">
            <a:extLst>
              <a:ext uri="{FF2B5EF4-FFF2-40B4-BE49-F238E27FC236}">
                <a16:creationId xmlns:a16="http://schemas.microsoft.com/office/drawing/2014/main" id="{D5C1DEDC-33B3-432A-8FED-702894DECC8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9205" y="1033286"/>
            <a:ext cx="396000" cy="396000"/>
          </a:xfrm>
          <a:prstGeom prst="rect">
            <a:avLst/>
          </a:prstGeom>
        </p:spPr>
      </p:pic>
      <p:sp>
        <p:nvSpPr>
          <p:cNvPr id="13" name="吹き出し: 角を丸めた四角形 12">
            <a:extLst>
              <a:ext uri="{FF2B5EF4-FFF2-40B4-BE49-F238E27FC236}">
                <a16:creationId xmlns:a16="http://schemas.microsoft.com/office/drawing/2014/main" id="{B76CF34A-5B35-4CF2-A0BA-35E30DB98053}"/>
              </a:ext>
            </a:extLst>
          </p:cNvPr>
          <p:cNvSpPr/>
          <p:nvPr/>
        </p:nvSpPr>
        <p:spPr>
          <a:xfrm>
            <a:off x="875205" y="4941169"/>
            <a:ext cx="6742091" cy="1440160"/>
          </a:xfrm>
          <a:prstGeom prst="wedgeRoundRectCallout">
            <a:avLst>
              <a:gd name="adj1" fmla="val 56217"/>
              <a:gd name="adj2" fmla="val -7177"/>
              <a:gd name="adj3" fmla="val 16667"/>
            </a:avLst>
          </a:prstGeom>
          <a:solidFill>
            <a:schemeClr val="accent5">
              <a:lumMod val="20000"/>
              <a:lumOff val="80000"/>
            </a:schemeClr>
          </a:solidFill>
          <a:ln w="952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ctr" anchorCtr="0" forceAA="0" compatLnSpc="1">
            <a:prstTxWarp prst="textNoShape">
              <a:avLst/>
            </a:prstTxWarp>
            <a:noAutofit/>
          </a:bodyPr>
          <a:lstStyle/>
          <a:p>
            <a:r>
              <a:rPr kumimoji="1" lang="ja-JP" altLang="en-US" sz="1800" dirty="0">
                <a:solidFill>
                  <a:schemeClr val="tx1"/>
                </a:solidFill>
                <a:latin typeface="游ゴシック" panose="020B0400000000000000" pitchFamily="50" charset="-128"/>
                <a:ea typeface="游ゴシック" panose="020B0400000000000000" pitchFamily="50" charset="-128"/>
              </a:rPr>
              <a:t>これまでも様々なトラブルの事例を施設・事業所内で共有し、活かしてきたことと思います。</a:t>
            </a:r>
            <a:endParaRPr kumimoji="1" lang="en-US" altLang="ja-JP" sz="1800" dirty="0">
              <a:solidFill>
                <a:schemeClr val="tx1"/>
              </a:solidFill>
              <a:latin typeface="游ゴシック" panose="020B0400000000000000" pitchFamily="50" charset="-128"/>
              <a:ea typeface="游ゴシック" panose="020B0400000000000000" pitchFamily="50" charset="-128"/>
            </a:endParaRPr>
          </a:p>
          <a:p>
            <a:r>
              <a:rPr lang="ja-JP" altLang="en-US" sz="1800" dirty="0">
                <a:solidFill>
                  <a:schemeClr val="tx1"/>
                </a:solidFill>
                <a:latin typeface="游ゴシック" panose="020B0400000000000000" pitchFamily="50" charset="-128"/>
                <a:ea typeface="游ゴシック" panose="020B0400000000000000" pitchFamily="50" charset="-128"/>
              </a:rPr>
              <a:t>今後は、対処方法や相談・報告を受けた際の振り返りのために、皆で話し合う機会を設けてみてはどうでしょうか。</a:t>
            </a:r>
            <a:endParaRPr kumimoji="1" lang="ja-JP" altLang="en-US" sz="1800" dirty="0">
              <a:solidFill>
                <a:schemeClr val="tx1"/>
              </a:solidFill>
              <a:latin typeface="游ゴシック" panose="020B0400000000000000" pitchFamily="50" charset="-128"/>
              <a:ea typeface="游ゴシック" panose="020B0400000000000000" pitchFamily="50" charset="-128"/>
            </a:endParaRPr>
          </a:p>
        </p:txBody>
      </p:sp>
      <p:grpSp>
        <p:nvGrpSpPr>
          <p:cNvPr id="14" name="Group 88">
            <a:extLst>
              <a:ext uri="{FF2B5EF4-FFF2-40B4-BE49-F238E27FC236}">
                <a16:creationId xmlns:a16="http://schemas.microsoft.com/office/drawing/2014/main" id="{B78A8011-CCB3-43EC-89A4-5CB4D012BFB6}"/>
              </a:ext>
            </a:extLst>
          </p:cNvPr>
          <p:cNvGrpSpPr>
            <a:grpSpLocks noChangeAspect="1"/>
          </p:cNvGrpSpPr>
          <p:nvPr/>
        </p:nvGrpSpPr>
        <p:grpSpPr bwMode="auto">
          <a:xfrm>
            <a:off x="7977336" y="5507160"/>
            <a:ext cx="1722314" cy="850806"/>
            <a:chOff x="625" y="527"/>
            <a:chExt cx="1664" cy="822"/>
          </a:xfrm>
        </p:grpSpPr>
        <p:grpSp>
          <p:nvGrpSpPr>
            <p:cNvPr id="15" name="Group 89">
              <a:extLst>
                <a:ext uri="{FF2B5EF4-FFF2-40B4-BE49-F238E27FC236}">
                  <a16:creationId xmlns:a16="http://schemas.microsoft.com/office/drawing/2014/main" id="{5371F385-DD1D-412E-9E69-5E8D592320BF}"/>
                </a:ext>
              </a:extLst>
            </p:cNvPr>
            <p:cNvGrpSpPr>
              <a:grpSpLocks/>
            </p:cNvGrpSpPr>
            <p:nvPr/>
          </p:nvGrpSpPr>
          <p:grpSpPr bwMode="auto">
            <a:xfrm>
              <a:off x="1172" y="569"/>
              <a:ext cx="120" cy="368"/>
              <a:chOff x="4075" y="2294"/>
              <a:chExt cx="120" cy="368"/>
            </a:xfrm>
          </p:grpSpPr>
          <p:sp>
            <p:nvSpPr>
              <p:cNvPr id="55" name="Freeform 90">
                <a:extLst>
                  <a:ext uri="{FF2B5EF4-FFF2-40B4-BE49-F238E27FC236}">
                    <a16:creationId xmlns:a16="http://schemas.microsoft.com/office/drawing/2014/main" id="{0C002E2C-581B-4521-AEB2-0CBA76E35114}"/>
                  </a:ext>
                </a:extLst>
              </p:cNvPr>
              <p:cNvSpPr>
                <a:spLocks noChangeAspect="1"/>
              </p:cNvSpPr>
              <p:nvPr/>
            </p:nvSpPr>
            <p:spPr bwMode="auto">
              <a:xfrm>
                <a:off x="4075" y="2492"/>
                <a:ext cx="32" cy="170"/>
              </a:xfrm>
              <a:custGeom>
                <a:avLst/>
                <a:gdLst>
                  <a:gd name="T0" fmla="*/ 0 w 36"/>
                  <a:gd name="T1" fmla="*/ 0 h 189"/>
                  <a:gd name="T2" fmla="*/ 0 w 36"/>
                  <a:gd name="T3" fmla="*/ 189 h 189"/>
                  <a:gd name="T4" fmla="*/ 36 w 36"/>
                  <a:gd name="T5" fmla="*/ 165 h 189"/>
                  <a:gd name="T6" fmla="*/ 0 w 36"/>
                  <a:gd name="T7" fmla="*/ 0 h 189"/>
                </a:gdLst>
                <a:ahLst/>
                <a:cxnLst>
                  <a:cxn ang="0">
                    <a:pos x="T0" y="T1"/>
                  </a:cxn>
                  <a:cxn ang="0">
                    <a:pos x="T2" y="T3"/>
                  </a:cxn>
                  <a:cxn ang="0">
                    <a:pos x="T4" y="T5"/>
                  </a:cxn>
                  <a:cxn ang="0">
                    <a:pos x="T6" y="T7"/>
                  </a:cxn>
                </a:cxnLst>
                <a:rect l="0" t="0" r="r" b="b"/>
                <a:pathLst>
                  <a:path w="36" h="189">
                    <a:moveTo>
                      <a:pt x="0" y="0"/>
                    </a:moveTo>
                    <a:lnTo>
                      <a:pt x="0" y="189"/>
                    </a:lnTo>
                    <a:lnTo>
                      <a:pt x="36" y="165"/>
                    </a:lnTo>
                    <a:lnTo>
                      <a:pt x="0" y="0"/>
                    </a:lnTo>
                    <a:close/>
                  </a:path>
                </a:pathLst>
              </a:custGeom>
              <a:solidFill>
                <a:srgbClr val="C89E2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6" name="Freeform 91">
                <a:extLst>
                  <a:ext uri="{FF2B5EF4-FFF2-40B4-BE49-F238E27FC236}">
                    <a16:creationId xmlns:a16="http://schemas.microsoft.com/office/drawing/2014/main" id="{55E6F918-B9E8-440D-8174-6F4CAA955C55}"/>
                  </a:ext>
                </a:extLst>
              </p:cNvPr>
              <p:cNvSpPr>
                <a:spLocks noChangeAspect="1"/>
              </p:cNvSpPr>
              <p:nvPr/>
            </p:nvSpPr>
            <p:spPr bwMode="auto">
              <a:xfrm>
                <a:off x="4077" y="2413"/>
                <a:ext cx="112" cy="221"/>
              </a:xfrm>
              <a:custGeom>
                <a:avLst/>
                <a:gdLst>
                  <a:gd name="T0" fmla="*/ 41 w 56"/>
                  <a:gd name="T1" fmla="*/ 110 h 110"/>
                  <a:gd name="T2" fmla="*/ 38 w 56"/>
                  <a:gd name="T3" fmla="*/ 99 h 110"/>
                  <a:gd name="T4" fmla="*/ 33 w 56"/>
                  <a:gd name="T5" fmla="*/ 76 h 110"/>
                  <a:gd name="T6" fmla="*/ 23 w 56"/>
                  <a:gd name="T7" fmla="*/ 30 h 110"/>
                  <a:gd name="T8" fmla="*/ 24 w 56"/>
                  <a:gd name="T9" fmla="*/ 28 h 110"/>
                  <a:gd name="T10" fmla="*/ 26 w 56"/>
                  <a:gd name="T11" fmla="*/ 29 h 110"/>
                  <a:gd name="T12" fmla="*/ 36 w 56"/>
                  <a:gd name="T13" fmla="*/ 75 h 110"/>
                  <a:gd name="T14" fmla="*/ 44 w 56"/>
                  <a:gd name="T15" fmla="*/ 110 h 110"/>
                  <a:gd name="T16" fmla="*/ 56 w 56"/>
                  <a:gd name="T17" fmla="*/ 110 h 110"/>
                  <a:gd name="T18" fmla="*/ 56 w 56"/>
                  <a:gd name="T19" fmla="*/ 25 h 110"/>
                  <a:gd name="T20" fmla="*/ 28 w 56"/>
                  <a:gd name="T21" fmla="*/ 0 h 110"/>
                  <a:gd name="T22" fmla="*/ 0 w 56"/>
                  <a:gd name="T23" fmla="*/ 28 h 110"/>
                  <a:gd name="T24" fmla="*/ 0 w 56"/>
                  <a:gd name="T25" fmla="*/ 30 h 110"/>
                  <a:gd name="T26" fmla="*/ 0 w 56"/>
                  <a:gd name="T27" fmla="*/ 30 h 110"/>
                  <a:gd name="T28" fmla="*/ 17 w 56"/>
                  <a:gd name="T29" fmla="*/ 110 h 110"/>
                  <a:gd name="T30" fmla="*/ 41 w 56"/>
                  <a:gd name="T31"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 h="110">
                    <a:moveTo>
                      <a:pt x="41" y="110"/>
                    </a:moveTo>
                    <a:cubicBezTo>
                      <a:pt x="38" y="99"/>
                      <a:pt x="38" y="99"/>
                      <a:pt x="38" y="99"/>
                    </a:cubicBezTo>
                    <a:cubicBezTo>
                      <a:pt x="33" y="76"/>
                      <a:pt x="33" y="76"/>
                      <a:pt x="33" y="76"/>
                    </a:cubicBezTo>
                    <a:cubicBezTo>
                      <a:pt x="23" y="30"/>
                      <a:pt x="23" y="30"/>
                      <a:pt x="23" y="30"/>
                    </a:cubicBezTo>
                    <a:cubicBezTo>
                      <a:pt x="23" y="29"/>
                      <a:pt x="24" y="28"/>
                      <a:pt x="24" y="28"/>
                    </a:cubicBezTo>
                    <a:cubicBezTo>
                      <a:pt x="25" y="28"/>
                      <a:pt x="26" y="28"/>
                      <a:pt x="26" y="29"/>
                    </a:cubicBezTo>
                    <a:cubicBezTo>
                      <a:pt x="26" y="29"/>
                      <a:pt x="32" y="58"/>
                      <a:pt x="36" y="75"/>
                    </a:cubicBezTo>
                    <a:cubicBezTo>
                      <a:pt x="36" y="75"/>
                      <a:pt x="42" y="102"/>
                      <a:pt x="44" y="110"/>
                    </a:cubicBezTo>
                    <a:cubicBezTo>
                      <a:pt x="56" y="110"/>
                      <a:pt x="56" y="110"/>
                      <a:pt x="56" y="110"/>
                    </a:cubicBezTo>
                    <a:cubicBezTo>
                      <a:pt x="56" y="25"/>
                      <a:pt x="56" y="25"/>
                      <a:pt x="56" y="25"/>
                    </a:cubicBezTo>
                    <a:cubicBezTo>
                      <a:pt x="56" y="13"/>
                      <a:pt x="43" y="0"/>
                      <a:pt x="28" y="0"/>
                    </a:cubicBezTo>
                    <a:cubicBezTo>
                      <a:pt x="13" y="0"/>
                      <a:pt x="0" y="13"/>
                      <a:pt x="0" y="28"/>
                    </a:cubicBezTo>
                    <a:cubicBezTo>
                      <a:pt x="0" y="30"/>
                      <a:pt x="0" y="30"/>
                      <a:pt x="0" y="30"/>
                    </a:cubicBezTo>
                    <a:cubicBezTo>
                      <a:pt x="0" y="30"/>
                      <a:pt x="0" y="30"/>
                      <a:pt x="0" y="30"/>
                    </a:cubicBezTo>
                    <a:cubicBezTo>
                      <a:pt x="2" y="38"/>
                      <a:pt x="15" y="101"/>
                      <a:pt x="17" y="110"/>
                    </a:cubicBezTo>
                    <a:cubicBezTo>
                      <a:pt x="41" y="110"/>
                      <a:pt x="41" y="110"/>
                      <a:pt x="41" y="110"/>
                    </a:cubicBezTo>
                    <a:close/>
                  </a:path>
                </a:pathLst>
              </a:custGeom>
              <a:solidFill>
                <a:srgbClr val="C89E2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7" name="Oval 92">
                <a:extLst>
                  <a:ext uri="{FF2B5EF4-FFF2-40B4-BE49-F238E27FC236}">
                    <a16:creationId xmlns:a16="http://schemas.microsoft.com/office/drawing/2014/main" id="{655E7102-E1F2-4A1E-91F9-BC621773E446}"/>
                  </a:ext>
                </a:extLst>
              </p:cNvPr>
              <p:cNvSpPr>
                <a:spLocks noChangeAspect="1" noChangeArrowheads="1"/>
              </p:cNvSpPr>
              <p:nvPr/>
            </p:nvSpPr>
            <p:spPr bwMode="auto">
              <a:xfrm>
                <a:off x="4084" y="2294"/>
                <a:ext cx="111" cy="111"/>
              </a:xfrm>
              <a:prstGeom prst="ellipse">
                <a:avLst/>
              </a:prstGeom>
              <a:solidFill>
                <a:srgbClr val="C89E2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16" name="Group 93">
              <a:extLst>
                <a:ext uri="{FF2B5EF4-FFF2-40B4-BE49-F238E27FC236}">
                  <a16:creationId xmlns:a16="http://schemas.microsoft.com/office/drawing/2014/main" id="{454465D8-F70A-4F24-814E-C9849136FD63}"/>
                </a:ext>
              </a:extLst>
            </p:cNvPr>
            <p:cNvGrpSpPr>
              <a:grpSpLocks/>
            </p:cNvGrpSpPr>
            <p:nvPr/>
          </p:nvGrpSpPr>
          <p:grpSpPr bwMode="auto">
            <a:xfrm>
              <a:off x="1337" y="527"/>
              <a:ext cx="239" cy="318"/>
              <a:chOff x="4240" y="2252"/>
              <a:chExt cx="239" cy="318"/>
            </a:xfrm>
          </p:grpSpPr>
          <p:sp>
            <p:nvSpPr>
              <p:cNvPr id="53" name="Freeform 94">
                <a:extLst>
                  <a:ext uri="{FF2B5EF4-FFF2-40B4-BE49-F238E27FC236}">
                    <a16:creationId xmlns:a16="http://schemas.microsoft.com/office/drawing/2014/main" id="{CCC0A1E9-AC39-4622-B69B-4944691B79F8}"/>
                  </a:ext>
                </a:extLst>
              </p:cNvPr>
              <p:cNvSpPr>
                <a:spLocks noChangeAspect="1"/>
              </p:cNvSpPr>
              <p:nvPr/>
            </p:nvSpPr>
            <p:spPr bwMode="auto">
              <a:xfrm>
                <a:off x="4240" y="2361"/>
                <a:ext cx="239" cy="209"/>
              </a:xfrm>
              <a:custGeom>
                <a:avLst/>
                <a:gdLst>
                  <a:gd name="T0" fmla="*/ 11 w 119"/>
                  <a:gd name="T1" fmla="*/ 93 h 104"/>
                  <a:gd name="T2" fmla="*/ 20 w 119"/>
                  <a:gd name="T3" fmla="*/ 81 h 104"/>
                  <a:gd name="T4" fmla="*/ 20 w 119"/>
                  <a:gd name="T5" fmla="*/ 37 h 104"/>
                  <a:gd name="T6" fmla="*/ 24 w 119"/>
                  <a:gd name="T7" fmla="*/ 37 h 104"/>
                  <a:gd name="T8" fmla="*/ 24 w 119"/>
                  <a:gd name="T9" fmla="*/ 81 h 104"/>
                  <a:gd name="T10" fmla="*/ 95 w 119"/>
                  <a:gd name="T11" fmla="*/ 81 h 104"/>
                  <a:gd name="T12" fmla="*/ 95 w 119"/>
                  <a:gd name="T13" fmla="*/ 37 h 104"/>
                  <a:gd name="T14" fmla="*/ 99 w 119"/>
                  <a:gd name="T15" fmla="*/ 37 h 104"/>
                  <a:gd name="T16" fmla="*/ 99 w 119"/>
                  <a:gd name="T17" fmla="*/ 81 h 104"/>
                  <a:gd name="T18" fmla="*/ 99 w 119"/>
                  <a:gd name="T19" fmla="*/ 83 h 104"/>
                  <a:gd name="T20" fmla="*/ 24 w 119"/>
                  <a:gd name="T21" fmla="*/ 83 h 104"/>
                  <a:gd name="T22" fmla="*/ 20 w 119"/>
                  <a:gd name="T23" fmla="*/ 84 h 104"/>
                  <a:gd name="T24" fmla="*/ 13 w 119"/>
                  <a:gd name="T25" fmla="*/ 93 h 104"/>
                  <a:gd name="T26" fmla="*/ 20 w 119"/>
                  <a:gd name="T27" fmla="*/ 103 h 104"/>
                  <a:gd name="T28" fmla="*/ 24 w 119"/>
                  <a:gd name="T29" fmla="*/ 104 h 104"/>
                  <a:gd name="T30" fmla="*/ 119 w 119"/>
                  <a:gd name="T31" fmla="*/ 104 h 104"/>
                  <a:gd name="T32" fmla="*/ 119 w 119"/>
                  <a:gd name="T33" fmla="*/ 14 h 104"/>
                  <a:gd name="T34" fmla="*/ 104 w 119"/>
                  <a:gd name="T35" fmla="*/ 0 h 104"/>
                  <a:gd name="T36" fmla="*/ 14 w 119"/>
                  <a:gd name="T37" fmla="*/ 0 h 104"/>
                  <a:gd name="T38" fmla="*/ 0 w 119"/>
                  <a:gd name="T39" fmla="*/ 14 h 104"/>
                  <a:gd name="T40" fmla="*/ 0 w 119"/>
                  <a:gd name="T41" fmla="*/ 104 h 104"/>
                  <a:gd name="T42" fmla="*/ 16 w 119"/>
                  <a:gd name="T43" fmla="*/ 104 h 104"/>
                  <a:gd name="T44" fmla="*/ 11 w 119"/>
                  <a:gd name="T45" fmla="*/ 9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9" h="104">
                    <a:moveTo>
                      <a:pt x="11" y="93"/>
                    </a:moveTo>
                    <a:cubicBezTo>
                      <a:pt x="11" y="88"/>
                      <a:pt x="15" y="83"/>
                      <a:pt x="20" y="81"/>
                    </a:cubicBezTo>
                    <a:cubicBezTo>
                      <a:pt x="20" y="57"/>
                      <a:pt x="20" y="37"/>
                      <a:pt x="20" y="37"/>
                    </a:cubicBezTo>
                    <a:cubicBezTo>
                      <a:pt x="24" y="37"/>
                      <a:pt x="24" y="37"/>
                      <a:pt x="24" y="37"/>
                    </a:cubicBezTo>
                    <a:cubicBezTo>
                      <a:pt x="24" y="37"/>
                      <a:pt x="24" y="46"/>
                      <a:pt x="24" y="81"/>
                    </a:cubicBezTo>
                    <a:cubicBezTo>
                      <a:pt x="95" y="81"/>
                      <a:pt x="95" y="81"/>
                      <a:pt x="95" y="81"/>
                    </a:cubicBezTo>
                    <a:cubicBezTo>
                      <a:pt x="95" y="46"/>
                      <a:pt x="95" y="37"/>
                      <a:pt x="95" y="37"/>
                    </a:cubicBezTo>
                    <a:cubicBezTo>
                      <a:pt x="99" y="37"/>
                      <a:pt x="99" y="37"/>
                      <a:pt x="99" y="37"/>
                    </a:cubicBezTo>
                    <a:cubicBezTo>
                      <a:pt x="99" y="37"/>
                      <a:pt x="99" y="57"/>
                      <a:pt x="99" y="81"/>
                    </a:cubicBezTo>
                    <a:cubicBezTo>
                      <a:pt x="99" y="83"/>
                      <a:pt x="99" y="83"/>
                      <a:pt x="99" y="83"/>
                    </a:cubicBezTo>
                    <a:cubicBezTo>
                      <a:pt x="24" y="83"/>
                      <a:pt x="24" y="83"/>
                      <a:pt x="24" y="83"/>
                    </a:cubicBezTo>
                    <a:cubicBezTo>
                      <a:pt x="22" y="83"/>
                      <a:pt x="21" y="83"/>
                      <a:pt x="20" y="84"/>
                    </a:cubicBezTo>
                    <a:cubicBezTo>
                      <a:pt x="16" y="85"/>
                      <a:pt x="13" y="89"/>
                      <a:pt x="13" y="93"/>
                    </a:cubicBezTo>
                    <a:cubicBezTo>
                      <a:pt x="13" y="98"/>
                      <a:pt x="16" y="101"/>
                      <a:pt x="20" y="103"/>
                    </a:cubicBezTo>
                    <a:cubicBezTo>
                      <a:pt x="21" y="103"/>
                      <a:pt x="22" y="104"/>
                      <a:pt x="24" y="104"/>
                    </a:cubicBezTo>
                    <a:cubicBezTo>
                      <a:pt x="119" y="104"/>
                      <a:pt x="119" y="104"/>
                      <a:pt x="119" y="104"/>
                    </a:cubicBezTo>
                    <a:cubicBezTo>
                      <a:pt x="119" y="14"/>
                      <a:pt x="119" y="14"/>
                      <a:pt x="119" y="14"/>
                    </a:cubicBezTo>
                    <a:cubicBezTo>
                      <a:pt x="119" y="7"/>
                      <a:pt x="113" y="0"/>
                      <a:pt x="104" y="0"/>
                    </a:cubicBezTo>
                    <a:cubicBezTo>
                      <a:pt x="14" y="0"/>
                      <a:pt x="14" y="0"/>
                      <a:pt x="14" y="0"/>
                    </a:cubicBezTo>
                    <a:cubicBezTo>
                      <a:pt x="6" y="0"/>
                      <a:pt x="0" y="8"/>
                      <a:pt x="0" y="14"/>
                    </a:cubicBezTo>
                    <a:cubicBezTo>
                      <a:pt x="0" y="104"/>
                      <a:pt x="0" y="104"/>
                      <a:pt x="0" y="104"/>
                    </a:cubicBezTo>
                    <a:cubicBezTo>
                      <a:pt x="16" y="104"/>
                      <a:pt x="16" y="104"/>
                      <a:pt x="16" y="104"/>
                    </a:cubicBezTo>
                    <a:cubicBezTo>
                      <a:pt x="13" y="101"/>
                      <a:pt x="11" y="98"/>
                      <a:pt x="11" y="93"/>
                    </a:cubicBezTo>
                    <a:close/>
                  </a:path>
                </a:pathLst>
              </a:custGeom>
              <a:solidFill>
                <a:srgbClr val="2D6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4" name="Oval 95">
                <a:extLst>
                  <a:ext uri="{FF2B5EF4-FFF2-40B4-BE49-F238E27FC236}">
                    <a16:creationId xmlns:a16="http://schemas.microsoft.com/office/drawing/2014/main" id="{8E4F9922-4363-45FD-BC64-2FBE3DA2EB08}"/>
                  </a:ext>
                </a:extLst>
              </p:cNvPr>
              <p:cNvSpPr>
                <a:spLocks noChangeAspect="1" noChangeArrowheads="1"/>
              </p:cNvSpPr>
              <p:nvPr/>
            </p:nvSpPr>
            <p:spPr bwMode="auto">
              <a:xfrm>
                <a:off x="4311" y="2252"/>
                <a:ext cx="96" cy="96"/>
              </a:xfrm>
              <a:prstGeom prst="ellipse">
                <a:avLst/>
              </a:prstGeom>
              <a:solidFill>
                <a:srgbClr val="2D6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17" name="Freeform 96">
              <a:extLst>
                <a:ext uri="{FF2B5EF4-FFF2-40B4-BE49-F238E27FC236}">
                  <a16:creationId xmlns:a16="http://schemas.microsoft.com/office/drawing/2014/main" id="{7571921B-07A8-4DF5-B077-DA810D0037BD}"/>
                </a:ext>
              </a:extLst>
            </p:cNvPr>
            <p:cNvSpPr>
              <a:spLocks noChangeAspect="1"/>
            </p:cNvSpPr>
            <p:nvPr/>
          </p:nvSpPr>
          <p:spPr bwMode="gray">
            <a:xfrm>
              <a:off x="625" y="843"/>
              <a:ext cx="1664" cy="459"/>
            </a:xfrm>
            <a:custGeom>
              <a:avLst/>
              <a:gdLst>
                <a:gd name="T0" fmla="*/ 5750 w 9785"/>
                <a:gd name="T1" fmla="*/ 0 h 2700"/>
                <a:gd name="T2" fmla="*/ 4032 w 9785"/>
                <a:gd name="T3" fmla="*/ 0 h 2700"/>
                <a:gd name="T4" fmla="*/ 0 w 9785"/>
                <a:gd name="T5" fmla="*/ 2700 h 2700"/>
                <a:gd name="T6" fmla="*/ 9785 w 9785"/>
                <a:gd name="T7" fmla="*/ 2700 h 2700"/>
                <a:gd name="T8" fmla="*/ 5750 w 9785"/>
                <a:gd name="T9" fmla="*/ 0 h 2700"/>
              </a:gdLst>
              <a:ahLst/>
              <a:cxnLst>
                <a:cxn ang="0">
                  <a:pos x="T0" y="T1"/>
                </a:cxn>
                <a:cxn ang="0">
                  <a:pos x="T2" y="T3"/>
                </a:cxn>
                <a:cxn ang="0">
                  <a:pos x="T4" y="T5"/>
                </a:cxn>
                <a:cxn ang="0">
                  <a:pos x="T6" y="T7"/>
                </a:cxn>
                <a:cxn ang="0">
                  <a:pos x="T8" y="T9"/>
                </a:cxn>
              </a:cxnLst>
              <a:rect l="0" t="0" r="r" b="b"/>
              <a:pathLst>
                <a:path w="9785" h="2700">
                  <a:moveTo>
                    <a:pt x="5750" y="0"/>
                  </a:moveTo>
                  <a:lnTo>
                    <a:pt x="4032" y="0"/>
                  </a:lnTo>
                  <a:lnTo>
                    <a:pt x="0" y="2700"/>
                  </a:lnTo>
                  <a:lnTo>
                    <a:pt x="9785" y="2700"/>
                  </a:lnTo>
                  <a:lnTo>
                    <a:pt x="5750" y="0"/>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8" name="Freeform 97">
              <a:extLst>
                <a:ext uri="{FF2B5EF4-FFF2-40B4-BE49-F238E27FC236}">
                  <a16:creationId xmlns:a16="http://schemas.microsoft.com/office/drawing/2014/main" id="{BBF24D43-8A8B-42AE-8BA8-F957E5A553BB}"/>
                </a:ext>
              </a:extLst>
            </p:cNvPr>
            <p:cNvSpPr>
              <a:spLocks noChangeAspect="1"/>
            </p:cNvSpPr>
            <p:nvPr/>
          </p:nvSpPr>
          <p:spPr bwMode="gray">
            <a:xfrm>
              <a:off x="625" y="1310"/>
              <a:ext cx="1664" cy="39"/>
            </a:xfrm>
            <a:custGeom>
              <a:avLst/>
              <a:gdLst>
                <a:gd name="T0" fmla="*/ 9785 w 9785"/>
                <a:gd name="T1" fmla="*/ 229 h 229"/>
                <a:gd name="T2" fmla="*/ 0 w 9785"/>
                <a:gd name="T3" fmla="*/ 227 h 229"/>
                <a:gd name="T4" fmla="*/ 0 w 9785"/>
                <a:gd name="T5" fmla="*/ 0 h 229"/>
                <a:gd name="T6" fmla="*/ 9785 w 9785"/>
                <a:gd name="T7" fmla="*/ 0 h 229"/>
                <a:gd name="T8" fmla="*/ 9785 w 9785"/>
                <a:gd name="T9" fmla="*/ 229 h 229"/>
              </a:gdLst>
              <a:ahLst/>
              <a:cxnLst>
                <a:cxn ang="0">
                  <a:pos x="T0" y="T1"/>
                </a:cxn>
                <a:cxn ang="0">
                  <a:pos x="T2" y="T3"/>
                </a:cxn>
                <a:cxn ang="0">
                  <a:pos x="T4" y="T5"/>
                </a:cxn>
                <a:cxn ang="0">
                  <a:pos x="T6" y="T7"/>
                </a:cxn>
                <a:cxn ang="0">
                  <a:pos x="T8" y="T9"/>
                </a:cxn>
              </a:cxnLst>
              <a:rect l="0" t="0" r="r" b="b"/>
              <a:pathLst>
                <a:path w="9785" h="229">
                  <a:moveTo>
                    <a:pt x="9785" y="229"/>
                  </a:moveTo>
                  <a:lnTo>
                    <a:pt x="0" y="227"/>
                  </a:lnTo>
                  <a:lnTo>
                    <a:pt x="0" y="0"/>
                  </a:lnTo>
                  <a:lnTo>
                    <a:pt x="9785" y="0"/>
                  </a:lnTo>
                  <a:lnTo>
                    <a:pt x="9785" y="229"/>
                  </a:lnTo>
                  <a:close/>
                </a:path>
              </a:pathLst>
            </a:custGeom>
            <a:solidFill>
              <a:srgbClr val="CFCFC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nvGrpSpPr>
            <p:cNvPr id="19" name="Group 98">
              <a:extLst>
                <a:ext uri="{FF2B5EF4-FFF2-40B4-BE49-F238E27FC236}">
                  <a16:creationId xmlns:a16="http://schemas.microsoft.com/office/drawing/2014/main" id="{F29D197E-B8D0-43CD-BEB6-B9AE24DDAD0D}"/>
                </a:ext>
              </a:extLst>
            </p:cNvPr>
            <p:cNvGrpSpPr>
              <a:grpSpLocks/>
            </p:cNvGrpSpPr>
            <p:nvPr/>
          </p:nvGrpSpPr>
          <p:grpSpPr bwMode="auto">
            <a:xfrm>
              <a:off x="1720" y="604"/>
              <a:ext cx="280" cy="501"/>
              <a:chOff x="4623" y="2329"/>
              <a:chExt cx="280" cy="501"/>
            </a:xfrm>
          </p:grpSpPr>
          <p:sp>
            <p:nvSpPr>
              <p:cNvPr id="50" name="Freeform 99">
                <a:extLst>
                  <a:ext uri="{FF2B5EF4-FFF2-40B4-BE49-F238E27FC236}">
                    <a16:creationId xmlns:a16="http://schemas.microsoft.com/office/drawing/2014/main" id="{1A54AA6D-0B62-4CDA-BC92-EB1AF00BB181}"/>
                  </a:ext>
                </a:extLst>
              </p:cNvPr>
              <p:cNvSpPr>
                <a:spLocks noChangeAspect="1"/>
              </p:cNvSpPr>
              <p:nvPr/>
            </p:nvSpPr>
            <p:spPr bwMode="auto">
              <a:xfrm>
                <a:off x="4859" y="2610"/>
                <a:ext cx="43" cy="220"/>
              </a:xfrm>
              <a:custGeom>
                <a:avLst/>
                <a:gdLst>
                  <a:gd name="T0" fmla="*/ 50 w 50"/>
                  <a:gd name="T1" fmla="*/ 256 h 256"/>
                  <a:gd name="T2" fmla="*/ 50 w 50"/>
                  <a:gd name="T3" fmla="*/ 0 h 256"/>
                  <a:gd name="T4" fmla="*/ 0 w 50"/>
                  <a:gd name="T5" fmla="*/ 225 h 256"/>
                  <a:gd name="T6" fmla="*/ 45 w 50"/>
                  <a:gd name="T7" fmla="*/ 256 h 256"/>
                  <a:gd name="T8" fmla="*/ 50 w 50"/>
                  <a:gd name="T9" fmla="*/ 256 h 256"/>
                </a:gdLst>
                <a:ahLst/>
                <a:cxnLst>
                  <a:cxn ang="0">
                    <a:pos x="T0" y="T1"/>
                  </a:cxn>
                  <a:cxn ang="0">
                    <a:pos x="T2" y="T3"/>
                  </a:cxn>
                  <a:cxn ang="0">
                    <a:pos x="T4" y="T5"/>
                  </a:cxn>
                  <a:cxn ang="0">
                    <a:pos x="T6" y="T7"/>
                  </a:cxn>
                  <a:cxn ang="0">
                    <a:pos x="T8" y="T9"/>
                  </a:cxn>
                </a:cxnLst>
                <a:rect l="0" t="0" r="r" b="b"/>
                <a:pathLst>
                  <a:path w="50" h="256">
                    <a:moveTo>
                      <a:pt x="50" y="256"/>
                    </a:moveTo>
                    <a:lnTo>
                      <a:pt x="50" y="0"/>
                    </a:lnTo>
                    <a:lnTo>
                      <a:pt x="0" y="225"/>
                    </a:lnTo>
                    <a:lnTo>
                      <a:pt x="45" y="256"/>
                    </a:lnTo>
                    <a:lnTo>
                      <a:pt x="50" y="256"/>
                    </a:lnTo>
                    <a:close/>
                  </a:path>
                </a:pathLst>
              </a:custGeom>
              <a:solidFill>
                <a:srgbClr val="2D6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1" name="Freeform 100">
                <a:extLst>
                  <a:ext uri="{FF2B5EF4-FFF2-40B4-BE49-F238E27FC236}">
                    <a16:creationId xmlns:a16="http://schemas.microsoft.com/office/drawing/2014/main" id="{7D13EE3F-7F8F-4333-8DB3-55D4E7C67B0A}"/>
                  </a:ext>
                </a:extLst>
              </p:cNvPr>
              <p:cNvSpPr>
                <a:spLocks noChangeAspect="1"/>
              </p:cNvSpPr>
              <p:nvPr/>
            </p:nvSpPr>
            <p:spPr bwMode="auto">
              <a:xfrm>
                <a:off x="4623" y="2504"/>
                <a:ext cx="280" cy="295"/>
              </a:xfrm>
              <a:custGeom>
                <a:avLst/>
                <a:gdLst>
                  <a:gd name="T0" fmla="*/ 139 w 139"/>
                  <a:gd name="T1" fmla="*/ 36 h 147"/>
                  <a:gd name="T2" fmla="*/ 102 w 139"/>
                  <a:gd name="T3" fmla="*/ 0 h 147"/>
                  <a:gd name="T4" fmla="*/ 66 w 139"/>
                  <a:gd name="T5" fmla="*/ 33 h 147"/>
                  <a:gd name="T6" fmla="*/ 66 w 139"/>
                  <a:gd name="T7" fmla="*/ 113 h 147"/>
                  <a:gd name="T8" fmla="*/ 88 w 139"/>
                  <a:gd name="T9" fmla="*/ 113 h 147"/>
                  <a:gd name="T10" fmla="*/ 89 w 139"/>
                  <a:gd name="T11" fmla="*/ 108 h 147"/>
                  <a:gd name="T12" fmla="*/ 90 w 139"/>
                  <a:gd name="T13" fmla="*/ 103 h 147"/>
                  <a:gd name="T14" fmla="*/ 90 w 139"/>
                  <a:gd name="T15" fmla="*/ 107 h 147"/>
                  <a:gd name="T16" fmla="*/ 90 w 139"/>
                  <a:gd name="T17" fmla="*/ 105 h 147"/>
                  <a:gd name="T18" fmla="*/ 91 w 139"/>
                  <a:gd name="T19" fmla="*/ 102 h 147"/>
                  <a:gd name="T20" fmla="*/ 92 w 139"/>
                  <a:gd name="T21" fmla="*/ 92 h 147"/>
                  <a:gd name="T22" fmla="*/ 92 w 139"/>
                  <a:gd name="T23" fmla="*/ 91 h 147"/>
                  <a:gd name="T24" fmla="*/ 93 w 139"/>
                  <a:gd name="T25" fmla="*/ 91 h 147"/>
                  <a:gd name="T26" fmla="*/ 91 w 139"/>
                  <a:gd name="T27" fmla="*/ 101 h 147"/>
                  <a:gd name="T28" fmla="*/ 105 w 139"/>
                  <a:gd name="T29" fmla="*/ 37 h 147"/>
                  <a:gd name="T30" fmla="*/ 107 w 139"/>
                  <a:gd name="T31" fmla="*/ 36 h 147"/>
                  <a:gd name="T32" fmla="*/ 108 w 139"/>
                  <a:gd name="T33" fmla="*/ 38 h 147"/>
                  <a:gd name="T34" fmla="*/ 93 w 139"/>
                  <a:gd name="T35" fmla="*/ 111 h 147"/>
                  <a:gd name="T36" fmla="*/ 93 w 139"/>
                  <a:gd name="T37" fmla="*/ 111 h 147"/>
                  <a:gd name="T38" fmla="*/ 91 w 139"/>
                  <a:gd name="T39" fmla="*/ 117 h 147"/>
                  <a:gd name="T40" fmla="*/ 15 w 139"/>
                  <a:gd name="T41" fmla="*/ 117 h 147"/>
                  <a:gd name="T42" fmla="*/ 0 w 139"/>
                  <a:gd name="T43" fmla="*/ 132 h 147"/>
                  <a:gd name="T44" fmla="*/ 15 w 139"/>
                  <a:gd name="T45" fmla="*/ 147 h 147"/>
                  <a:gd name="T46" fmla="*/ 32 w 139"/>
                  <a:gd name="T47" fmla="*/ 147 h 147"/>
                  <a:gd name="T48" fmla="*/ 115 w 139"/>
                  <a:gd name="T49" fmla="*/ 147 h 147"/>
                  <a:gd name="T50" fmla="*/ 118 w 139"/>
                  <a:gd name="T51" fmla="*/ 136 h 147"/>
                  <a:gd name="T52" fmla="*/ 118 w 139"/>
                  <a:gd name="T53" fmla="*/ 136 h 147"/>
                  <a:gd name="T54" fmla="*/ 139 w 139"/>
                  <a:gd name="T55" fmla="*/ 39 h 147"/>
                  <a:gd name="T56" fmla="*/ 139 w 139"/>
                  <a:gd name="T57" fmla="*/ 3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39" h="147">
                    <a:moveTo>
                      <a:pt x="139" y="36"/>
                    </a:moveTo>
                    <a:cubicBezTo>
                      <a:pt x="139" y="16"/>
                      <a:pt x="122" y="0"/>
                      <a:pt x="102" y="0"/>
                    </a:cubicBezTo>
                    <a:cubicBezTo>
                      <a:pt x="82" y="0"/>
                      <a:pt x="66" y="16"/>
                      <a:pt x="66" y="33"/>
                    </a:cubicBezTo>
                    <a:cubicBezTo>
                      <a:pt x="66" y="113"/>
                      <a:pt x="66" y="113"/>
                      <a:pt x="66" y="113"/>
                    </a:cubicBezTo>
                    <a:cubicBezTo>
                      <a:pt x="88" y="113"/>
                      <a:pt x="88" y="113"/>
                      <a:pt x="88" y="113"/>
                    </a:cubicBezTo>
                    <a:cubicBezTo>
                      <a:pt x="89" y="113"/>
                      <a:pt x="89" y="111"/>
                      <a:pt x="89" y="108"/>
                    </a:cubicBezTo>
                    <a:cubicBezTo>
                      <a:pt x="90" y="107"/>
                      <a:pt x="90" y="105"/>
                      <a:pt x="90" y="103"/>
                    </a:cubicBezTo>
                    <a:cubicBezTo>
                      <a:pt x="90" y="107"/>
                      <a:pt x="89" y="109"/>
                      <a:pt x="90" y="107"/>
                    </a:cubicBezTo>
                    <a:cubicBezTo>
                      <a:pt x="90" y="106"/>
                      <a:pt x="90" y="105"/>
                      <a:pt x="90" y="105"/>
                    </a:cubicBezTo>
                    <a:cubicBezTo>
                      <a:pt x="90" y="104"/>
                      <a:pt x="90" y="103"/>
                      <a:pt x="91" y="102"/>
                    </a:cubicBezTo>
                    <a:cubicBezTo>
                      <a:pt x="91" y="97"/>
                      <a:pt x="92" y="91"/>
                      <a:pt x="92" y="92"/>
                    </a:cubicBezTo>
                    <a:cubicBezTo>
                      <a:pt x="92" y="91"/>
                      <a:pt x="92" y="91"/>
                      <a:pt x="92" y="91"/>
                    </a:cubicBezTo>
                    <a:cubicBezTo>
                      <a:pt x="93" y="87"/>
                      <a:pt x="93" y="89"/>
                      <a:pt x="93" y="91"/>
                    </a:cubicBezTo>
                    <a:cubicBezTo>
                      <a:pt x="92" y="92"/>
                      <a:pt x="92" y="97"/>
                      <a:pt x="91" y="101"/>
                    </a:cubicBezTo>
                    <a:cubicBezTo>
                      <a:pt x="95" y="82"/>
                      <a:pt x="105" y="37"/>
                      <a:pt x="105" y="37"/>
                    </a:cubicBezTo>
                    <a:cubicBezTo>
                      <a:pt x="105" y="36"/>
                      <a:pt x="106" y="36"/>
                      <a:pt x="107" y="36"/>
                    </a:cubicBezTo>
                    <a:cubicBezTo>
                      <a:pt x="108" y="36"/>
                      <a:pt x="109" y="37"/>
                      <a:pt x="108" y="38"/>
                    </a:cubicBezTo>
                    <a:cubicBezTo>
                      <a:pt x="103" y="64"/>
                      <a:pt x="95" y="100"/>
                      <a:pt x="93" y="111"/>
                    </a:cubicBezTo>
                    <a:cubicBezTo>
                      <a:pt x="93" y="111"/>
                      <a:pt x="93" y="111"/>
                      <a:pt x="93" y="111"/>
                    </a:cubicBezTo>
                    <a:cubicBezTo>
                      <a:pt x="91" y="117"/>
                      <a:pt x="91" y="117"/>
                      <a:pt x="91" y="117"/>
                    </a:cubicBezTo>
                    <a:cubicBezTo>
                      <a:pt x="15" y="117"/>
                      <a:pt x="15" y="117"/>
                      <a:pt x="15" y="117"/>
                    </a:cubicBezTo>
                    <a:cubicBezTo>
                      <a:pt x="6" y="117"/>
                      <a:pt x="0" y="124"/>
                      <a:pt x="0" y="132"/>
                    </a:cubicBezTo>
                    <a:cubicBezTo>
                      <a:pt x="0" y="140"/>
                      <a:pt x="6" y="147"/>
                      <a:pt x="15" y="147"/>
                    </a:cubicBezTo>
                    <a:cubicBezTo>
                      <a:pt x="32" y="147"/>
                      <a:pt x="32" y="147"/>
                      <a:pt x="32" y="147"/>
                    </a:cubicBezTo>
                    <a:cubicBezTo>
                      <a:pt x="32" y="147"/>
                      <a:pt x="113" y="147"/>
                      <a:pt x="115" y="147"/>
                    </a:cubicBezTo>
                    <a:cubicBezTo>
                      <a:pt x="116" y="147"/>
                      <a:pt x="116" y="143"/>
                      <a:pt x="118" y="136"/>
                    </a:cubicBezTo>
                    <a:cubicBezTo>
                      <a:pt x="118" y="136"/>
                      <a:pt x="118" y="136"/>
                      <a:pt x="118" y="136"/>
                    </a:cubicBezTo>
                    <a:cubicBezTo>
                      <a:pt x="123" y="111"/>
                      <a:pt x="138" y="43"/>
                      <a:pt x="139" y="39"/>
                    </a:cubicBezTo>
                    <a:cubicBezTo>
                      <a:pt x="139" y="36"/>
                      <a:pt x="139" y="36"/>
                      <a:pt x="139" y="36"/>
                    </a:cubicBezTo>
                    <a:close/>
                  </a:path>
                </a:pathLst>
              </a:custGeom>
              <a:solidFill>
                <a:srgbClr val="2D6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2" name="Freeform 101">
                <a:extLst>
                  <a:ext uri="{FF2B5EF4-FFF2-40B4-BE49-F238E27FC236}">
                    <a16:creationId xmlns:a16="http://schemas.microsoft.com/office/drawing/2014/main" id="{6427AB61-96E5-48D5-80C7-A6553F2709FE}"/>
                  </a:ext>
                </a:extLst>
              </p:cNvPr>
              <p:cNvSpPr>
                <a:spLocks noChangeAspect="1"/>
              </p:cNvSpPr>
              <p:nvPr/>
            </p:nvSpPr>
            <p:spPr bwMode="auto">
              <a:xfrm>
                <a:off x="4749" y="2329"/>
                <a:ext cx="143" cy="161"/>
              </a:xfrm>
              <a:custGeom>
                <a:avLst/>
                <a:gdLst>
                  <a:gd name="T0" fmla="*/ 35 w 71"/>
                  <a:gd name="T1" fmla="*/ 80 h 80"/>
                  <a:gd name="T2" fmla="*/ 71 w 71"/>
                  <a:gd name="T3" fmla="*/ 45 h 80"/>
                  <a:gd name="T4" fmla="*/ 40 w 71"/>
                  <a:gd name="T5" fmla="*/ 9 h 80"/>
                  <a:gd name="T6" fmla="*/ 40 w 71"/>
                  <a:gd name="T7" fmla="*/ 9 h 80"/>
                  <a:gd name="T8" fmla="*/ 39 w 71"/>
                  <a:gd name="T9" fmla="*/ 9 h 80"/>
                  <a:gd name="T10" fmla="*/ 17 w 71"/>
                  <a:gd name="T11" fmla="*/ 0 h 80"/>
                  <a:gd name="T12" fmla="*/ 19 w 71"/>
                  <a:gd name="T13" fmla="*/ 12 h 80"/>
                  <a:gd name="T14" fmla="*/ 5 w 71"/>
                  <a:gd name="T15" fmla="*/ 10 h 80"/>
                  <a:gd name="T16" fmla="*/ 11 w 71"/>
                  <a:gd name="T17" fmla="*/ 18 h 80"/>
                  <a:gd name="T18" fmla="*/ 0 w 71"/>
                  <a:gd name="T19" fmla="*/ 45 h 80"/>
                  <a:gd name="T20" fmla="*/ 35 w 71"/>
                  <a:gd name="T21"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80">
                    <a:moveTo>
                      <a:pt x="35" y="80"/>
                    </a:moveTo>
                    <a:cubicBezTo>
                      <a:pt x="55" y="80"/>
                      <a:pt x="71" y="64"/>
                      <a:pt x="71" y="45"/>
                    </a:cubicBezTo>
                    <a:cubicBezTo>
                      <a:pt x="71" y="26"/>
                      <a:pt x="57" y="11"/>
                      <a:pt x="40" y="9"/>
                    </a:cubicBezTo>
                    <a:cubicBezTo>
                      <a:pt x="40" y="9"/>
                      <a:pt x="40" y="9"/>
                      <a:pt x="40" y="9"/>
                    </a:cubicBezTo>
                    <a:cubicBezTo>
                      <a:pt x="39" y="9"/>
                      <a:pt x="39" y="9"/>
                      <a:pt x="39" y="9"/>
                    </a:cubicBezTo>
                    <a:cubicBezTo>
                      <a:pt x="35" y="9"/>
                      <a:pt x="23" y="7"/>
                      <a:pt x="17" y="0"/>
                    </a:cubicBezTo>
                    <a:cubicBezTo>
                      <a:pt x="17" y="6"/>
                      <a:pt x="18" y="10"/>
                      <a:pt x="19" y="12"/>
                    </a:cubicBezTo>
                    <a:cubicBezTo>
                      <a:pt x="19" y="12"/>
                      <a:pt x="11" y="13"/>
                      <a:pt x="5" y="10"/>
                    </a:cubicBezTo>
                    <a:cubicBezTo>
                      <a:pt x="7" y="12"/>
                      <a:pt x="9" y="16"/>
                      <a:pt x="11" y="18"/>
                    </a:cubicBezTo>
                    <a:cubicBezTo>
                      <a:pt x="4" y="25"/>
                      <a:pt x="0" y="34"/>
                      <a:pt x="0" y="45"/>
                    </a:cubicBezTo>
                    <a:cubicBezTo>
                      <a:pt x="0" y="64"/>
                      <a:pt x="16" y="80"/>
                      <a:pt x="35" y="80"/>
                    </a:cubicBezTo>
                    <a:close/>
                  </a:path>
                </a:pathLst>
              </a:custGeom>
              <a:solidFill>
                <a:srgbClr val="2D6C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20" name="Group 102">
              <a:extLst>
                <a:ext uri="{FF2B5EF4-FFF2-40B4-BE49-F238E27FC236}">
                  <a16:creationId xmlns:a16="http://schemas.microsoft.com/office/drawing/2014/main" id="{3BCC8D51-D79A-4A31-BA3C-151AB4B8B0B1}"/>
                </a:ext>
              </a:extLst>
            </p:cNvPr>
            <p:cNvGrpSpPr>
              <a:grpSpLocks/>
            </p:cNvGrpSpPr>
            <p:nvPr/>
          </p:nvGrpSpPr>
          <p:grpSpPr bwMode="auto">
            <a:xfrm>
              <a:off x="1572" y="573"/>
              <a:ext cx="247" cy="410"/>
              <a:chOff x="4475" y="2298"/>
              <a:chExt cx="247" cy="410"/>
            </a:xfrm>
          </p:grpSpPr>
          <p:sp>
            <p:nvSpPr>
              <p:cNvPr id="45" name="Freeform 103">
                <a:extLst>
                  <a:ext uri="{FF2B5EF4-FFF2-40B4-BE49-F238E27FC236}">
                    <a16:creationId xmlns:a16="http://schemas.microsoft.com/office/drawing/2014/main" id="{306525BA-52B8-4CDA-AECB-27F5FD6FE3AA}"/>
                  </a:ext>
                </a:extLst>
              </p:cNvPr>
              <p:cNvSpPr>
                <a:spLocks noChangeAspect="1"/>
              </p:cNvSpPr>
              <p:nvPr/>
            </p:nvSpPr>
            <p:spPr bwMode="auto">
              <a:xfrm>
                <a:off x="4681" y="2526"/>
                <a:ext cx="34" cy="182"/>
              </a:xfrm>
              <a:custGeom>
                <a:avLst/>
                <a:gdLst>
                  <a:gd name="T0" fmla="*/ 16 w 16"/>
                  <a:gd name="T1" fmla="*/ 0 h 86"/>
                  <a:gd name="T2" fmla="*/ 0 w 16"/>
                  <a:gd name="T3" fmla="*/ 75 h 86"/>
                  <a:gd name="T4" fmla="*/ 0 w 16"/>
                  <a:gd name="T5" fmla="*/ 75 h 86"/>
                  <a:gd name="T6" fmla="*/ 16 w 16"/>
                  <a:gd name="T7" fmla="*/ 86 h 86"/>
                  <a:gd name="T8" fmla="*/ 16 w 16"/>
                  <a:gd name="T9" fmla="*/ 0 h 86"/>
                </a:gdLst>
                <a:ahLst/>
                <a:cxnLst>
                  <a:cxn ang="0">
                    <a:pos x="T0" y="T1"/>
                  </a:cxn>
                  <a:cxn ang="0">
                    <a:pos x="T2" y="T3"/>
                  </a:cxn>
                  <a:cxn ang="0">
                    <a:pos x="T4" y="T5"/>
                  </a:cxn>
                  <a:cxn ang="0">
                    <a:pos x="T6" y="T7"/>
                  </a:cxn>
                  <a:cxn ang="0">
                    <a:pos x="T8" y="T9"/>
                  </a:cxn>
                </a:cxnLst>
                <a:rect l="0" t="0" r="r" b="b"/>
                <a:pathLst>
                  <a:path w="16" h="86">
                    <a:moveTo>
                      <a:pt x="16" y="0"/>
                    </a:moveTo>
                    <a:cubicBezTo>
                      <a:pt x="0" y="75"/>
                      <a:pt x="0" y="75"/>
                      <a:pt x="0" y="75"/>
                    </a:cubicBezTo>
                    <a:cubicBezTo>
                      <a:pt x="0" y="75"/>
                      <a:pt x="0" y="75"/>
                      <a:pt x="0" y="75"/>
                    </a:cubicBezTo>
                    <a:cubicBezTo>
                      <a:pt x="16" y="86"/>
                      <a:pt x="16" y="86"/>
                      <a:pt x="16" y="86"/>
                    </a:cubicBezTo>
                    <a:cubicBezTo>
                      <a:pt x="16" y="55"/>
                      <a:pt x="16" y="21"/>
                      <a:pt x="16" y="0"/>
                    </a:cubicBezTo>
                    <a:close/>
                  </a:path>
                </a:pathLst>
              </a:custGeom>
              <a:solidFill>
                <a:srgbClr val="AF5A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6" name="Freeform 104">
                <a:extLst>
                  <a:ext uri="{FF2B5EF4-FFF2-40B4-BE49-F238E27FC236}">
                    <a16:creationId xmlns:a16="http://schemas.microsoft.com/office/drawing/2014/main" id="{BFA77787-4AF3-4561-AA3B-357304549520}"/>
                  </a:ext>
                </a:extLst>
              </p:cNvPr>
              <p:cNvSpPr>
                <a:spLocks noChangeAspect="1"/>
              </p:cNvSpPr>
              <p:nvPr/>
            </p:nvSpPr>
            <p:spPr bwMode="auto">
              <a:xfrm>
                <a:off x="4588" y="2298"/>
                <a:ext cx="134" cy="122"/>
              </a:xfrm>
              <a:custGeom>
                <a:avLst/>
                <a:gdLst>
                  <a:gd name="T0" fmla="*/ 0 w 67"/>
                  <a:gd name="T1" fmla="*/ 31 h 61"/>
                  <a:gd name="T2" fmla="*/ 30 w 67"/>
                  <a:gd name="T3" fmla="*/ 61 h 61"/>
                  <a:gd name="T4" fmla="*/ 45 w 67"/>
                  <a:gd name="T5" fmla="*/ 57 h 61"/>
                  <a:gd name="T6" fmla="*/ 67 w 67"/>
                  <a:gd name="T7" fmla="*/ 55 h 61"/>
                  <a:gd name="T8" fmla="*/ 55 w 67"/>
                  <a:gd name="T9" fmla="*/ 48 h 61"/>
                  <a:gd name="T10" fmla="*/ 61 w 67"/>
                  <a:gd name="T11" fmla="*/ 31 h 61"/>
                  <a:gd name="T12" fmla="*/ 30 w 67"/>
                  <a:gd name="T13" fmla="*/ 0 h 61"/>
                  <a:gd name="T14" fmla="*/ 0 w 67"/>
                  <a:gd name="T15" fmla="*/ 31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61">
                    <a:moveTo>
                      <a:pt x="0" y="31"/>
                    </a:moveTo>
                    <a:cubicBezTo>
                      <a:pt x="0" y="48"/>
                      <a:pt x="14" y="61"/>
                      <a:pt x="30" y="61"/>
                    </a:cubicBezTo>
                    <a:cubicBezTo>
                      <a:pt x="36" y="61"/>
                      <a:pt x="41" y="60"/>
                      <a:pt x="45" y="57"/>
                    </a:cubicBezTo>
                    <a:cubicBezTo>
                      <a:pt x="50" y="60"/>
                      <a:pt x="62" y="60"/>
                      <a:pt x="67" y="55"/>
                    </a:cubicBezTo>
                    <a:cubicBezTo>
                      <a:pt x="61" y="55"/>
                      <a:pt x="57" y="51"/>
                      <a:pt x="55" y="48"/>
                    </a:cubicBezTo>
                    <a:cubicBezTo>
                      <a:pt x="59" y="43"/>
                      <a:pt x="61" y="37"/>
                      <a:pt x="61" y="31"/>
                    </a:cubicBezTo>
                    <a:cubicBezTo>
                      <a:pt x="61" y="14"/>
                      <a:pt x="47" y="0"/>
                      <a:pt x="30" y="0"/>
                    </a:cubicBezTo>
                    <a:cubicBezTo>
                      <a:pt x="14" y="0"/>
                      <a:pt x="0" y="14"/>
                      <a:pt x="0" y="31"/>
                    </a:cubicBezTo>
                    <a:close/>
                  </a:path>
                </a:pathLst>
              </a:custGeom>
              <a:solidFill>
                <a:srgbClr val="AF5A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nvGrpSpPr>
              <p:cNvPr id="47" name="Group 105">
                <a:extLst>
                  <a:ext uri="{FF2B5EF4-FFF2-40B4-BE49-F238E27FC236}">
                    <a16:creationId xmlns:a16="http://schemas.microsoft.com/office/drawing/2014/main" id="{F52214A3-AFAA-4EB6-9C28-336BE06DC807}"/>
                  </a:ext>
                </a:extLst>
              </p:cNvPr>
              <p:cNvGrpSpPr>
                <a:grpSpLocks noChangeAspect="1"/>
              </p:cNvGrpSpPr>
              <p:nvPr/>
            </p:nvGrpSpPr>
            <p:grpSpPr bwMode="auto">
              <a:xfrm>
                <a:off x="4475" y="2434"/>
                <a:ext cx="241" cy="246"/>
                <a:chOff x="5101" y="1851"/>
                <a:chExt cx="284" cy="289"/>
              </a:xfrm>
            </p:grpSpPr>
            <p:sp>
              <p:nvSpPr>
                <p:cNvPr id="48" name="Freeform 106">
                  <a:extLst>
                    <a:ext uri="{FF2B5EF4-FFF2-40B4-BE49-F238E27FC236}">
                      <a16:creationId xmlns:a16="http://schemas.microsoft.com/office/drawing/2014/main" id="{77B5D946-50C0-4116-A076-E9DAD248EBAA}"/>
                    </a:ext>
                  </a:extLst>
                </p:cNvPr>
                <p:cNvSpPr>
                  <a:spLocks noChangeAspect="1"/>
                </p:cNvSpPr>
                <p:nvPr/>
              </p:nvSpPr>
              <p:spPr bwMode="auto">
                <a:xfrm>
                  <a:off x="5108" y="2026"/>
                  <a:ext cx="137" cy="50"/>
                </a:xfrm>
                <a:custGeom>
                  <a:avLst/>
                  <a:gdLst>
                    <a:gd name="T0" fmla="*/ 11 w 58"/>
                    <a:gd name="T1" fmla="*/ 21 h 21"/>
                    <a:gd name="T2" fmla="*/ 58 w 58"/>
                    <a:gd name="T3" fmla="*/ 21 h 21"/>
                    <a:gd name="T4" fmla="*/ 58 w 58"/>
                    <a:gd name="T5" fmla="*/ 0 h 21"/>
                    <a:gd name="T6" fmla="*/ 11 w 58"/>
                    <a:gd name="T7" fmla="*/ 0 h 21"/>
                    <a:gd name="T8" fmla="*/ 0 w 58"/>
                    <a:gd name="T9" fmla="*/ 10 h 21"/>
                    <a:gd name="T10" fmla="*/ 11 w 58"/>
                    <a:gd name="T11" fmla="*/ 21 h 21"/>
                  </a:gdLst>
                  <a:ahLst/>
                  <a:cxnLst>
                    <a:cxn ang="0">
                      <a:pos x="T0" y="T1"/>
                    </a:cxn>
                    <a:cxn ang="0">
                      <a:pos x="T2" y="T3"/>
                    </a:cxn>
                    <a:cxn ang="0">
                      <a:pos x="T4" y="T5"/>
                    </a:cxn>
                    <a:cxn ang="0">
                      <a:pos x="T6" y="T7"/>
                    </a:cxn>
                    <a:cxn ang="0">
                      <a:pos x="T8" y="T9"/>
                    </a:cxn>
                    <a:cxn ang="0">
                      <a:pos x="T10" y="T11"/>
                    </a:cxn>
                  </a:cxnLst>
                  <a:rect l="0" t="0" r="r" b="b"/>
                  <a:pathLst>
                    <a:path w="58" h="21">
                      <a:moveTo>
                        <a:pt x="11" y="21"/>
                      </a:moveTo>
                      <a:cubicBezTo>
                        <a:pt x="58" y="21"/>
                        <a:pt x="58" y="21"/>
                        <a:pt x="58" y="21"/>
                      </a:cubicBezTo>
                      <a:cubicBezTo>
                        <a:pt x="58" y="0"/>
                        <a:pt x="58" y="0"/>
                        <a:pt x="58" y="0"/>
                      </a:cubicBezTo>
                      <a:cubicBezTo>
                        <a:pt x="11" y="0"/>
                        <a:pt x="11" y="0"/>
                        <a:pt x="11" y="0"/>
                      </a:cubicBezTo>
                      <a:cubicBezTo>
                        <a:pt x="5" y="0"/>
                        <a:pt x="0" y="4"/>
                        <a:pt x="0" y="10"/>
                      </a:cubicBezTo>
                      <a:cubicBezTo>
                        <a:pt x="0" y="16"/>
                        <a:pt x="5" y="21"/>
                        <a:pt x="11" y="21"/>
                      </a:cubicBezTo>
                      <a:close/>
                    </a:path>
                  </a:pathLst>
                </a:custGeom>
                <a:solidFill>
                  <a:srgbClr val="AF5A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9" name="Freeform 107">
                  <a:extLst>
                    <a:ext uri="{FF2B5EF4-FFF2-40B4-BE49-F238E27FC236}">
                      <a16:creationId xmlns:a16="http://schemas.microsoft.com/office/drawing/2014/main" id="{0D43A6A7-4878-4C6C-A52A-C68F064A5EB8}"/>
                    </a:ext>
                  </a:extLst>
                </p:cNvPr>
                <p:cNvSpPr>
                  <a:spLocks noChangeAspect="1"/>
                </p:cNvSpPr>
                <p:nvPr/>
              </p:nvSpPr>
              <p:spPr bwMode="auto">
                <a:xfrm>
                  <a:off x="5101" y="1851"/>
                  <a:ext cx="284" cy="289"/>
                </a:xfrm>
                <a:custGeom>
                  <a:avLst/>
                  <a:gdLst>
                    <a:gd name="T0" fmla="*/ 92 w 120"/>
                    <a:gd name="T1" fmla="*/ 0 h 122"/>
                    <a:gd name="T2" fmla="*/ 64 w 120"/>
                    <a:gd name="T3" fmla="*/ 27 h 122"/>
                    <a:gd name="T4" fmla="*/ 64 w 120"/>
                    <a:gd name="T5" fmla="*/ 95 h 122"/>
                    <a:gd name="T6" fmla="*/ 80 w 120"/>
                    <a:gd name="T7" fmla="*/ 95 h 122"/>
                    <a:gd name="T8" fmla="*/ 94 w 120"/>
                    <a:gd name="T9" fmla="*/ 30 h 122"/>
                    <a:gd name="T10" fmla="*/ 96 w 120"/>
                    <a:gd name="T11" fmla="*/ 29 h 122"/>
                    <a:gd name="T12" fmla="*/ 97 w 120"/>
                    <a:gd name="T13" fmla="*/ 31 h 122"/>
                    <a:gd name="T14" fmla="*/ 83 w 120"/>
                    <a:gd name="T15" fmla="*/ 98 h 122"/>
                    <a:gd name="T16" fmla="*/ 70 w 120"/>
                    <a:gd name="T17" fmla="*/ 98 h 122"/>
                    <a:gd name="T18" fmla="*/ 13 w 120"/>
                    <a:gd name="T19" fmla="*/ 98 h 122"/>
                    <a:gd name="T20" fmla="*/ 0 w 120"/>
                    <a:gd name="T21" fmla="*/ 110 h 122"/>
                    <a:gd name="T22" fmla="*/ 13 w 120"/>
                    <a:gd name="T23" fmla="*/ 122 h 122"/>
                    <a:gd name="T24" fmla="*/ 101 w 120"/>
                    <a:gd name="T25" fmla="*/ 122 h 122"/>
                    <a:gd name="T26" fmla="*/ 120 w 120"/>
                    <a:gd name="T27" fmla="*/ 36 h 122"/>
                    <a:gd name="T28" fmla="*/ 120 w 120"/>
                    <a:gd name="T29" fmla="*/ 27 h 122"/>
                    <a:gd name="T30" fmla="*/ 92 w 120"/>
                    <a:gd name="T31"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0" h="122">
                      <a:moveTo>
                        <a:pt x="92" y="0"/>
                      </a:moveTo>
                      <a:cubicBezTo>
                        <a:pt x="77" y="0"/>
                        <a:pt x="64" y="12"/>
                        <a:pt x="64" y="27"/>
                      </a:cubicBezTo>
                      <a:cubicBezTo>
                        <a:pt x="64" y="27"/>
                        <a:pt x="64" y="58"/>
                        <a:pt x="64" y="95"/>
                      </a:cubicBezTo>
                      <a:cubicBezTo>
                        <a:pt x="80" y="95"/>
                        <a:pt x="80" y="95"/>
                        <a:pt x="80" y="95"/>
                      </a:cubicBezTo>
                      <a:cubicBezTo>
                        <a:pt x="81" y="93"/>
                        <a:pt x="94" y="30"/>
                        <a:pt x="94" y="30"/>
                      </a:cubicBezTo>
                      <a:cubicBezTo>
                        <a:pt x="94" y="29"/>
                        <a:pt x="95" y="29"/>
                        <a:pt x="96" y="29"/>
                      </a:cubicBezTo>
                      <a:cubicBezTo>
                        <a:pt x="97" y="29"/>
                        <a:pt x="97" y="30"/>
                        <a:pt x="97" y="31"/>
                      </a:cubicBezTo>
                      <a:cubicBezTo>
                        <a:pt x="83" y="98"/>
                        <a:pt x="83" y="98"/>
                        <a:pt x="83" y="98"/>
                      </a:cubicBezTo>
                      <a:cubicBezTo>
                        <a:pt x="83" y="98"/>
                        <a:pt x="77" y="98"/>
                        <a:pt x="70" y="98"/>
                      </a:cubicBezTo>
                      <a:cubicBezTo>
                        <a:pt x="13" y="98"/>
                        <a:pt x="13" y="98"/>
                        <a:pt x="13" y="98"/>
                      </a:cubicBezTo>
                      <a:cubicBezTo>
                        <a:pt x="6" y="98"/>
                        <a:pt x="0" y="103"/>
                        <a:pt x="0" y="110"/>
                      </a:cubicBezTo>
                      <a:cubicBezTo>
                        <a:pt x="0" y="117"/>
                        <a:pt x="6" y="122"/>
                        <a:pt x="13" y="122"/>
                      </a:cubicBezTo>
                      <a:cubicBezTo>
                        <a:pt x="101" y="122"/>
                        <a:pt x="101" y="122"/>
                        <a:pt x="101" y="122"/>
                      </a:cubicBezTo>
                      <a:cubicBezTo>
                        <a:pt x="102" y="120"/>
                        <a:pt x="120" y="36"/>
                        <a:pt x="120" y="36"/>
                      </a:cubicBezTo>
                      <a:cubicBezTo>
                        <a:pt x="120" y="30"/>
                        <a:pt x="120" y="27"/>
                        <a:pt x="120" y="27"/>
                      </a:cubicBezTo>
                      <a:cubicBezTo>
                        <a:pt x="120" y="12"/>
                        <a:pt x="107" y="0"/>
                        <a:pt x="92" y="0"/>
                      </a:cubicBezTo>
                      <a:close/>
                    </a:path>
                  </a:pathLst>
                </a:custGeom>
                <a:solidFill>
                  <a:srgbClr val="AF5A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grpSp>
          <p:nvGrpSpPr>
            <p:cNvPr id="21" name="Group 108">
              <a:extLst>
                <a:ext uri="{FF2B5EF4-FFF2-40B4-BE49-F238E27FC236}">
                  <a16:creationId xmlns:a16="http://schemas.microsoft.com/office/drawing/2014/main" id="{96351084-FEEB-42EE-B7B0-8054272A029B}"/>
                </a:ext>
              </a:extLst>
            </p:cNvPr>
            <p:cNvGrpSpPr>
              <a:grpSpLocks/>
            </p:cNvGrpSpPr>
            <p:nvPr/>
          </p:nvGrpSpPr>
          <p:grpSpPr bwMode="auto">
            <a:xfrm>
              <a:off x="625" y="733"/>
              <a:ext cx="326" cy="570"/>
              <a:chOff x="3528" y="2458"/>
              <a:chExt cx="326" cy="570"/>
            </a:xfrm>
          </p:grpSpPr>
          <p:sp>
            <p:nvSpPr>
              <p:cNvPr id="42" name="Freeform 109">
                <a:extLst>
                  <a:ext uri="{FF2B5EF4-FFF2-40B4-BE49-F238E27FC236}">
                    <a16:creationId xmlns:a16="http://schemas.microsoft.com/office/drawing/2014/main" id="{A9880B79-38F9-4658-98FF-E581CB56A6A5}"/>
                  </a:ext>
                </a:extLst>
              </p:cNvPr>
              <p:cNvSpPr>
                <a:spLocks noChangeAspect="1"/>
              </p:cNvSpPr>
              <p:nvPr/>
            </p:nvSpPr>
            <p:spPr bwMode="auto">
              <a:xfrm>
                <a:off x="3528" y="2774"/>
                <a:ext cx="48" cy="254"/>
              </a:xfrm>
              <a:custGeom>
                <a:avLst/>
                <a:gdLst>
                  <a:gd name="T0" fmla="*/ 0 w 57"/>
                  <a:gd name="T1" fmla="*/ 302 h 302"/>
                  <a:gd name="T2" fmla="*/ 57 w 57"/>
                  <a:gd name="T3" fmla="*/ 265 h 302"/>
                  <a:gd name="T4" fmla="*/ 0 w 57"/>
                  <a:gd name="T5" fmla="*/ 0 h 302"/>
                  <a:gd name="T6" fmla="*/ 0 w 57"/>
                  <a:gd name="T7" fmla="*/ 302 h 302"/>
                </a:gdLst>
                <a:ahLst/>
                <a:cxnLst>
                  <a:cxn ang="0">
                    <a:pos x="T0" y="T1"/>
                  </a:cxn>
                  <a:cxn ang="0">
                    <a:pos x="T2" y="T3"/>
                  </a:cxn>
                  <a:cxn ang="0">
                    <a:pos x="T4" y="T5"/>
                  </a:cxn>
                  <a:cxn ang="0">
                    <a:pos x="T6" y="T7"/>
                  </a:cxn>
                </a:cxnLst>
                <a:rect l="0" t="0" r="r" b="b"/>
                <a:pathLst>
                  <a:path w="57" h="302">
                    <a:moveTo>
                      <a:pt x="0" y="302"/>
                    </a:moveTo>
                    <a:lnTo>
                      <a:pt x="57" y="265"/>
                    </a:lnTo>
                    <a:lnTo>
                      <a:pt x="0" y="0"/>
                    </a:lnTo>
                    <a:lnTo>
                      <a:pt x="0" y="302"/>
                    </a:lnTo>
                    <a:close/>
                  </a:path>
                </a:pathLst>
              </a:custGeom>
              <a:solidFill>
                <a:srgbClr val="3E5E8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3" name="Freeform 110">
                <a:extLst>
                  <a:ext uri="{FF2B5EF4-FFF2-40B4-BE49-F238E27FC236}">
                    <a16:creationId xmlns:a16="http://schemas.microsoft.com/office/drawing/2014/main" id="{372D3DD4-0357-4836-92A6-D7C143BAA9AE}"/>
                  </a:ext>
                </a:extLst>
              </p:cNvPr>
              <p:cNvSpPr>
                <a:spLocks noChangeAspect="1"/>
              </p:cNvSpPr>
              <p:nvPr/>
            </p:nvSpPr>
            <p:spPr bwMode="auto">
              <a:xfrm>
                <a:off x="3528" y="2643"/>
                <a:ext cx="326" cy="344"/>
              </a:xfrm>
              <a:custGeom>
                <a:avLst/>
                <a:gdLst>
                  <a:gd name="T0" fmla="*/ 145 w 163"/>
                  <a:gd name="T1" fmla="*/ 137 h 172"/>
                  <a:gd name="T2" fmla="*/ 55 w 163"/>
                  <a:gd name="T3" fmla="*/ 137 h 172"/>
                  <a:gd name="T4" fmla="*/ 35 w 163"/>
                  <a:gd name="T5" fmla="*/ 45 h 172"/>
                  <a:gd name="T6" fmla="*/ 37 w 163"/>
                  <a:gd name="T7" fmla="*/ 42 h 172"/>
                  <a:gd name="T8" fmla="*/ 39 w 163"/>
                  <a:gd name="T9" fmla="*/ 44 h 172"/>
                  <a:gd name="T10" fmla="*/ 59 w 163"/>
                  <a:gd name="T11" fmla="*/ 133 h 172"/>
                  <a:gd name="T12" fmla="*/ 85 w 163"/>
                  <a:gd name="T13" fmla="*/ 133 h 172"/>
                  <a:gd name="T14" fmla="*/ 85 w 163"/>
                  <a:gd name="T15" fmla="*/ 38 h 172"/>
                  <a:gd name="T16" fmla="*/ 42 w 163"/>
                  <a:gd name="T17" fmla="*/ 0 h 172"/>
                  <a:gd name="T18" fmla="*/ 0 w 163"/>
                  <a:gd name="T19" fmla="*/ 42 h 172"/>
                  <a:gd name="T20" fmla="*/ 0 w 163"/>
                  <a:gd name="T21" fmla="*/ 45 h 172"/>
                  <a:gd name="T22" fmla="*/ 27 w 163"/>
                  <a:gd name="T23" fmla="*/ 172 h 172"/>
                  <a:gd name="T24" fmla="*/ 124 w 163"/>
                  <a:gd name="T25" fmla="*/ 172 h 172"/>
                  <a:gd name="T26" fmla="*/ 145 w 163"/>
                  <a:gd name="T27" fmla="*/ 172 h 172"/>
                  <a:gd name="T28" fmla="*/ 163 w 163"/>
                  <a:gd name="T29" fmla="*/ 155 h 172"/>
                  <a:gd name="T30" fmla="*/ 145 w 163"/>
                  <a:gd name="T31" fmla="*/ 137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3" h="172">
                    <a:moveTo>
                      <a:pt x="145" y="137"/>
                    </a:moveTo>
                    <a:cubicBezTo>
                      <a:pt x="145" y="137"/>
                      <a:pt x="145" y="137"/>
                      <a:pt x="55" y="137"/>
                    </a:cubicBezTo>
                    <a:cubicBezTo>
                      <a:pt x="55" y="137"/>
                      <a:pt x="55" y="137"/>
                      <a:pt x="35" y="45"/>
                    </a:cubicBezTo>
                    <a:cubicBezTo>
                      <a:pt x="35" y="44"/>
                      <a:pt x="36" y="43"/>
                      <a:pt x="37" y="42"/>
                    </a:cubicBezTo>
                    <a:cubicBezTo>
                      <a:pt x="38" y="42"/>
                      <a:pt x="39" y="43"/>
                      <a:pt x="39" y="44"/>
                    </a:cubicBezTo>
                    <a:cubicBezTo>
                      <a:pt x="39" y="44"/>
                      <a:pt x="58" y="130"/>
                      <a:pt x="59" y="133"/>
                    </a:cubicBezTo>
                    <a:cubicBezTo>
                      <a:pt x="59" y="133"/>
                      <a:pt x="59" y="133"/>
                      <a:pt x="85" y="133"/>
                    </a:cubicBezTo>
                    <a:cubicBezTo>
                      <a:pt x="85" y="133"/>
                      <a:pt x="85" y="133"/>
                      <a:pt x="85" y="38"/>
                    </a:cubicBezTo>
                    <a:cubicBezTo>
                      <a:pt x="85" y="19"/>
                      <a:pt x="66" y="0"/>
                      <a:pt x="42" y="0"/>
                    </a:cubicBezTo>
                    <a:cubicBezTo>
                      <a:pt x="19" y="0"/>
                      <a:pt x="0" y="19"/>
                      <a:pt x="0" y="42"/>
                    </a:cubicBezTo>
                    <a:cubicBezTo>
                      <a:pt x="0" y="42"/>
                      <a:pt x="0" y="42"/>
                      <a:pt x="0" y="45"/>
                    </a:cubicBezTo>
                    <a:cubicBezTo>
                      <a:pt x="3" y="58"/>
                      <a:pt x="27" y="170"/>
                      <a:pt x="27" y="172"/>
                    </a:cubicBezTo>
                    <a:cubicBezTo>
                      <a:pt x="31" y="172"/>
                      <a:pt x="124" y="172"/>
                      <a:pt x="124" y="172"/>
                    </a:cubicBezTo>
                    <a:cubicBezTo>
                      <a:pt x="124" y="172"/>
                      <a:pt x="124" y="172"/>
                      <a:pt x="145" y="172"/>
                    </a:cubicBezTo>
                    <a:cubicBezTo>
                      <a:pt x="155" y="172"/>
                      <a:pt x="163" y="165"/>
                      <a:pt x="163" y="155"/>
                    </a:cubicBezTo>
                    <a:cubicBezTo>
                      <a:pt x="163" y="145"/>
                      <a:pt x="155" y="137"/>
                      <a:pt x="145" y="137"/>
                    </a:cubicBezTo>
                    <a:close/>
                  </a:path>
                </a:pathLst>
              </a:custGeom>
              <a:solidFill>
                <a:srgbClr val="3E5E8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4" name="Oval 111">
                <a:extLst>
                  <a:ext uri="{FF2B5EF4-FFF2-40B4-BE49-F238E27FC236}">
                    <a16:creationId xmlns:a16="http://schemas.microsoft.com/office/drawing/2014/main" id="{5C7B29DF-389E-445A-BCBB-FD640D3578FD}"/>
                  </a:ext>
                </a:extLst>
              </p:cNvPr>
              <p:cNvSpPr>
                <a:spLocks noChangeAspect="1" noChangeArrowheads="1"/>
              </p:cNvSpPr>
              <p:nvPr/>
            </p:nvSpPr>
            <p:spPr bwMode="auto">
              <a:xfrm>
                <a:off x="3540" y="2458"/>
                <a:ext cx="168" cy="169"/>
              </a:xfrm>
              <a:prstGeom prst="ellipse">
                <a:avLst/>
              </a:prstGeom>
              <a:solidFill>
                <a:srgbClr val="3E5E8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22" name="Group 112">
              <a:extLst>
                <a:ext uri="{FF2B5EF4-FFF2-40B4-BE49-F238E27FC236}">
                  <a16:creationId xmlns:a16="http://schemas.microsoft.com/office/drawing/2014/main" id="{F9711332-5BEA-4097-874F-1FF45C84B046}"/>
                </a:ext>
              </a:extLst>
            </p:cNvPr>
            <p:cNvGrpSpPr>
              <a:grpSpLocks/>
            </p:cNvGrpSpPr>
            <p:nvPr/>
          </p:nvGrpSpPr>
          <p:grpSpPr bwMode="auto">
            <a:xfrm>
              <a:off x="1008" y="606"/>
              <a:ext cx="267" cy="437"/>
              <a:chOff x="3911" y="2331"/>
              <a:chExt cx="267" cy="437"/>
            </a:xfrm>
          </p:grpSpPr>
          <p:grpSp>
            <p:nvGrpSpPr>
              <p:cNvPr id="37" name="Group 113">
                <a:extLst>
                  <a:ext uri="{FF2B5EF4-FFF2-40B4-BE49-F238E27FC236}">
                    <a16:creationId xmlns:a16="http://schemas.microsoft.com/office/drawing/2014/main" id="{525C3BD5-AA6C-4067-B5F9-98A1D91BB356}"/>
                  </a:ext>
                </a:extLst>
              </p:cNvPr>
              <p:cNvGrpSpPr>
                <a:grpSpLocks noChangeAspect="1"/>
              </p:cNvGrpSpPr>
              <p:nvPr/>
            </p:nvGrpSpPr>
            <p:grpSpPr bwMode="auto">
              <a:xfrm>
                <a:off x="3911" y="2472"/>
                <a:ext cx="267" cy="268"/>
                <a:chOff x="3547" y="1851"/>
                <a:chExt cx="314" cy="315"/>
              </a:xfrm>
            </p:grpSpPr>
            <p:sp>
              <p:nvSpPr>
                <p:cNvPr id="40" name="Freeform 114">
                  <a:extLst>
                    <a:ext uri="{FF2B5EF4-FFF2-40B4-BE49-F238E27FC236}">
                      <a16:creationId xmlns:a16="http://schemas.microsoft.com/office/drawing/2014/main" id="{08F61138-298A-49BC-91D4-16270BDC0F8F}"/>
                    </a:ext>
                  </a:extLst>
                </p:cNvPr>
                <p:cNvSpPr>
                  <a:spLocks noChangeAspect="1"/>
                </p:cNvSpPr>
                <p:nvPr/>
              </p:nvSpPr>
              <p:spPr bwMode="auto">
                <a:xfrm>
                  <a:off x="3547" y="1851"/>
                  <a:ext cx="295" cy="315"/>
                </a:xfrm>
                <a:custGeom>
                  <a:avLst/>
                  <a:gdLst>
                    <a:gd name="T0" fmla="*/ 96 w 125"/>
                    <a:gd name="T1" fmla="*/ 133 h 133"/>
                    <a:gd name="T2" fmla="*/ 112 w 125"/>
                    <a:gd name="T3" fmla="*/ 133 h 133"/>
                    <a:gd name="T4" fmla="*/ 125 w 125"/>
                    <a:gd name="T5" fmla="*/ 119 h 133"/>
                    <a:gd name="T6" fmla="*/ 112 w 125"/>
                    <a:gd name="T7" fmla="*/ 105 h 133"/>
                    <a:gd name="T8" fmla="*/ 43 w 125"/>
                    <a:gd name="T9" fmla="*/ 105 h 133"/>
                    <a:gd name="T10" fmla="*/ 27 w 125"/>
                    <a:gd name="T11" fmla="*/ 34 h 133"/>
                    <a:gd name="T12" fmla="*/ 29 w 125"/>
                    <a:gd name="T13" fmla="*/ 32 h 133"/>
                    <a:gd name="T14" fmla="*/ 30 w 125"/>
                    <a:gd name="T15" fmla="*/ 34 h 133"/>
                    <a:gd name="T16" fmla="*/ 46 w 125"/>
                    <a:gd name="T17" fmla="*/ 102 h 133"/>
                    <a:gd name="T18" fmla="*/ 66 w 125"/>
                    <a:gd name="T19" fmla="*/ 102 h 133"/>
                    <a:gd name="T20" fmla="*/ 66 w 125"/>
                    <a:gd name="T21" fmla="*/ 29 h 133"/>
                    <a:gd name="T22" fmla="*/ 33 w 125"/>
                    <a:gd name="T23" fmla="*/ 0 h 133"/>
                    <a:gd name="T24" fmla="*/ 0 w 125"/>
                    <a:gd name="T25" fmla="*/ 32 h 133"/>
                    <a:gd name="T26" fmla="*/ 0 w 125"/>
                    <a:gd name="T27" fmla="*/ 35 h 133"/>
                    <a:gd name="T28" fmla="*/ 21 w 125"/>
                    <a:gd name="T29" fmla="*/ 133 h 133"/>
                    <a:gd name="T30" fmla="*/ 96 w 125"/>
                    <a:gd name="T31"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5" h="133">
                      <a:moveTo>
                        <a:pt x="96" y="133"/>
                      </a:moveTo>
                      <a:cubicBezTo>
                        <a:pt x="112" y="133"/>
                        <a:pt x="112" y="133"/>
                        <a:pt x="112" y="133"/>
                      </a:cubicBezTo>
                      <a:cubicBezTo>
                        <a:pt x="119" y="133"/>
                        <a:pt x="125" y="126"/>
                        <a:pt x="125" y="119"/>
                      </a:cubicBezTo>
                      <a:cubicBezTo>
                        <a:pt x="125" y="111"/>
                        <a:pt x="119" y="105"/>
                        <a:pt x="112" y="105"/>
                      </a:cubicBezTo>
                      <a:cubicBezTo>
                        <a:pt x="43" y="105"/>
                        <a:pt x="43" y="105"/>
                        <a:pt x="43" y="105"/>
                      </a:cubicBezTo>
                      <a:cubicBezTo>
                        <a:pt x="27" y="34"/>
                        <a:pt x="27" y="34"/>
                        <a:pt x="27" y="34"/>
                      </a:cubicBezTo>
                      <a:cubicBezTo>
                        <a:pt x="27" y="33"/>
                        <a:pt x="28" y="33"/>
                        <a:pt x="29" y="32"/>
                      </a:cubicBezTo>
                      <a:cubicBezTo>
                        <a:pt x="29" y="32"/>
                        <a:pt x="30" y="33"/>
                        <a:pt x="30" y="34"/>
                      </a:cubicBezTo>
                      <a:cubicBezTo>
                        <a:pt x="30" y="34"/>
                        <a:pt x="45" y="100"/>
                        <a:pt x="46" y="102"/>
                      </a:cubicBezTo>
                      <a:cubicBezTo>
                        <a:pt x="66" y="102"/>
                        <a:pt x="66" y="102"/>
                        <a:pt x="66" y="102"/>
                      </a:cubicBezTo>
                      <a:cubicBezTo>
                        <a:pt x="66" y="29"/>
                        <a:pt x="66" y="29"/>
                        <a:pt x="66" y="29"/>
                      </a:cubicBezTo>
                      <a:cubicBezTo>
                        <a:pt x="66" y="14"/>
                        <a:pt x="51" y="0"/>
                        <a:pt x="33" y="0"/>
                      </a:cubicBezTo>
                      <a:cubicBezTo>
                        <a:pt x="15" y="0"/>
                        <a:pt x="0" y="14"/>
                        <a:pt x="0" y="32"/>
                      </a:cubicBezTo>
                      <a:cubicBezTo>
                        <a:pt x="0" y="35"/>
                        <a:pt x="0" y="35"/>
                        <a:pt x="0" y="35"/>
                      </a:cubicBezTo>
                      <a:cubicBezTo>
                        <a:pt x="3" y="44"/>
                        <a:pt x="21" y="130"/>
                        <a:pt x="21" y="133"/>
                      </a:cubicBezTo>
                      <a:cubicBezTo>
                        <a:pt x="24" y="133"/>
                        <a:pt x="96" y="133"/>
                        <a:pt x="96" y="133"/>
                      </a:cubicBezTo>
                      <a:close/>
                    </a:path>
                  </a:pathLst>
                </a:custGeom>
                <a:solidFill>
                  <a:srgbClr val="2E6D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 name="Freeform 115">
                  <a:extLst>
                    <a:ext uri="{FF2B5EF4-FFF2-40B4-BE49-F238E27FC236}">
                      <a16:creationId xmlns:a16="http://schemas.microsoft.com/office/drawing/2014/main" id="{FF2954F2-DA5C-4350-B6F5-A05813F2B83F}"/>
                    </a:ext>
                  </a:extLst>
                </p:cNvPr>
                <p:cNvSpPr>
                  <a:spLocks noChangeAspect="1"/>
                </p:cNvSpPr>
                <p:nvPr/>
              </p:nvSpPr>
              <p:spPr bwMode="auto">
                <a:xfrm>
                  <a:off x="3710" y="2031"/>
                  <a:ext cx="151" cy="61"/>
                </a:xfrm>
                <a:custGeom>
                  <a:avLst/>
                  <a:gdLst>
                    <a:gd name="T0" fmla="*/ 51 w 64"/>
                    <a:gd name="T1" fmla="*/ 26 h 26"/>
                    <a:gd name="T2" fmla="*/ 64 w 64"/>
                    <a:gd name="T3" fmla="*/ 13 h 26"/>
                    <a:gd name="T4" fmla="*/ 51 w 64"/>
                    <a:gd name="T5" fmla="*/ 0 h 26"/>
                    <a:gd name="T6" fmla="*/ 0 w 64"/>
                    <a:gd name="T7" fmla="*/ 0 h 26"/>
                    <a:gd name="T8" fmla="*/ 0 w 64"/>
                    <a:gd name="T9" fmla="*/ 26 h 26"/>
                    <a:gd name="T10" fmla="*/ 36 w 64"/>
                    <a:gd name="T11" fmla="*/ 26 h 26"/>
                    <a:gd name="T12" fmla="*/ 51 w 64"/>
                    <a:gd name="T13" fmla="*/ 26 h 26"/>
                  </a:gdLst>
                  <a:ahLst/>
                  <a:cxnLst>
                    <a:cxn ang="0">
                      <a:pos x="T0" y="T1"/>
                    </a:cxn>
                    <a:cxn ang="0">
                      <a:pos x="T2" y="T3"/>
                    </a:cxn>
                    <a:cxn ang="0">
                      <a:pos x="T4" y="T5"/>
                    </a:cxn>
                    <a:cxn ang="0">
                      <a:pos x="T6" y="T7"/>
                    </a:cxn>
                    <a:cxn ang="0">
                      <a:pos x="T8" y="T9"/>
                    </a:cxn>
                    <a:cxn ang="0">
                      <a:pos x="T10" y="T11"/>
                    </a:cxn>
                    <a:cxn ang="0">
                      <a:pos x="T12" y="T13"/>
                    </a:cxn>
                  </a:cxnLst>
                  <a:rect l="0" t="0" r="r" b="b"/>
                  <a:pathLst>
                    <a:path w="64" h="26">
                      <a:moveTo>
                        <a:pt x="51" y="26"/>
                      </a:moveTo>
                      <a:cubicBezTo>
                        <a:pt x="58" y="26"/>
                        <a:pt x="64" y="20"/>
                        <a:pt x="64" y="13"/>
                      </a:cubicBezTo>
                      <a:cubicBezTo>
                        <a:pt x="64" y="6"/>
                        <a:pt x="58" y="0"/>
                        <a:pt x="51" y="0"/>
                      </a:cubicBezTo>
                      <a:cubicBezTo>
                        <a:pt x="0" y="0"/>
                        <a:pt x="0" y="0"/>
                        <a:pt x="0" y="0"/>
                      </a:cubicBezTo>
                      <a:cubicBezTo>
                        <a:pt x="0" y="26"/>
                        <a:pt x="0" y="26"/>
                        <a:pt x="0" y="26"/>
                      </a:cubicBezTo>
                      <a:cubicBezTo>
                        <a:pt x="19" y="26"/>
                        <a:pt x="36" y="26"/>
                        <a:pt x="36" y="26"/>
                      </a:cubicBezTo>
                      <a:cubicBezTo>
                        <a:pt x="51" y="26"/>
                        <a:pt x="51" y="26"/>
                        <a:pt x="51" y="26"/>
                      </a:cubicBezTo>
                      <a:close/>
                    </a:path>
                  </a:pathLst>
                </a:custGeom>
                <a:solidFill>
                  <a:srgbClr val="2E6D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8" name="Freeform 116">
                <a:extLst>
                  <a:ext uri="{FF2B5EF4-FFF2-40B4-BE49-F238E27FC236}">
                    <a16:creationId xmlns:a16="http://schemas.microsoft.com/office/drawing/2014/main" id="{8D6D3312-ECBD-4BC3-BFC3-4A8CE05B71B8}"/>
                  </a:ext>
                </a:extLst>
              </p:cNvPr>
              <p:cNvSpPr>
                <a:spLocks noChangeAspect="1"/>
              </p:cNvSpPr>
              <p:nvPr/>
            </p:nvSpPr>
            <p:spPr bwMode="auto">
              <a:xfrm>
                <a:off x="3913" y="2568"/>
                <a:ext cx="39" cy="200"/>
              </a:xfrm>
              <a:custGeom>
                <a:avLst/>
                <a:gdLst>
                  <a:gd name="T0" fmla="*/ 45 w 45"/>
                  <a:gd name="T1" fmla="*/ 203 h 229"/>
                  <a:gd name="T2" fmla="*/ 0 w 45"/>
                  <a:gd name="T3" fmla="*/ 0 h 229"/>
                  <a:gd name="T4" fmla="*/ 0 w 45"/>
                  <a:gd name="T5" fmla="*/ 229 h 229"/>
                  <a:gd name="T6" fmla="*/ 7 w 45"/>
                  <a:gd name="T7" fmla="*/ 229 h 229"/>
                  <a:gd name="T8" fmla="*/ 45 w 45"/>
                  <a:gd name="T9" fmla="*/ 203 h 229"/>
                  <a:gd name="T10" fmla="*/ 45 w 45"/>
                  <a:gd name="T11" fmla="*/ 203 h 229"/>
                </a:gdLst>
                <a:ahLst/>
                <a:cxnLst>
                  <a:cxn ang="0">
                    <a:pos x="T0" y="T1"/>
                  </a:cxn>
                  <a:cxn ang="0">
                    <a:pos x="T2" y="T3"/>
                  </a:cxn>
                  <a:cxn ang="0">
                    <a:pos x="T4" y="T5"/>
                  </a:cxn>
                  <a:cxn ang="0">
                    <a:pos x="T6" y="T7"/>
                  </a:cxn>
                  <a:cxn ang="0">
                    <a:pos x="T8" y="T9"/>
                  </a:cxn>
                  <a:cxn ang="0">
                    <a:pos x="T10" y="T11"/>
                  </a:cxn>
                </a:cxnLst>
                <a:rect l="0" t="0" r="r" b="b"/>
                <a:pathLst>
                  <a:path w="45" h="229">
                    <a:moveTo>
                      <a:pt x="45" y="203"/>
                    </a:moveTo>
                    <a:lnTo>
                      <a:pt x="0" y="0"/>
                    </a:lnTo>
                    <a:lnTo>
                      <a:pt x="0" y="229"/>
                    </a:lnTo>
                    <a:lnTo>
                      <a:pt x="7" y="229"/>
                    </a:lnTo>
                    <a:lnTo>
                      <a:pt x="45" y="203"/>
                    </a:lnTo>
                    <a:lnTo>
                      <a:pt x="45" y="203"/>
                    </a:lnTo>
                    <a:close/>
                  </a:path>
                </a:pathLst>
              </a:custGeom>
              <a:solidFill>
                <a:srgbClr val="2E6D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9" name="Oval 117">
                <a:extLst>
                  <a:ext uri="{FF2B5EF4-FFF2-40B4-BE49-F238E27FC236}">
                    <a16:creationId xmlns:a16="http://schemas.microsoft.com/office/drawing/2014/main" id="{424B3359-8A41-4844-9A21-37CBC65F51CD}"/>
                  </a:ext>
                </a:extLst>
              </p:cNvPr>
              <p:cNvSpPr>
                <a:spLocks noChangeAspect="1" noChangeArrowheads="1"/>
              </p:cNvSpPr>
              <p:nvPr/>
            </p:nvSpPr>
            <p:spPr bwMode="auto">
              <a:xfrm>
                <a:off x="3922" y="2331"/>
                <a:ext cx="129" cy="128"/>
              </a:xfrm>
              <a:prstGeom prst="ellipse">
                <a:avLst/>
              </a:prstGeom>
              <a:solidFill>
                <a:srgbClr val="2E6D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23" name="Group 118">
              <a:extLst>
                <a:ext uri="{FF2B5EF4-FFF2-40B4-BE49-F238E27FC236}">
                  <a16:creationId xmlns:a16="http://schemas.microsoft.com/office/drawing/2014/main" id="{18D5B1E8-C4A5-4722-BA5A-8AAE725F5138}"/>
                </a:ext>
              </a:extLst>
            </p:cNvPr>
            <p:cNvGrpSpPr>
              <a:grpSpLocks/>
            </p:cNvGrpSpPr>
            <p:nvPr/>
          </p:nvGrpSpPr>
          <p:grpSpPr bwMode="auto">
            <a:xfrm>
              <a:off x="825" y="684"/>
              <a:ext cx="291" cy="477"/>
              <a:chOff x="3728" y="2409"/>
              <a:chExt cx="291" cy="477"/>
            </a:xfrm>
          </p:grpSpPr>
          <p:sp>
            <p:nvSpPr>
              <p:cNvPr id="32" name="Freeform 119">
                <a:extLst>
                  <a:ext uri="{FF2B5EF4-FFF2-40B4-BE49-F238E27FC236}">
                    <a16:creationId xmlns:a16="http://schemas.microsoft.com/office/drawing/2014/main" id="{87594FA5-BA5B-4F67-A047-94D1BE9A8399}"/>
                  </a:ext>
                </a:extLst>
              </p:cNvPr>
              <p:cNvSpPr>
                <a:spLocks noChangeAspect="1"/>
              </p:cNvSpPr>
              <p:nvPr/>
            </p:nvSpPr>
            <p:spPr bwMode="auto">
              <a:xfrm>
                <a:off x="3739" y="2682"/>
                <a:ext cx="40" cy="204"/>
              </a:xfrm>
              <a:custGeom>
                <a:avLst/>
                <a:gdLst>
                  <a:gd name="T0" fmla="*/ 0 w 19"/>
                  <a:gd name="T1" fmla="*/ 0 h 98"/>
                  <a:gd name="T2" fmla="*/ 0 w 19"/>
                  <a:gd name="T3" fmla="*/ 98 h 98"/>
                  <a:gd name="T4" fmla="*/ 19 w 19"/>
                  <a:gd name="T5" fmla="*/ 86 h 98"/>
                  <a:gd name="T6" fmla="*/ 0 w 19"/>
                  <a:gd name="T7" fmla="*/ 0 h 98"/>
                </a:gdLst>
                <a:ahLst/>
                <a:cxnLst>
                  <a:cxn ang="0">
                    <a:pos x="T0" y="T1"/>
                  </a:cxn>
                  <a:cxn ang="0">
                    <a:pos x="T2" y="T3"/>
                  </a:cxn>
                  <a:cxn ang="0">
                    <a:pos x="T4" y="T5"/>
                  </a:cxn>
                  <a:cxn ang="0">
                    <a:pos x="T6" y="T7"/>
                  </a:cxn>
                </a:cxnLst>
                <a:rect l="0" t="0" r="r" b="b"/>
                <a:pathLst>
                  <a:path w="19" h="98">
                    <a:moveTo>
                      <a:pt x="0" y="0"/>
                    </a:moveTo>
                    <a:cubicBezTo>
                      <a:pt x="0" y="25"/>
                      <a:pt x="0" y="63"/>
                      <a:pt x="0" y="98"/>
                    </a:cubicBezTo>
                    <a:cubicBezTo>
                      <a:pt x="19" y="86"/>
                      <a:pt x="19" y="86"/>
                      <a:pt x="19" y="86"/>
                    </a:cubicBezTo>
                    <a:lnTo>
                      <a:pt x="0" y="0"/>
                    </a:lnTo>
                    <a:close/>
                  </a:path>
                </a:pathLst>
              </a:custGeom>
              <a:solidFill>
                <a:srgbClr val="BD59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nvGrpSpPr>
              <p:cNvPr id="33" name="Group 120">
                <a:extLst>
                  <a:ext uri="{FF2B5EF4-FFF2-40B4-BE49-F238E27FC236}">
                    <a16:creationId xmlns:a16="http://schemas.microsoft.com/office/drawing/2014/main" id="{0585D636-BCC2-4211-A061-A4B6CC902C3C}"/>
                  </a:ext>
                </a:extLst>
              </p:cNvPr>
              <p:cNvGrpSpPr>
                <a:grpSpLocks noChangeAspect="1"/>
              </p:cNvGrpSpPr>
              <p:nvPr/>
            </p:nvGrpSpPr>
            <p:grpSpPr bwMode="auto">
              <a:xfrm>
                <a:off x="3740" y="2570"/>
                <a:ext cx="279" cy="289"/>
                <a:chOff x="3280" y="1958"/>
                <a:chExt cx="328" cy="340"/>
              </a:xfrm>
            </p:grpSpPr>
            <p:sp>
              <p:nvSpPr>
                <p:cNvPr id="35" name="Freeform 121">
                  <a:extLst>
                    <a:ext uri="{FF2B5EF4-FFF2-40B4-BE49-F238E27FC236}">
                      <a16:creationId xmlns:a16="http://schemas.microsoft.com/office/drawing/2014/main" id="{5BB28292-09B4-48C9-8092-4C50C78C547D}"/>
                    </a:ext>
                  </a:extLst>
                </p:cNvPr>
                <p:cNvSpPr>
                  <a:spLocks noChangeAspect="1"/>
                </p:cNvSpPr>
                <p:nvPr/>
              </p:nvSpPr>
              <p:spPr bwMode="auto">
                <a:xfrm>
                  <a:off x="3438" y="2163"/>
                  <a:ext cx="161" cy="59"/>
                </a:xfrm>
                <a:custGeom>
                  <a:avLst/>
                  <a:gdLst>
                    <a:gd name="T0" fmla="*/ 68 w 68"/>
                    <a:gd name="T1" fmla="*/ 12 h 25"/>
                    <a:gd name="T2" fmla="*/ 56 w 68"/>
                    <a:gd name="T3" fmla="*/ 0 h 25"/>
                    <a:gd name="T4" fmla="*/ 0 w 68"/>
                    <a:gd name="T5" fmla="*/ 0 h 25"/>
                    <a:gd name="T6" fmla="*/ 0 w 68"/>
                    <a:gd name="T7" fmla="*/ 25 h 25"/>
                    <a:gd name="T8" fmla="*/ 56 w 68"/>
                    <a:gd name="T9" fmla="*/ 25 h 25"/>
                    <a:gd name="T10" fmla="*/ 68 w 68"/>
                    <a:gd name="T11" fmla="*/ 12 h 25"/>
                  </a:gdLst>
                  <a:ahLst/>
                  <a:cxnLst>
                    <a:cxn ang="0">
                      <a:pos x="T0" y="T1"/>
                    </a:cxn>
                    <a:cxn ang="0">
                      <a:pos x="T2" y="T3"/>
                    </a:cxn>
                    <a:cxn ang="0">
                      <a:pos x="T4" y="T5"/>
                    </a:cxn>
                    <a:cxn ang="0">
                      <a:pos x="T6" y="T7"/>
                    </a:cxn>
                    <a:cxn ang="0">
                      <a:pos x="T8" y="T9"/>
                    </a:cxn>
                    <a:cxn ang="0">
                      <a:pos x="T10" y="T11"/>
                    </a:cxn>
                  </a:cxnLst>
                  <a:rect l="0" t="0" r="r" b="b"/>
                  <a:pathLst>
                    <a:path w="68" h="25">
                      <a:moveTo>
                        <a:pt x="68" y="12"/>
                      </a:moveTo>
                      <a:cubicBezTo>
                        <a:pt x="68" y="5"/>
                        <a:pt x="63" y="0"/>
                        <a:pt x="56" y="0"/>
                      </a:cubicBezTo>
                      <a:cubicBezTo>
                        <a:pt x="0" y="0"/>
                        <a:pt x="0" y="0"/>
                        <a:pt x="0" y="0"/>
                      </a:cubicBezTo>
                      <a:cubicBezTo>
                        <a:pt x="0" y="25"/>
                        <a:pt x="0" y="25"/>
                        <a:pt x="0" y="25"/>
                      </a:cubicBezTo>
                      <a:cubicBezTo>
                        <a:pt x="56" y="25"/>
                        <a:pt x="56" y="25"/>
                        <a:pt x="56" y="25"/>
                      </a:cubicBezTo>
                      <a:cubicBezTo>
                        <a:pt x="63" y="25"/>
                        <a:pt x="68" y="19"/>
                        <a:pt x="68" y="12"/>
                      </a:cubicBezTo>
                      <a:close/>
                    </a:path>
                  </a:pathLst>
                </a:custGeom>
                <a:solidFill>
                  <a:srgbClr val="BD59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6" name="Freeform 122">
                  <a:extLst>
                    <a:ext uri="{FF2B5EF4-FFF2-40B4-BE49-F238E27FC236}">
                      <a16:creationId xmlns:a16="http://schemas.microsoft.com/office/drawing/2014/main" id="{2758D24C-FAFD-48EC-BAC9-6EFE0B3C9E63}"/>
                    </a:ext>
                  </a:extLst>
                </p:cNvPr>
                <p:cNvSpPr>
                  <a:spLocks noChangeAspect="1"/>
                </p:cNvSpPr>
                <p:nvPr/>
              </p:nvSpPr>
              <p:spPr bwMode="auto">
                <a:xfrm>
                  <a:off x="3280" y="1958"/>
                  <a:ext cx="328" cy="340"/>
                </a:xfrm>
                <a:custGeom>
                  <a:avLst/>
                  <a:gdLst>
                    <a:gd name="T0" fmla="*/ 125 w 139"/>
                    <a:gd name="T1" fmla="*/ 144 h 144"/>
                    <a:gd name="T2" fmla="*/ 139 w 139"/>
                    <a:gd name="T3" fmla="*/ 130 h 144"/>
                    <a:gd name="T4" fmla="*/ 125 w 139"/>
                    <a:gd name="T5" fmla="*/ 116 h 144"/>
                    <a:gd name="T6" fmla="*/ 57 w 139"/>
                    <a:gd name="T7" fmla="*/ 116 h 144"/>
                    <a:gd name="T8" fmla="*/ 43 w 139"/>
                    <a:gd name="T9" fmla="*/ 116 h 144"/>
                    <a:gd name="T10" fmla="*/ 26 w 139"/>
                    <a:gd name="T11" fmla="*/ 37 h 144"/>
                    <a:gd name="T12" fmla="*/ 27 w 139"/>
                    <a:gd name="T13" fmla="*/ 35 h 144"/>
                    <a:gd name="T14" fmla="*/ 29 w 139"/>
                    <a:gd name="T15" fmla="*/ 36 h 144"/>
                    <a:gd name="T16" fmla="*/ 46 w 139"/>
                    <a:gd name="T17" fmla="*/ 112 h 144"/>
                    <a:gd name="T18" fmla="*/ 64 w 139"/>
                    <a:gd name="T19" fmla="*/ 112 h 144"/>
                    <a:gd name="T20" fmla="*/ 64 w 139"/>
                    <a:gd name="T21" fmla="*/ 32 h 144"/>
                    <a:gd name="T22" fmla="*/ 32 w 139"/>
                    <a:gd name="T23" fmla="*/ 0 h 144"/>
                    <a:gd name="T24" fmla="*/ 0 w 139"/>
                    <a:gd name="T25" fmla="*/ 32 h 144"/>
                    <a:gd name="T26" fmla="*/ 0 w 139"/>
                    <a:gd name="T27" fmla="*/ 43 h 144"/>
                    <a:gd name="T28" fmla="*/ 21 w 139"/>
                    <a:gd name="T29" fmla="*/ 144 h 144"/>
                    <a:gd name="T30" fmla="*/ 125 w 139"/>
                    <a:gd name="T31"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9" h="144">
                      <a:moveTo>
                        <a:pt x="125" y="144"/>
                      </a:moveTo>
                      <a:cubicBezTo>
                        <a:pt x="133" y="144"/>
                        <a:pt x="139" y="137"/>
                        <a:pt x="139" y="130"/>
                      </a:cubicBezTo>
                      <a:cubicBezTo>
                        <a:pt x="139" y="122"/>
                        <a:pt x="133" y="116"/>
                        <a:pt x="125" y="116"/>
                      </a:cubicBezTo>
                      <a:cubicBezTo>
                        <a:pt x="57" y="116"/>
                        <a:pt x="57" y="116"/>
                        <a:pt x="57" y="116"/>
                      </a:cubicBezTo>
                      <a:cubicBezTo>
                        <a:pt x="49" y="116"/>
                        <a:pt x="43" y="116"/>
                        <a:pt x="43" y="116"/>
                      </a:cubicBezTo>
                      <a:cubicBezTo>
                        <a:pt x="26" y="37"/>
                        <a:pt x="26" y="37"/>
                        <a:pt x="26" y="37"/>
                      </a:cubicBezTo>
                      <a:cubicBezTo>
                        <a:pt x="26" y="36"/>
                        <a:pt x="26" y="35"/>
                        <a:pt x="27" y="35"/>
                      </a:cubicBezTo>
                      <a:cubicBezTo>
                        <a:pt x="28" y="35"/>
                        <a:pt x="29" y="35"/>
                        <a:pt x="29" y="36"/>
                      </a:cubicBezTo>
                      <a:cubicBezTo>
                        <a:pt x="29" y="36"/>
                        <a:pt x="45" y="110"/>
                        <a:pt x="46" y="112"/>
                      </a:cubicBezTo>
                      <a:cubicBezTo>
                        <a:pt x="64" y="112"/>
                        <a:pt x="64" y="112"/>
                        <a:pt x="64" y="112"/>
                      </a:cubicBezTo>
                      <a:cubicBezTo>
                        <a:pt x="64" y="69"/>
                        <a:pt x="64" y="32"/>
                        <a:pt x="64" y="32"/>
                      </a:cubicBezTo>
                      <a:cubicBezTo>
                        <a:pt x="64" y="15"/>
                        <a:pt x="50" y="0"/>
                        <a:pt x="32" y="0"/>
                      </a:cubicBezTo>
                      <a:cubicBezTo>
                        <a:pt x="14" y="0"/>
                        <a:pt x="0" y="15"/>
                        <a:pt x="0" y="32"/>
                      </a:cubicBezTo>
                      <a:cubicBezTo>
                        <a:pt x="0" y="32"/>
                        <a:pt x="0" y="36"/>
                        <a:pt x="0" y="43"/>
                      </a:cubicBezTo>
                      <a:cubicBezTo>
                        <a:pt x="0" y="43"/>
                        <a:pt x="21" y="141"/>
                        <a:pt x="21" y="144"/>
                      </a:cubicBezTo>
                      <a:cubicBezTo>
                        <a:pt x="125" y="144"/>
                        <a:pt x="125" y="144"/>
                        <a:pt x="125" y="144"/>
                      </a:cubicBezTo>
                      <a:close/>
                    </a:path>
                  </a:pathLst>
                </a:custGeom>
                <a:solidFill>
                  <a:srgbClr val="BD59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 name="Freeform 123">
                <a:extLst>
                  <a:ext uri="{FF2B5EF4-FFF2-40B4-BE49-F238E27FC236}">
                    <a16:creationId xmlns:a16="http://schemas.microsoft.com/office/drawing/2014/main" id="{98BBB2CF-FBA6-4187-AE7B-414CD4890A9D}"/>
                  </a:ext>
                </a:extLst>
              </p:cNvPr>
              <p:cNvSpPr>
                <a:spLocks noChangeAspect="1"/>
              </p:cNvSpPr>
              <p:nvPr/>
            </p:nvSpPr>
            <p:spPr bwMode="auto">
              <a:xfrm>
                <a:off x="3728" y="2409"/>
                <a:ext cx="161" cy="149"/>
              </a:xfrm>
              <a:custGeom>
                <a:avLst/>
                <a:gdLst>
                  <a:gd name="T0" fmla="*/ 0 w 80"/>
                  <a:gd name="T1" fmla="*/ 68 h 74"/>
                  <a:gd name="T2" fmla="*/ 27 w 80"/>
                  <a:gd name="T3" fmla="*/ 68 h 74"/>
                  <a:gd name="T4" fmla="*/ 44 w 80"/>
                  <a:gd name="T5" fmla="*/ 72 h 74"/>
                  <a:gd name="T6" fmla="*/ 80 w 80"/>
                  <a:gd name="T7" fmla="*/ 36 h 74"/>
                  <a:gd name="T8" fmla="*/ 44 w 80"/>
                  <a:gd name="T9" fmla="*/ 0 h 74"/>
                  <a:gd name="T10" fmla="*/ 17 w 80"/>
                  <a:gd name="T11" fmla="*/ 12 h 74"/>
                  <a:gd name="T12" fmla="*/ 10 w 80"/>
                  <a:gd name="T13" fmla="*/ 23 h 74"/>
                  <a:gd name="T14" fmla="*/ 7 w 80"/>
                  <a:gd name="T15" fmla="*/ 46 h 74"/>
                  <a:gd name="T16" fmla="*/ 0 w 80"/>
                  <a:gd name="T17" fmla="*/ 6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 h="74">
                    <a:moveTo>
                      <a:pt x="0" y="68"/>
                    </a:moveTo>
                    <a:cubicBezTo>
                      <a:pt x="6" y="72"/>
                      <a:pt x="21" y="74"/>
                      <a:pt x="27" y="68"/>
                    </a:cubicBezTo>
                    <a:cubicBezTo>
                      <a:pt x="32" y="71"/>
                      <a:pt x="38" y="72"/>
                      <a:pt x="44" y="72"/>
                    </a:cubicBezTo>
                    <a:cubicBezTo>
                      <a:pt x="64" y="72"/>
                      <a:pt x="80" y="56"/>
                      <a:pt x="80" y="36"/>
                    </a:cubicBezTo>
                    <a:cubicBezTo>
                      <a:pt x="80" y="16"/>
                      <a:pt x="64" y="0"/>
                      <a:pt x="44" y="0"/>
                    </a:cubicBezTo>
                    <a:cubicBezTo>
                      <a:pt x="33" y="0"/>
                      <a:pt x="24" y="5"/>
                      <a:pt x="17" y="12"/>
                    </a:cubicBezTo>
                    <a:cubicBezTo>
                      <a:pt x="14" y="15"/>
                      <a:pt x="12" y="19"/>
                      <a:pt x="10" y="23"/>
                    </a:cubicBezTo>
                    <a:cubicBezTo>
                      <a:pt x="6" y="32"/>
                      <a:pt x="6" y="40"/>
                      <a:pt x="7" y="46"/>
                    </a:cubicBezTo>
                    <a:cubicBezTo>
                      <a:pt x="7" y="52"/>
                      <a:pt x="10" y="61"/>
                      <a:pt x="0" y="68"/>
                    </a:cubicBezTo>
                    <a:close/>
                  </a:path>
                </a:pathLst>
              </a:custGeom>
              <a:solidFill>
                <a:srgbClr val="BD59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nvGrpSpPr>
            <p:cNvPr id="24" name="Group 124">
              <a:extLst>
                <a:ext uri="{FF2B5EF4-FFF2-40B4-BE49-F238E27FC236}">
                  <a16:creationId xmlns:a16="http://schemas.microsoft.com/office/drawing/2014/main" id="{44251DA3-DC7A-4033-A85C-C58D401C11D0}"/>
                </a:ext>
              </a:extLst>
            </p:cNvPr>
            <p:cNvGrpSpPr>
              <a:grpSpLocks/>
            </p:cNvGrpSpPr>
            <p:nvPr/>
          </p:nvGrpSpPr>
          <p:grpSpPr bwMode="auto">
            <a:xfrm>
              <a:off x="1879" y="691"/>
              <a:ext cx="346" cy="570"/>
              <a:chOff x="1879" y="691"/>
              <a:chExt cx="346" cy="570"/>
            </a:xfrm>
          </p:grpSpPr>
          <p:sp>
            <p:nvSpPr>
              <p:cNvPr id="25" name="Freeform 125">
                <a:extLst>
                  <a:ext uri="{FF2B5EF4-FFF2-40B4-BE49-F238E27FC236}">
                    <a16:creationId xmlns:a16="http://schemas.microsoft.com/office/drawing/2014/main" id="{0865E086-5E74-4C1B-99D7-E50C1A3F0F38}"/>
                  </a:ext>
                </a:extLst>
              </p:cNvPr>
              <p:cNvSpPr>
                <a:spLocks noChangeAspect="1"/>
              </p:cNvSpPr>
              <p:nvPr/>
            </p:nvSpPr>
            <p:spPr bwMode="auto">
              <a:xfrm>
                <a:off x="1879" y="918"/>
                <a:ext cx="147" cy="206"/>
              </a:xfrm>
              <a:custGeom>
                <a:avLst/>
                <a:gdLst>
                  <a:gd name="T0" fmla="*/ 59 w 72"/>
                  <a:gd name="T1" fmla="*/ 87 h 101"/>
                  <a:gd name="T2" fmla="*/ 59 w 72"/>
                  <a:gd name="T3" fmla="*/ 88 h 101"/>
                  <a:gd name="T4" fmla="*/ 72 w 72"/>
                  <a:gd name="T5" fmla="*/ 101 h 101"/>
                  <a:gd name="T6" fmla="*/ 72 w 72"/>
                  <a:gd name="T7" fmla="*/ 41 h 101"/>
                  <a:gd name="T8" fmla="*/ 53 w 72"/>
                  <a:gd name="T9" fmla="*/ 22 h 101"/>
                  <a:gd name="T10" fmla="*/ 51 w 72"/>
                  <a:gd name="T11" fmla="*/ 21 h 101"/>
                  <a:gd name="T12" fmla="*/ 51 w 72"/>
                  <a:gd name="T13" fmla="*/ 20 h 101"/>
                  <a:gd name="T14" fmla="*/ 42 w 72"/>
                  <a:gd name="T15" fmla="*/ 11 h 101"/>
                  <a:gd name="T16" fmla="*/ 36 w 72"/>
                  <a:gd name="T17" fmla="*/ 6 h 101"/>
                  <a:gd name="T18" fmla="*/ 25 w 72"/>
                  <a:gd name="T19" fmla="*/ 0 h 101"/>
                  <a:gd name="T20" fmla="*/ 16 w 72"/>
                  <a:gd name="T21" fmla="*/ 0 h 101"/>
                  <a:gd name="T22" fmla="*/ 6 w 72"/>
                  <a:gd name="T23" fmla="*/ 6 h 101"/>
                  <a:gd name="T24" fmla="*/ 0 w 72"/>
                  <a:gd name="T25" fmla="*/ 21 h 101"/>
                  <a:gd name="T26" fmla="*/ 3 w 72"/>
                  <a:gd name="T27" fmla="*/ 31 h 101"/>
                  <a:gd name="T28" fmla="*/ 43 w 72"/>
                  <a:gd name="T29" fmla="*/ 72 h 101"/>
                  <a:gd name="T30" fmla="*/ 43 w 72"/>
                  <a:gd name="T31" fmla="*/ 72 h 101"/>
                  <a:gd name="T32" fmla="*/ 46 w 72"/>
                  <a:gd name="T33" fmla="*/ 75 h 101"/>
                  <a:gd name="T34" fmla="*/ 59 w 72"/>
                  <a:gd name="T35" fmla="*/ 8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01">
                    <a:moveTo>
                      <a:pt x="59" y="87"/>
                    </a:moveTo>
                    <a:cubicBezTo>
                      <a:pt x="59" y="88"/>
                      <a:pt x="59" y="88"/>
                      <a:pt x="59" y="88"/>
                    </a:cubicBezTo>
                    <a:cubicBezTo>
                      <a:pt x="63" y="92"/>
                      <a:pt x="67" y="96"/>
                      <a:pt x="72" y="101"/>
                    </a:cubicBezTo>
                    <a:cubicBezTo>
                      <a:pt x="72" y="41"/>
                      <a:pt x="72" y="41"/>
                      <a:pt x="72" y="41"/>
                    </a:cubicBezTo>
                    <a:cubicBezTo>
                      <a:pt x="67" y="36"/>
                      <a:pt x="60" y="29"/>
                      <a:pt x="53" y="22"/>
                    </a:cubicBezTo>
                    <a:cubicBezTo>
                      <a:pt x="51" y="21"/>
                      <a:pt x="51" y="21"/>
                      <a:pt x="51" y="21"/>
                    </a:cubicBezTo>
                    <a:cubicBezTo>
                      <a:pt x="51" y="20"/>
                      <a:pt x="51" y="20"/>
                      <a:pt x="51" y="20"/>
                    </a:cubicBezTo>
                    <a:cubicBezTo>
                      <a:pt x="48" y="17"/>
                      <a:pt x="45" y="14"/>
                      <a:pt x="42" y="11"/>
                    </a:cubicBezTo>
                    <a:cubicBezTo>
                      <a:pt x="40" y="10"/>
                      <a:pt x="39" y="8"/>
                      <a:pt x="36" y="6"/>
                    </a:cubicBezTo>
                    <a:cubicBezTo>
                      <a:pt x="33" y="3"/>
                      <a:pt x="29" y="1"/>
                      <a:pt x="25" y="0"/>
                    </a:cubicBezTo>
                    <a:cubicBezTo>
                      <a:pt x="16" y="0"/>
                      <a:pt x="16" y="0"/>
                      <a:pt x="16" y="0"/>
                    </a:cubicBezTo>
                    <a:cubicBezTo>
                      <a:pt x="12" y="1"/>
                      <a:pt x="9" y="3"/>
                      <a:pt x="6" y="6"/>
                    </a:cubicBezTo>
                    <a:cubicBezTo>
                      <a:pt x="2" y="10"/>
                      <a:pt x="0" y="15"/>
                      <a:pt x="0" y="21"/>
                    </a:cubicBezTo>
                    <a:cubicBezTo>
                      <a:pt x="0" y="25"/>
                      <a:pt x="1" y="28"/>
                      <a:pt x="3" y="31"/>
                    </a:cubicBezTo>
                    <a:cubicBezTo>
                      <a:pt x="9" y="38"/>
                      <a:pt x="21" y="50"/>
                      <a:pt x="43" y="72"/>
                    </a:cubicBezTo>
                    <a:cubicBezTo>
                      <a:pt x="43" y="72"/>
                      <a:pt x="43" y="72"/>
                      <a:pt x="43" y="72"/>
                    </a:cubicBezTo>
                    <a:cubicBezTo>
                      <a:pt x="44" y="73"/>
                      <a:pt x="45" y="74"/>
                      <a:pt x="46" y="75"/>
                    </a:cubicBezTo>
                    <a:lnTo>
                      <a:pt x="59" y="8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nvGrpSpPr>
              <p:cNvPr id="26" name="Group 126">
                <a:extLst>
                  <a:ext uri="{FF2B5EF4-FFF2-40B4-BE49-F238E27FC236}">
                    <a16:creationId xmlns:a16="http://schemas.microsoft.com/office/drawing/2014/main" id="{5452F7BE-2EA3-4CBB-A955-A4EDB9407595}"/>
                  </a:ext>
                </a:extLst>
              </p:cNvPr>
              <p:cNvGrpSpPr>
                <a:grpSpLocks/>
              </p:cNvGrpSpPr>
              <p:nvPr/>
            </p:nvGrpSpPr>
            <p:grpSpPr bwMode="auto">
              <a:xfrm>
                <a:off x="1883" y="691"/>
                <a:ext cx="342" cy="570"/>
                <a:chOff x="4786" y="2416"/>
                <a:chExt cx="342" cy="570"/>
              </a:xfrm>
            </p:grpSpPr>
            <p:sp>
              <p:nvSpPr>
                <p:cNvPr id="27" name="Freeform 127">
                  <a:extLst>
                    <a:ext uri="{FF2B5EF4-FFF2-40B4-BE49-F238E27FC236}">
                      <a16:creationId xmlns:a16="http://schemas.microsoft.com/office/drawing/2014/main" id="{E3BB9EB4-2942-4AB5-B414-5FF0F5D2DF16}"/>
                    </a:ext>
                  </a:extLst>
                </p:cNvPr>
                <p:cNvSpPr>
                  <a:spLocks noChangeAspect="1"/>
                </p:cNvSpPr>
                <p:nvPr/>
              </p:nvSpPr>
              <p:spPr bwMode="auto">
                <a:xfrm>
                  <a:off x="5078" y="2727"/>
                  <a:ext cx="48" cy="259"/>
                </a:xfrm>
                <a:custGeom>
                  <a:avLst/>
                  <a:gdLst>
                    <a:gd name="T0" fmla="*/ 56 w 56"/>
                    <a:gd name="T1" fmla="*/ 0 h 302"/>
                    <a:gd name="T2" fmla="*/ 0 w 56"/>
                    <a:gd name="T3" fmla="*/ 265 h 302"/>
                    <a:gd name="T4" fmla="*/ 56 w 56"/>
                    <a:gd name="T5" fmla="*/ 302 h 302"/>
                    <a:gd name="T6" fmla="*/ 56 w 56"/>
                    <a:gd name="T7" fmla="*/ 0 h 302"/>
                  </a:gdLst>
                  <a:ahLst/>
                  <a:cxnLst>
                    <a:cxn ang="0">
                      <a:pos x="T0" y="T1"/>
                    </a:cxn>
                    <a:cxn ang="0">
                      <a:pos x="T2" y="T3"/>
                    </a:cxn>
                    <a:cxn ang="0">
                      <a:pos x="T4" y="T5"/>
                    </a:cxn>
                    <a:cxn ang="0">
                      <a:pos x="T6" y="T7"/>
                    </a:cxn>
                  </a:cxnLst>
                  <a:rect l="0" t="0" r="r" b="b"/>
                  <a:pathLst>
                    <a:path w="56" h="302">
                      <a:moveTo>
                        <a:pt x="56" y="0"/>
                      </a:moveTo>
                      <a:lnTo>
                        <a:pt x="0" y="265"/>
                      </a:lnTo>
                      <a:lnTo>
                        <a:pt x="56" y="302"/>
                      </a:lnTo>
                      <a:lnTo>
                        <a:pt x="56" y="0"/>
                      </a:lnTo>
                      <a:close/>
                    </a:path>
                  </a:pathLst>
                </a:custGeom>
                <a:solidFill>
                  <a:srgbClr val="5C52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nvGrpSpPr>
                <p:cNvPr id="28" name="Group 128">
                  <a:extLst>
                    <a:ext uri="{FF2B5EF4-FFF2-40B4-BE49-F238E27FC236}">
                      <a16:creationId xmlns:a16="http://schemas.microsoft.com/office/drawing/2014/main" id="{668099C4-14E1-4049-89CE-84CE31F86D31}"/>
                    </a:ext>
                  </a:extLst>
                </p:cNvPr>
                <p:cNvGrpSpPr>
                  <a:grpSpLocks noChangeAspect="1"/>
                </p:cNvGrpSpPr>
                <p:nvPr/>
              </p:nvGrpSpPr>
              <p:grpSpPr bwMode="auto">
                <a:xfrm>
                  <a:off x="4786" y="2598"/>
                  <a:ext cx="342" cy="346"/>
                  <a:chOff x="5394" y="2600"/>
                  <a:chExt cx="402" cy="407"/>
                </a:xfrm>
              </p:grpSpPr>
              <p:sp>
                <p:nvSpPr>
                  <p:cNvPr id="30" name="Freeform 129">
                    <a:extLst>
                      <a:ext uri="{FF2B5EF4-FFF2-40B4-BE49-F238E27FC236}">
                        <a16:creationId xmlns:a16="http://schemas.microsoft.com/office/drawing/2014/main" id="{9435A4D8-8156-4CB9-9680-062FB128D4BF}"/>
                      </a:ext>
                    </a:extLst>
                  </p:cNvPr>
                  <p:cNvSpPr>
                    <a:spLocks noChangeAspect="1"/>
                  </p:cNvSpPr>
                  <p:nvPr/>
                </p:nvSpPr>
                <p:spPr bwMode="auto">
                  <a:xfrm>
                    <a:off x="5394" y="2655"/>
                    <a:ext cx="189" cy="248"/>
                  </a:xfrm>
                  <a:custGeom>
                    <a:avLst/>
                    <a:gdLst>
                      <a:gd name="T0" fmla="*/ 80 w 80"/>
                      <a:gd name="T1" fmla="*/ 105 h 105"/>
                      <a:gd name="T2" fmla="*/ 80 w 80"/>
                      <a:gd name="T3" fmla="*/ 55 h 105"/>
                      <a:gd name="T4" fmla="*/ 32 w 80"/>
                      <a:gd name="T5" fmla="*/ 7 h 105"/>
                      <a:gd name="T6" fmla="*/ 7 w 80"/>
                      <a:gd name="T7" fmla="*/ 7 h 105"/>
                      <a:gd name="T8" fmla="*/ 7 w 80"/>
                      <a:gd name="T9" fmla="*/ 32 h 105"/>
                      <a:gd name="T10" fmla="*/ 80 w 80"/>
                      <a:gd name="T11" fmla="*/ 105 h 105"/>
                    </a:gdLst>
                    <a:ahLst/>
                    <a:cxnLst>
                      <a:cxn ang="0">
                        <a:pos x="T0" y="T1"/>
                      </a:cxn>
                      <a:cxn ang="0">
                        <a:pos x="T2" y="T3"/>
                      </a:cxn>
                      <a:cxn ang="0">
                        <a:pos x="T4" y="T5"/>
                      </a:cxn>
                      <a:cxn ang="0">
                        <a:pos x="T6" y="T7"/>
                      </a:cxn>
                      <a:cxn ang="0">
                        <a:pos x="T8" y="T9"/>
                      </a:cxn>
                      <a:cxn ang="0">
                        <a:pos x="T10" y="T11"/>
                      </a:cxn>
                    </a:cxnLst>
                    <a:rect l="0" t="0" r="r" b="b"/>
                    <a:pathLst>
                      <a:path w="80" h="105">
                        <a:moveTo>
                          <a:pt x="80" y="105"/>
                        </a:moveTo>
                        <a:cubicBezTo>
                          <a:pt x="80" y="55"/>
                          <a:pt x="80" y="55"/>
                          <a:pt x="80" y="55"/>
                        </a:cubicBezTo>
                        <a:cubicBezTo>
                          <a:pt x="32" y="7"/>
                          <a:pt x="32" y="7"/>
                          <a:pt x="32" y="7"/>
                        </a:cubicBezTo>
                        <a:cubicBezTo>
                          <a:pt x="25" y="0"/>
                          <a:pt x="14" y="0"/>
                          <a:pt x="7" y="7"/>
                        </a:cubicBezTo>
                        <a:cubicBezTo>
                          <a:pt x="0" y="14"/>
                          <a:pt x="0" y="25"/>
                          <a:pt x="7" y="32"/>
                        </a:cubicBezTo>
                        <a:cubicBezTo>
                          <a:pt x="7" y="32"/>
                          <a:pt x="57" y="83"/>
                          <a:pt x="80" y="105"/>
                        </a:cubicBezTo>
                        <a:close/>
                      </a:path>
                    </a:pathLst>
                  </a:custGeom>
                  <a:solidFill>
                    <a:srgbClr val="5C52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1" name="Freeform 130">
                    <a:extLst>
                      <a:ext uri="{FF2B5EF4-FFF2-40B4-BE49-F238E27FC236}">
                        <a16:creationId xmlns:a16="http://schemas.microsoft.com/office/drawing/2014/main" id="{11CD9BEA-A141-40EB-AB77-14A7E5E1636E}"/>
                      </a:ext>
                    </a:extLst>
                  </p:cNvPr>
                  <p:cNvSpPr>
                    <a:spLocks noChangeAspect="1"/>
                  </p:cNvSpPr>
                  <p:nvPr/>
                </p:nvSpPr>
                <p:spPr bwMode="auto">
                  <a:xfrm>
                    <a:off x="5411" y="2600"/>
                    <a:ext cx="385" cy="407"/>
                  </a:xfrm>
                  <a:custGeom>
                    <a:avLst/>
                    <a:gdLst>
                      <a:gd name="T0" fmla="*/ 120 w 163"/>
                      <a:gd name="T1" fmla="*/ 0 h 172"/>
                      <a:gd name="T2" fmla="*/ 77 w 163"/>
                      <a:gd name="T3" fmla="*/ 39 h 172"/>
                      <a:gd name="T4" fmla="*/ 77 w 163"/>
                      <a:gd name="T5" fmla="*/ 133 h 172"/>
                      <a:gd name="T6" fmla="*/ 104 w 163"/>
                      <a:gd name="T7" fmla="*/ 133 h 172"/>
                      <a:gd name="T8" fmla="*/ 123 w 163"/>
                      <a:gd name="T9" fmla="*/ 44 h 172"/>
                      <a:gd name="T10" fmla="*/ 126 w 163"/>
                      <a:gd name="T11" fmla="*/ 43 h 172"/>
                      <a:gd name="T12" fmla="*/ 127 w 163"/>
                      <a:gd name="T13" fmla="*/ 45 h 172"/>
                      <a:gd name="T14" fmla="*/ 107 w 163"/>
                      <a:gd name="T15" fmla="*/ 137 h 172"/>
                      <a:gd name="T16" fmla="*/ 18 w 163"/>
                      <a:gd name="T17" fmla="*/ 137 h 172"/>
                      <a:gd name="T18" fmla="*/ 0 w 163"/>
                      <a:gd name="T19" fmla="*/ 155 h 172"/>
                      <a:gd name="T20" fmla="*/ 18 w 163"/>
                      <a:gd name="T21" fmla="*/ 172 h 172"/>
                      <a:gd name="T22" fmla="*/ 38 w 163"/>
                      <a:gd name="T23" fmla="*/ 172 h 172"/>
                      <a:gd name="T24" fmla="*/ 135 w 163"/>
                      <a:gd name="T25" fmla="*/ 172 h 172"/>
                      <a:gd name="T26" fmla="*/ 163 w 163"/>
                      <a:gd name="T27" fmla="*/ 46 h 172"/>
                      <a:gd name="T28" fmla="*/ 163 w 163"/>
                      <a:gd name="T29" fmla="*/ 43 h 172"/>
                      <a:gd name="T30" fmla="*/ 120 w 163"/>
                      <a:gd name="T31"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3" h="172">
                        <a:moveTo>
                          <a:pt x="120" y="0"/>
                        </a:moveTo>
                        <a:cubicBezTo>
                          <a:pt x="97" y="0"/>
                          <a:pt x="77" y="19"/>
                          <a:pt x="77" y="39"/>
                        </a:cubicBezTo>
                        <a:cubicBezTo>
                          <a:pt x="77" y="133"/>
                          <a:pt x="77" y="133"/>
                          <a:pt x="77" y="133"/>
                        </a:cubicBezTo>
                        <a:cubicBezTo>
                          <a:pt x="104" y="133"/>
                          <a:pt x="104" y="133"/>
                          <a:pt x="104" y="133"/>
                        </a:cubicBezTo>
                        <a:cubicBezTo>
                          <a:pt x="105" y="130"/>
                          <a:pt x="123" y="44"/>
                          <a:pt x="123" y="44"/>
                        </a:cubicBezTo>
                        <a:cubicBezTo>
                          <a:pt x="124" y="43"/>
                          <a:pt x="125" y="42"/>
                          <a:pt x="126" y="43"/>
                        </a:cubicBezTo>
                        <a:cubicBezTo>
                          <a:pt x="127" y="43"/>
                          <a:pt x="128" y="44"/>
                          <a:pt x="127" y="45"/>
                        </a:cubicBezTo>
                        <a:cubicBezTo>
                          <a:pt x="107" y="137"/>
                          <a:pt x="107" y="137"/>
                          <a:pt x="107" y="137"/>
                        </a:cubicBezTo>
                        <a:cubicBezTo>
                          <a:pt x="18" y="137"/>
                          <a:pt x="18" y="137"/>
                          <a:pt x="18" y="137"/>
                        </a:cubicBezTo>
                        <a:cubicBezTo>
                          <a:pt x="8" y="137"/>
                          <a:pt x="0" y="145"/>
                          <a:pt x="0" y="155"/>
                        </a:cubicBezTo>
                        <a:cubicBezTo>
                          <a:pt x="0" y="164"/>
                          <a:pt x="8" y="172"/>
                          <a:pt x="18" y="172"/>
                        </a:cubicBezTo>
                        <a:cubicBezTo>
                          <a:pt x="38" y="172"/>
                          <a:pt x="38" y="172"/>
                          <a:pt x="38" y="172"/>
                        </a:cubicBezTo>
                        <a:cubicBezTo>
                          <a:pt x="38" y="172"/>
                          <a:pt x="132" y="172"/>
                          <a:pt x="135" y="172"/>
                        </a:cubicBezTo>
                        <a:cubicBezTo>
                          <a:pt x="136" y="169"/>
                          <a:pt x="160" y="58"/>
                          <a:pt x="163" y="46"/>
                        </a:cubicBezTo>
                        <a:cubicBezTo>
                          <a:pt x="163" y="43"/>
                          <a:pt x="163" y="43"/>
                          <a:pt x="163" y="43"/>
                        </a:cubicBezTo>
                        <a:cubicBezTo>
                          <a:pt x="163" y="19"/>
                          <a:pt x="143" y="0"/>
                          <a:pt x="120" y="0"/>
                        </a:cubicBezTo>
                        <a:close/>
                      </a:path>
                    </a:pathLst>
                  </a:custGeom>
                  <a:solidFill>
                    <a:srgbClr val="5C52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29" name="Oval 131">
                  <a:extLst>
                    <a:ext uri="{FF2B5EF4-FFF2-40B4-BE49-F238E27FC236}">
                      <a16:creationId xmlns:a16="http://schemas.microsoft.com/office/drawing/2014/main" id="{0C02774F-EEAE-48AD-BE41-F4BBDFFD02D8}"/>
                    </a:ext>
                  </a:extLst>
                </p:cNvPr>
                <p:cNvSpPr>
                  <a:spLocks noChangeAspect="1" noChangeArrowheads="1"/>
                </p:cNvSpPr>
                <p:nvPr/>
              </p:nvSpPr>
              <p:spPr bwMode="auto">
                <a:xfrm>
                  <a:off x="4947" y="2416"/>
                  <a:ext cx="167" cy="167"/>
                </a:xfrm>
                <a:prstGeom prst="ellipse">
                  <a:avLst/>
                </a:prstGeom>
                <a:solidFill>
                  <a:srgbClr val="5C52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grpSp>
      </p:grpSp>
    </p:spTree>
    <p:extLst>
      <p:ext uri="{BB962C8B-B14F-4D97-AF65-F5344CB8AC3E}">
        <p14:creationId xmlns:p14="http://schemas.microsoft.com/office/powerpoint/2010/main" val="4107425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３．相談の受付と対応</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（４）外部機関との連携、活用</a:t>
            </a: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404635" y="963167"/>
            <a:ext cx="9086399" cy="92333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indent="268288"/>
            <a:r>
              <a:rPr lang="ja-JP" altLang="en-US" dirty="0">
                <a:latin typeface="游ゴシック" panose="020B0400000000000000" pitchFamily="50" charset="-128"/>
                <a:ea typeface="游ゴシック" panose="020B0400000000000000" pitchFamily="50" charset="-128"/>
              </a:rPr>
              <a:t>必要に応じて、外部の組織や機関との連携や活用も検討しましょう。</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　あなたの地域で行われている介護現場のハラスメント対策の相談窓口も整理してみましょう。</a:t>
            </a:r>
          </a:p>
        </p:txBody>
      </p:sp>
      <p:sp>
        <p:nvSpPr>
          <p:cNvPr id="3" name="四角形: 角を丸くする 2">
            <a:extLst>
              <a:ext uri="{FF2B5EF4-FFF2-40B4-BE49-F238E27FC236}">
                <a16:creationId xmlns:a16="http://schemas.microsoft.com/office/drawing/2014/main" id="{072227DD-A10A-4BB1-BCED-42A771E9F5D1}"/>
              </a:ext>
            </a:extLst>
          </p:cNvPr>
          <p:cNvSpPr/>
          <p:nvPr/>
        </p:nvSpPr>
        <p:spPr>
          <a:xfrm>
            <a:off x="404634" y="2199336"/>
            <a:ext cx="2880000" cy="1260000"/>
          </a:xfrm>
          <a:prstGeom prst="roundRect">
            <a:avLst/>
          </a:prstGeom>
          <a:solidFill>
            <a:schemeClr val="accent5">
              <a:lumMod val="20000"/>
              <a:lumOff val="80000"/>
            </a:schemeClr>
          </a:solidFill>
          <a:ln w="127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t" anchorCtr="0" forceAA="0" compatLnSpc="1">
            <a:prstTxWarp prst="textNoShape">
              <a:avLst/>
            </a:prstTxWarp>
            <a:noAutofit/>
          </a:bodyPr>
          <a:lstStyle/>
          <a:p>
            <a:pPr algn="ctr"/>
            <a:r>
              <a:rPr lang="ja-JP" altLang="en-US" sz="1800" b="1" dirty="0">
                <a:solidFill>
                  <a:schemeClr val="tx1"/>
                </a:solidFill>
                <a:latin typeface="游ゴシック" panose="020B0400000000000000" pitchFamily="50" charset="-128"/>
                <a:ea typeface="游ゴシック" panose="020B0400000000000000" pitchFamily="50" charset="-128"/>
              </a:rPr>
              <a:t>地域包括支援センター</a:t>
            </a:r>
            <a:endParaRPr lang="en-US" altLang="ja-JP" sz="1800" b="1" dirty="0">
              <a:solidFill>
                <a:schemeClr val="tx1"/>
              </a:solidFill>
              <a:latin typeface="游ゴシック" panose="020B0400000000000000" pitchFamily="50" charset="-128"/>
              <a:ea typeface="游ゴシック" panose="020B0400000000000000" pitchFamily="50" charset="-128"/>
            </a:endParaRPr>
          </a:p>
        </p:txBody>
      </p:sp>
      <p:sp>
        <p:nvSpPr>
          <p:cNvPr id="8" name="四角形: 角を丸くする 7">
            <a:extLst>
              <a:ext uri="{FF2B5EF4-FFF2-40B4-BE49-F238E27FC236}">
                <a16:creationId xmlns:a16="http://schemas.microsoft.com/office/drawing/2014/main" id="{46CF8473-22F1-401D-BBD3-E606AE8ADA02}"/>
              </a:ext>
            </a:extLst>
          </p:cNvPr>
          <p:cNvSpPr/>
          <p:nvPr/>
        </p:nvSpPr>
        <p:spPr>
          <a:xfrm>
            <a:off x="3507834" y="2199336"/>
            <a:ext cx="2880000" cy="1260000"/>
          </a:xfrm>
          <a:prstGeom prst="roundRect">
            <a:avLst/>
          </a:prstGeom>
          <a:solidFill>
            <a:schemeClr val="accent5">
              <a:lumMod val="20000"/>
              <a:lumOff val="80000"/>
            </a:schemeClr>
          </a:solidFill>
          <a:ln w="127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t" anchorCtr="0" forceAA="0" compatLnSpc="1">
            <a:prstTxWarp prst="textNoShape">
              <a:avLst/>
            </a:prstTxWarp>
            <a:noAutofit/>
          </a:bodyPr>
          <a:lstStyle/>
          <a:p>
            <a:pPr algn="ctr"/>
            <a:r>
              <a:rPr lang="ja-JP" altLang="en-US" sz="1800" b="1" dirty="0">
                <a:solidFill>
                  <a:schemeClr val="tx1"/>
                </a:solidFill>
                <a:latin typeface="游ゴシック" panose="020B0400000000000000" pitchFamily="50" charset="-128"/>
                <a:ea typeface="游ゴシック" panose="020B0400000000000000" pitchFamily="50" charset="-128"/>
              </a:rPr>
              <a:t>日本司法支援センター</a:t>
            </a:r>
            <a:endParaRPr lang="en-US" altLang="ja-JP" sz="1800" b="1" dirty="0">
              <a:solidFill>
                <a:schemeClr val="tx1"/>
              </a:solidFill>
              <a:latin typeface="游ゴシック" panose="020B0400000000000000" pitchFamily="50" charset="-128"/>
              <a:ea typeface="游ゴシック" panose="020B0400000000000000" pitchFamily="50" charset="-128"/>
            </a:endParaRPr>
          </a:p>
        </p:txBody>
      </p:sp>
      <p:sp>
        <p:nvSpPr>
          <p:cNvPr id="9" name="四角形: 角を丸くする 8">
            <a:extLst>
              <a:ext uri="{FF2B5EF4-FFF2-40B4-BE49-F238E27FC236}">
                <a16:creationId xmlns:a16="http://schemas.microsoft.com/office/drawing/2014/main" id="{ED61A3E1-BB4A-4857-B0D9-186C1B149386}"/>
              </a:ext>
            </a:extLst>
          </p:cNvPr>
          <p:cNvSpPr/>
          <p:nvPr/>
        </p:nvSpPr>
        <p:spPr>
          <a:xfrm>
            <a:off x="6611034" y="2199336"/>
            <a:ext cx="2880000" cy="1260000"/>
          </a:xfrm>
          <a:prstGeom prst="roundRect">
            <a:avLst/>
          </a:prstGeom>
          <a:solidFill>
            <a:schemeClr val="accent5">
              <a:lumMod val="20000"/>
              <a:lumOff val="80000"/>
            </a:schemeClr>
          </a:solidFill>
          <a:ln w="127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t" anchorCtr="0" forceAA="0" compatLnSpc="1">
            <a:prstTxWarp prst="textNoShape">
              <a:avLst/>
            </a:prstTxWarp>
            <a:noAutofit/>
          </a:bodyPr>
          <a:lstStyle/>
          <a:p>
            <a:pPr algn="ctr"/>
            <a:r>
              <a:rPr lang="ja-JP" altLang="en-US" sz="1800" b="1" dirty="0">
                <a:solidFill>
                  <a:schemeClr val="tx1"/>
                </a:solidFill>
                <a:latin typeface="游ゴシック" panose="020B0400000000000000" pitchFamily="50" charset="-128"/>
                <a:ea typeface="游ゴシック" panose="020B0400000000000000" pitchFamily="50" charset="-128"/>
              </a:rPr>
              <a:t>弁護士の</a:t>
            </a:r>
            <a:endParaRPr lang="en-US" altLang="ja-JP" sz="1800" b="1" dirty="0">
              <a:solidFill>
                <a:schemeClr val="tx1"/>
              </a:solidFill>
              <a:latin typeface="游ゴシック" panose="020B0400000000000000" pitchFamily="50" charset="-128"/>
              <a:ea typeface="游ゴシック" panose="020B0400000000000000" pitchFamily="50" charset="-128"/>
            </a:endParaRPr>
          </a:p>
          <a:p>
            <a:pPr algn="ctr"/>
            <a:r>
              <a:rPr lang="ja-JP" altLang="en-US" sz="1800" b="1" dirty="0">
                <a:solidFill>
                  <a:schemeClr val="tx1"/>
                </a:solidFill>
                <a:latin typeface="游ゴシック" panose="020B0400000000000000" pitchFamily="50" charset="-128"/>
                <a:ea typeface="游ゴシック" panose="020B0400000000000000" pitchFamily="50" charset="-128"/>
              </a:rPr>
              <a:t>法律相談センター</a:t>
            </a:r>
            <a:endParaRPr lang="en-US" altLang="ja-JP" sz="1800" b="1" dirty="0">
              <a:solidFill>
                <a:schemeClr val="tx1"/>
              </a:solidFill>
              <a:latin typeface="游ゴシック" panose="020B0400000000000000" pitchFamily="50" charset="-128"/>
              <a:ea typeface="游ゴシック" panose="020B0400000000000000" pitchFamily="50" charset="-128"/>
            </a:endParaRPr>
          </a:p>
        </p:txBody>
      </p:sp>
      <p:sp>
        <p:nvSpPr>
          <p:cNvPr id="11" name="四角形: 角を丸くする 10">
            <a:extLst>
              <a:ext uri="{FF2B5EF4-FFF2-40B4-BE49-F238E27FC236}">
                <a16:creationId xmlns:a16="http://schemas.microsoft.com/office/drawing/2014/main" id="{1B6855A0-C0D0-46CE-8544-14B4A00D6188}"/>
              </a:ext>
            </a:extLst>
          </p:cNvPr>
          <p:cNvSpPr/>
          <p:nvPr/>
        </p:nvSpPr>
        <p:spPr>
          <a:xfrm>
            <a:off x="404634" y="3711504"/>
            <a:ext cx="2880000" cy="1260000"/>
          </a:xfrm>
          <a:prstGeom prst="roundRect">
            <a:avLst/>
          </a:prstGeom>
          <a:solidFill>
            <a:schemeClr val="accent5">
              <a:lumMod val="20000"/>
              <a:lumOff val="80000"/>
            </a:schemeClr>
          </a:solidFill>
          <a:ln w="127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t" anchorCtr="0" forceAA="0" compatLnSpc="1">
            <a:prstTxWarp prst="textNoShape">
              <a:avLst/>
            </a:prstTxWarp>
            <a:noAutofit/>
          </a:bodyPr>
          <a:lstStyle/>
          <a:p>
            <a:pPr algn="ctr"/>
            <a:r>
              <a:rPr lang="zh-TW" altLang="en-US" sz="1800" b="1" dirty="0">
                <a:solidFill>
                  <a:schemeClr val="tx1"/>
                </a:solidFill>
                <a:latin typeface="游ゴシック" panose="020B0400000000000000" pitchFamily="50" charset="-128"/>
                <a:ea typeface="游ゴシック" panose="020B0400000000000000" pitchFamily="50" charset="-128"/>
              </a:rPr>
              <a:t>労働基準監督署、</a:t>
            </a:r>
            <a:endParaRPr lang="en-US" altLang="zh-TW" sz="1800" b="1" dirty="0">
              <a:solidFill>
                <a:schemeClr val="tx1"/>
              </a:solidFill>
              <a:latin typeface="游ゴシック" panose="020B0400000000000000" pitchFamily="50" charset="-128"/>
              <a:ea typeface="游ゴシック" panose="020B0400000000000000" pitchFamily="50" charset="-128"/>
            </a:endParaRPr>
          </a:p>
          <a:p>
            <a:pPr algn="ctr"/>
            <a:r>
              <a:rPr lang="zh-TW" altLang="en-US" sz="1800" b="1" dirty="0">
                <a:solidFill>
                  <a:schemeClr val="tx1"/>
                </a:solidFill>
                <a:latin typeface="游ゴシック" panose="020B0400000000000000" pitchFamily="50" charset="-128"/>
                <a:ea typeface="游ゴシック" panose="020B0400000000000000" pitchFamily="50" charset="-128"/>
              </a:rPr>
              <a:t>都道府県労働局</a:t>
            </a:r>
            <a:endParaRPr kumimoji="1" lang="en-US" altLang="ja-JP" dirty="0">
              <a:solidFill>
                <a:schemeClr val="tx1"/>
              </a:solidFill>
              <a:latin typeface="游ゴシック" panose="020B0400000000000000" pitchFamily="50" charset="-128"/>
              <a:ea typeface="游ゴシック" panose="020B0400000000000000" pitchFamily="50" charset="-128"/>
            </a:endParaRPr>
          </a:p>
        </p:txBody>
      </p:sp>
      <p:sp>
        <p:nvSpPr>
          <p:cNvPr id="12" name="四角形: 角を丸くする 11">
            <a:extLst>
              <a:ext uri="{FF2B5EF4-FFF2-40B4-BE49-F238E27FC236}">
                <a16:creationId xmlns:a16="http://schemas.microsoft.com/office/drawing/2014/main" id="{841859E2-28A6-421E-A05A-6DB668F7FB5F}"/>
              </a:ext>
            </a:extLst>
          </p:cNvPr>
          <p:cNvSpPr/>
          <p:nvPr/>
        </p:nvSpPr>
        <p:spPr>
          <a:xfrm>
            <a:off x="3507834" y="3711504"/>
            <a:ext cx="2880000" cy="1260000"/>
          </a:xfrm>
          <a:prstGeom prst="roundRect">
            <a:avLst/>
          </a:prstGeom>
          <a:solidFill>
            <a:schemeClr val="accent5">
              <a:lumMod val="20000"/>
              <a:lumOff val="80000"/>
            </a:schemeClr>
          </a:solidFill>
          <a:ln w="127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t" anchorCtr="0" forceAA="0" compatLnSpc="1">
            <a:prstTxWarp prst="textNoShape">
              <a:avLst/>
            </a:prstTxWarp>
            <a:noAutofit/>
          </a:bodyPr>
          <a:lstStyle/>
          <a:p>
            <a:pPr algn="ctr"/>
            <a:r>
              <a:rPr lang="ja-JP" altLang="en-US" sz="1800" b="1" dirty="0">
                <a:solidFill>
                  <a:schemeClr val="tx1"/>
                </a:solidFill>
                <a:latin typeface="游ゴシック" panose="020B0400000000000000" pitchFamily="50" charset="-128"/>
                <a:ea typeface="游ゴシック" panose="020B0400000000000000" pitchFamily="50" charset="-128"/>
              </a:rPr>
              <a:t>各都道府県警察の</a:t>
            </a:r>
            <a:endParaRPr lang="en-US" altLang="ja-JP" sz="1800" b="1" dirty="0">
              <a:solidFill>
                <a:schemeClr val="tx1"/>
              </a:solidFill>
              <a:latin typeface="游ゴシック" panose="020B0400000000000000" pitchFamily="50" charset="-128"/>
              <a:ea typeface="游ゴシック" panose="020B0400000000000000" pitchFamily="50" charset="-128"/>
            </a:endParaRPr>
          </a:p>
          <a:p>
            <a:pPr algn="ctr"/>
            <a:r>
              <a:rPr lang="ja-JP" altLang="en-US" sz="1800" b="1" dirty="0">
                <a:solidFill>
                  <a:schemeClr val="tx1"/>
                </a:solidFill>
                <a:latin typeface="游ゴシック" panose="020B0400000000000000" pitchFamily="50" charset="-128"/>
                <a:ea typeface="游ゴシック" panose="020B0400000000000000" pitchFamily="50" charset="-128"/>
              </a:rPr>
              <a:t>被害相談窓口</a:t>
            </a:r>
            <a:endParaRPr kumimoji="1" lang="en-US" altLang="ja-JP" dirty="0">
              <a:solidFill>
                <a:schemeClr val="tx1"/>
              </a:solidFill>
              <a:latin typeface="游ゴシック" panose="020B0400000000000000" pitchFamily="50" charset="-128"/>
              <a:ea typeface="游ゴシック" panose="020B0400000000000000" pitchFamily="50" charset="-128"/>
            </a:endParaRPr>
          </a:p>
        </p:txBody>
      </p:sp>
      <p:sp>
        <p:nvSpPr>
          <p:cNvPr id="13" name="四角形: 角を丸くする 12">
            <a:extLst>
              <a:ext uri="{FF2B5EF4-FFF2-40B4-BE49-F238E27FC236}">
                <a16:creationId xmlns:a16="http://schemas.microsoft.com/office/drawing/2014/main" id="{1CA9A105-69EA-4A2D-AB3F-C957F252915F}"/>
              </a:ext>
            </a:extLst>
          </p:cNvPr>
          <p:cNvSpPr/>
          <p:nvPr/>
        </p:nvSpPr>
        <p:spPr>
          <a:xfrm>
            <a:off x="6611034" y="3711504"/>
            <a:ext cx="2880000" cy="1260000"/>
          </a:xfrm>
          <a:prstGeom prst="roundRect">
            <a:avLst/>
          </a:prstGeom>
          <a:solidFill>
            <a:schemeClr val="accent5">
              <a:lumMod val="20000"/>
              <a:lumOff val="80000"/>
            </a:schemeClr>
          </a:solidFill>
          <a:ln w="127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t" anchorCtr="0" forceAA="0" compatLnSpc="1">
            <a:prstTxWarp prst="textNoShape">
              <a:avLst/>
            </a:prstTxWarp>
            <a:noAutofit/>
          </a:bodyPr>
          <a:lstStyle/>
          <a:p>
            <a:pPr algn="ctr"/>
            <a:r>
              <a:rPr lang="ja-JP" altLang="en-US" sz="1800" b="1" dirty="0">
                <a:solidFill>
                  <a:schemeClr val="tx1"/>
                </a:solidFill>
                <a:latin typeface="游ゴシック" panose="020B0400000000000000" pitchFamily="50" charset="-128"/>
                <a:ea typeface="游ゴシック" panose="020B0400000000000000" pitchFamily="50" charset="-128"/>
              </a:rPr>
              <a:t>地域の</a:t>
            </a:r>
            <a:endParaRPr lang="en-US" altLang="ja-JP" sz="1800" b="1" dirty="0">
              <a:solidFill>
                <a:schemeClr val="tx1"/>
              </a:solidFill>
              <a:latin typeface="游ゴシック" panose="020B0400000000000000" pitchFamily="50" charset="-128"/>
              <a:ea typeface="游ゴシック" panose="020B0400000000000000" pitchFamily="50" charset="-128"/>
            </a:endParaRPr>
          </a:p>
          <a:p>
            <a:pPr algn="ctr"/>
            <a:r>
              <a:rPr lang="zh-TW" altLang="en-US" sz="1800" b="1" dirty="0">
                <a:solidFill>
                  <a:schemeClr val="tx1"/>
                </a:solidFill>
                <a:latin typeface="游ゴシック" panose="020B0400000000000000" pitchFamily="50" charset="-128"/>
                <a:ea typeface="游ゴシック" panose="020B0400000000000000" pitchFamily="50" charset="-128"/>
              </a:rPr>
              <a:t>性犯罪被害相談電話</a:t>
            </a:r>
            <a:endParaRPr kumimoji="1" lang="en-US" altLang="ja-JP" dirty="0">
              <a:solidFill>
                <a:schemeClr val="tx1"/>
              </a:solidFill>
              <a:latin typeface="游ゴシック" panose="020B0400000000000000" pitchFamily="50" charset="-128"/>
              <a:ea typeface="游ゴシック" panose="020B0400000000000000" pitchFamily="50" charset="-128"/>
            </a:endParaRPr>
          </a:p>
        </p:txBody>
      </p:sp>
      <p:sp>
        <p:nvSpPr>
          <p:cNvPr id="18" name="四角形: 角を丸くする 17">
            <a:extLst>
              <a:ext uri="{FF2B5EF4-FFF2-40B4-BE49-F238E27FC236}">
                <a16:creationId xmlns:a16="http://schemas.microsoft.com/office/drawing/2014/main" id="{9EDCF843-A979-4724-90C2-2630513B3B3A}"/>
              </a:ext>
            </a:extLst>
          </p:cNvPr>
          <p:cNvSpPr/>
          <p:nvPr/>
        </p:nvSpPr>
        <p:spPr>
          <a:xfrm>
            <a:off x="404634" y="5193336"/>
            <a:ext cx="2964190" cy="1260000"/>
          </a:xfrm>
          <a:prstGeom prst="roundRect">
            <a:avLst/>
          </a:prstGeom>
          <a:solidFill>
            <a:schemeClr val="accent5">
              <a:lumMod val="20000"/>
              <a:lumOff val="80000"/>
            </a:schemeClr>
          </a:solidFill>
          <a:ln w="127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t" anchorCtr="0" forceAA="0" compatLnSpc="1">
            <a:prstTxWarp prst="textNoShape">
              <a:avLst/>
            </a:prstTxWarp>
            <a:noAutofit/>
          </a:bodyPr>
          <a:lstStyle/>
          <a:p>
            <a:pPr algn="ctr"/>
            <a:endParaRPr kumimoji="1" lang="en-US" altLang="ja-JP" dirty="0">
              <a:solidFill>
                <a:schemeClr val="tx1"/>
              </a:solidFill>
              <a:latin typeface="游ゴシック" panose="020B0400000000000000" pitchFamily="50" charset="-128"/>
              <a:ea typeface="游ゴシック" panose="020B0400000000000000" pitchFamily="50" charset="-128"/>
            </a:endParaRPr>
          </a:p>
        </p:txBody>
      </p:sp>
      <p:sp>
        <p:nvSpPr>
          <p:cNvPr id="19" name="四角形: 角を丸くする 18">
            <a:extLst>
              <a:ext uri="{FF2B5EF4-FFF2-40B4-BE49-F238E27FC236}">
                <a16:creationId xmlns:a16="http://schemas.microsoft.com/office/drawing/2014/main" id="{B20D0C24-CCF4-48D0-8870-829C52A6EE9B}"/>
              </a:ext>
            </a:extLst>
          </p:cNvPr>
          <p:cNvSpPr/>
          <p:nvPr/>
        </p:nvSpPr>
        <p:spPr>
          <a:xfrm>
            <a:off x="3507834" y="5193336"/>
            <a:ext cx="2964190" cy="1260000"/>
          </a:xfrm>
          <a:prstGeom prst="roundRect">
            <a:avLst/>
          </a:prstGeom>
          <a:solidFill>
            <a:schemeClr val="accent5">
              <a:lumMod val="20000"/>
              <a:lumOff val="80000"/>
            </a:schemeClr>
          </a:solidFill>
          <a:ln w="127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t" anchorCtr="0" forceAA="0" compatLnSpc="1">
            <a:prstTxWarp prst="textNoShape">
              <a:avLst/>
            </a:prstTxWarp>
            <a:noAutofit/>
          </a:bodyPr>
          <a:lstStyle/>
          <a:p>
            <a:pPr algn="ctr"/>
            <a:endParaRPr kumimoji="1" lang="en-US" altLang="ja-JP" dirty="0">
              <a:solidFill>
                <a:schemeClr val="tx1"/>
              </a:solidFill>
              <a:latin typeface="游ゴシック" panose="020B0400000000000000" pitchFamily="50" charset="-128"/>
              <a:ea typeface="游ゴシック" panose="020B0400000000000000" pitchFamily="50" charset="-128"/>
            </a:endParaRPr>
          </a:p>
        </p:txBody>
      </p:sp>
      <p:sp>
        <p:nvSpPr>
          <p:cNvPr id="21" name="正方形/長方形 20">
            <a:extLst>
              <a:ext uri="{FF2B5EF4-FFF2-40B4-BE49-F238E27FC236}">
                <a16:creationId xmlns:a16="http://schemas.microsoft.com/office/drawing/2014/main" id="{9B78CE06-4EB6-4329-A085-341B693024DF}"/>
              </a:ext>
            </a:extLst>
          </p:cNvPr>
          <p:cNvSpPr/>
          <p:nvPr/>
        </p:nvSpPr>
        <p:spPr>
          <a:xfrm>
            <a:off x="512486" y="2847408"/>
            <a:ext cx="2664296" cy="504056"/>
          </a:xfrm>
          <a:prstGeom prst="rect">
            <a:avLst/>
          </a:prstGeom>
          <a:solidFill>
            <a:schemeClr val="bg1"/>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kumimoji="1" lang="ja-JP" altLang="en-US" sz="1050" dirty="0">
                <a:solidFill>
                  <a:schemeClr val="tx1"/>
                </a:solidFill>
                <a:latin typeface="游ゴシック" panose="020B0400000000000000" pitchFamily="50" charset="-128"/>
                <a:ea typeface="游ゴシック" panose="020B0400000000000000" pitchFamily="50" charset="-128"/>
              </a:rPr>
              <a:t>連絡先</a:t>
            </a:r>
          </a:p>
        </p:txBody>
      </p:sp>
      <p:sp>
        <p:nvSpPr>
          <p:cNvPr id="22" name="正方形/長方形 21">
            <a:extLst>
              <a:ext uri="{FF2B5EF4-FFF2-40B4-BE49-F238E27FC236}">
                <a16:creationId xmlns:a16="http://schemas.microsoft.com/office/drawing/2014/main" id="{6CAE97BC-7255-4661-9FA6-70D4FB8F5E6A}"/>
              </a:ext>
            </a:extLst>
          </p:cNvPr>
          <p:cNvSpPr/>
          <p:nvPr/>
        </p:nvSpPr>
        <p:spPr>
          <a:xfrm>
            <a:off x="3615686" y="2847408"/>
            <a:ext cx="2664296" cy="504056"/>
          </a:xfrm>
          <a:prstGeom prst="rect">
            <a:avLst/>
          </a:prstGeom>
          <a:solidFill>
            <a:schemeClr val="bg1"/>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kumimoji="1" lang="ja-JP" altLang="en-US" sz="1050" dirty="0">
                <a:solidFill>
                  <a:schemeClr val="tx1"/>
                </a:solidFill>
                <a:latin typeface="游ゴシック" panose="020B0400000000000000" pitchFamily="50" charset="-128"/>
                <a:ea typeface="游ゴシック" panose="020B0400000000000000" pitchFamily="50" charset="-128"/>
              </a:rPr>
              <a:t>連絡先</a:t>
            </a:r>
          </a:p>
        </p:txBody>
      </p:sp>
      <p:sp>
        <p:nvSpPr>
          <p:cNvPr id="25" name="正方形/長方形 24">
            <a:extLst>
              <a:ext uri="{FF2B5EF4-FFF2-40B4-BE49-F238E27FC236}">
                <a16:creationId xmlns:a16="http://schemas.microsoft.com/office/drawing/2014/main" id="{86CB7113-AF54-42BD-805F-5F53DFB186D4}"/>
              </a:ext>
            </a:extLst>
          </p:cNvPr>
          <p:cNvSpPr/>
          <p:nvPr/>
        </p:nvSpPr>
        <p:spPr>
          <a:xfrm>
            <a:off x="6718886" y="2839940"/>
            <a:ext cx="2664296" cy="504056"/>
          </a:xfrm>
          <a:prstGeom prst="rect">
            <a:avLst/>
          </a:prstGeom>
          <a:solidFill>
            <a:schemeClr val="bg1"/>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kumimoji="1" lang="ja-JP" altLang="en-US" sz="1050" dirty="0">
                <a:solidFill>
                  <a:schemeClr val="tx1"/>
                </a:solidFill>
                <a:latin typeface="游ゴシック" panose="020B0400000000000000" pitchFamily="50" charset="-128"/>
                <a:ea typeface="游ゴシック" panose="020B0400000000000000" pitchFamily="50" charset="-128"/>
              </a:rPr>
              <a:t>連絡先</a:t>
            </a:r>
          </a:p>
        </p:txBody>
      </p:sp>
      <p:sp>
        <p:nvSpPr>
          <p:cNvPr id="26" name="正方形/長方形 25">
            <a:extLst>
              <a:ext uri="{FF2B5EF4-FFF2-40B4-BE49-F238E27FC236}">
                <a16:creationId xmlns:a16="http://schemas.microsoft.com/office/drawing/2014/main" id="{68BFEA03-880E-4BD5-94FA-043DB47AEF2F}"/>
              </a:ext>
            </a:extLst>
          </p:cNvPr>
          <p:cNvSpPr/>
          <p:nvPr/>
        </p:nvSpPr>
        <p:spPr>
          <a:xfrm>
            <a:off x="517652" y="4360793"/>
            <a:ext cx="2664296" cy="504056"/>
          </a:xfrm>
          <a:prstGeom prst="rect">
            <a:avLst/>
          </a:prstGeom>
          <a:solidFill>
            <a:schemeClr val="bg1"/>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kumimoji="1" lang="ja-JP" altLang="en-US" sz="1050" dirty="0">
                <a:solidFill>
                  <a:schemeClr val="tx1"/>
                </a:solidFill>
                <a:latin typeface="游ゴシック" panose="020B0400000000000000" pitchFamily="50" charset="-128"/>
                <a:ea typeface="游ゴシック" panose="020B0400000000000000" pitchFamily="50" charset="-128"/>
              </a:rPr>
              <a:t>連絡先</a:t>
            </a:r>
          </a:p>
        </p:txBody>
      </p:sp>
      <p:sp>
        <p:nvSpPr>
          <p:cNvPr id="27" name="正方形/長方形 26">
            <a:extLst>
              <a:ext uri="{FF2B5EF4-FFF2-40B4-BE49-F238E27FC236}">
                <a16:creationId xmlns:a16="http://schemas.microsoft.com/office/drawing/2014/main" id="{85A2DB2E-3DC2-4EAA-A2AD-4B1CE80FA654}"/>
              </a:ext>
            </a:extLst>
          </p:cNvPr>
          <p:cNvSpPr/>
          <p:nvPr/>
        </p:nvSpPr>
        <p:spPr>
          <a:xfrm>
            <a:off x="3620852" y="4360793"/>
            <a:ext cx="2664296" cy="504056"/>
          </a:xfrm>
          <a:prstGeom prst="rect">
            <a:avLst/>
          </a:prstGeom>
          <a:solidFill>
            <a:schemeClr val="bg1"/>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kumimoji="1" lang="ja-JP" altLang="en-US" sz="1050" dirty="0">
                <a:solidFill>
                  <a:schemeClr val="tx1"/>
                </a:solidFill>
                <a:latin typeface="游ゴシック" panose="020B0400000000000000" pitchFamily="50" charset="-128"/>
                <a:ea typeface="游ゴシック" panose="020B0400000000000000" pitchFamily="50" charset="-128"/>
              </a:rPr>
              <a:t>連絡先</a:t>
            </a:r>
          </a:p>
        </p:txBody>
      </p:sp>
      <p:sp>
        <p:nvSpPr>
          <p:cNvPr id="28" name="正方形/長方形 27">
            <a:extLst>
              <a:ext uri="{FF2B5EF4-FFF2-40B4-BE49-F238E27FC236}">
                <a16:creationId xmlns:a16="http://schemas.microsoft.com/office/drawing/2014/main" id="{3F31BCF0-E421-41B5-B572-A5D6A5793469}"/>
              </a:ext>
            </a:extLst>
          </p:cNvPr>
          <p:cNvSpPr/>
          <p:nvPr/>
        </p:nvSpPr>
        <p:spPr>
          <a:xfrm>
            <a:off x="6724052" y="4353325"/>
            <a:ext cx="2664296" cy="504056"/>
          </a:xfrm>
          <a:prstGeom prst="rect">
            <a:avLst/>
          </a:prstGeom>
          <a:solidFill>
            <a:schemeClr val="bg1"/>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kumimoji="1" lang="ja-JP" altLang="en-US" sz="1050" dirty="0">
                <a:solidFill>
                  <a:schemeClr val="tx1"/>
                </a:solidFill>
                <a:latin typeface="游ゴシック" panose="020B0400000000000000" pitchFamily="50" charset="-128"/>
                <a:ea typeface="游ゴシック" panose="020B0400000000000000" pitchFamily="50" charset="-128"/>
              </a:rPr>
              <a:t>連絡先</a:t>
            </a:r>
          </a:p>
        </p:txBody>
      </p:sp>
      <p:sp>
        <p:nvSpPr>
          <p:cNvPr id="29" name="正方形/長方形 28">
            <a:extLst>
              <a:ext uri="{FF2B5EF4-FFF2-40B4-BE49-F238E27FC236}">
                <a16:creationId xmlns:a16="http://schemas.microsoft.com/office/drawing/2014/main" id="{B29038C6-9ADC-4785-9AC9-0C504198085E}"/>
              </a:ext>
            </a:extLst>
          </p:cNvPr>
          <p:cNvSpPr/>
          <p:nvPr/>
        </p:nvSpPr>
        <p:spPr>
          <a:xfrm>
            <a:off x="517652" y="5344820"/>
            <a:ext cx="2742180" cy="1000644"/>
          </a:xfrm>
          <a:prstGeom prst="rect">
            <a:avLst/>
          </a:prstGeom>
          <a:solidFill>
            <a:schemeClr val="bg1"/>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kumimoji="1" lang="ja-JP" altLang="en-US" sz="1050" dirty="0">
                <a:solidFill>
                  <a:schemeClr val="tx1"/>
                </a:solidFill>
                <a:latin typeface="游ゴシック" panose="020B0400000000000000" pitchFamily="50" charset="-128"/>
                <a:ea typeface="游ゴシック" panose="020B0400000000000000" pitchFamily="50" charset="-128"/>
              </a:rPr>
              <a:t>団体・機関名</a:t>
            </a:r>
            <a:endParaRPr kumimoji="1" lang="en-US" altLang="ja-JP" sz="1050" dirty="0">
              <a:solidFill>
                <a:schemeClr val="tx1"/>
              </a:solidFill>
              <a:latin typeface="游ゴシック" panose="020B0400000000000000" pitchFamily="50" charset="-128"/>
              <a:ea typeface="游ゴシック" panose="020B0400000000000000" pitchFamily="50" charset="-128"/>
            </a:endParaRPr>
          </a:p>
          <a:p>
            <a:endParaRPr lang="en-US" altLang="ja-JP" sz="1050" dirty="0">
              <a:solidFill>
                <a:schemeClr val="tx1"/>
              </a:solidFill>
              <a:latin typeface="游ゴシック" panose="020B0400000000000000" pitchFamily="50" charset="-128"/>
              <a:ea typeface="游ゴシック" panose="020B0400000000000000" pitchFamily="50" charset="-128"/>
            </a:endParaRPr>
          </a:p>
          <a:p>
            <a:endParaRPr kumimoji="1" lang="en-US" altLang="ja-JP" sz="1050" dirty="0">
              <a:solidFill>
                <a:schemeClr val="tx1"/>
              </a:solidFill>
              <a:latin typeface="游ゴシック" panose="020B0400000000000000" pitchFamily="50" charset="-128"/>
              <a:ea typeface="游ゴシック" panose="020B0400000000000000" pitchFamily="50" charset="-128"/>
            </a:endParaRPr>
          </a:p>
          <a:p>
            <a:r>
              <a:rPr kumimoji="1" lang="ja-JP" altLang="en-US" sz="1050" dirty="0">
                <a:solidFill>
                  <a:schemeClr val="tx1"/>
                </a:solidFill>
                <a:latin typeface="游ゴシック" panose="020B0400000000000000" pitchFamily="50" charset="-128"/>
                <a:ea typeface="游ゴシック" panose="020B0400000000000000" pitchFamily="50" charset="-128"/>
              </a:rPr>
              <a:t>連絡先</a:t>
            </a:r>
          </a:p>
        </p:txBody>
      </p:sp>
      <p:sp>
        <p:nvSpPr>
          <p:cNvPr id="30" name="正方形/長方形 29">
            <a:extLst>
              <a:ext uri="{FF2B5EF4-FFF2-40B4-BE49-F238E27FC236}">
                <a16:creationId xmlns:a16="http://schemas.microsoft.com/office/drawing/2014/main" id="{60B6CAE7-24B2-4420-B843-54A73793BF73}"/>
              </a:ext>
            </a:extLst>
          </p:cNvPr>
          <p:cNvSpPr/>
          <p:nvPr/>
        </p:nvSpPr>
        <p:spPr>
          <a:xfrm>
            <a:off x="3620851" y="5344820"/>
            <a:ext cx="2742181" cy="1000644"/>
          </a:xfrm>
          <a:prstGeom prst="rect">
            <a:avLst/>
          </a:prstGeom>
          <a:solidFill>
            <a:schemeClr val="bg1"/>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lang="ja-JP" altLang="en-US" sz="1050" dirty="0">
                <a:solidFill>
                  <a:schemeClr val="tx1"/>
                </a:solidFill>
                <a:latin typeface="游ゴシック" panose="020B0400000000000000" pitchFamily="50" charset="-128"/>
                <a:ea typeface="游ゴシック" panose="020B0400000000000000" pitchFamily="50" charset="-128"/>
              </a:rPr>
              <a:t>団体・機関名</a:t>
            </a:r>
            <a:endParaRPr lang="en-US" altLang="ja-JP" sz="1050" dirty="0">
              <a:solidFill>
                <a:schemeClr val="tx1"/>
              </a:solidFill>
              <a:latin typeface="游ゴシック" panose="020B0400000000000000" pitchFamily="50" charset="-128"/>
              <a:ea typeface="游ゴシック" panose="020B0400000000000000" pitchFamily="50" charset="-128"/>
            </a:endParaRPr>
          </a:p>
          <a:p>
            <a:endParaRPr lang="en-US" altLang="ja-JP" sz="1050" dirty="0">
              <a:solidFill>
                <a:schemeClr val="tx1"/>
              </a:solidFill>
              <a:latin typeface="游ゴシック" panose="020B0400000000000000" pitchFamily="50" charset="-128"/>
              <a:ea typeface="游ゴシック" panose="020B0400000000000000" pitchFamily="50" charset="-128"/>
            </a:endParaRPr>
          </a:p>
          <a:p>
            <a:endParaRPr lang="en-US" altLang="ja-JP" sz="1050" dirty="0">
              <a:solidFill>
                <a:schemeClr val="tx1"/>
              </a:solidFill>
              <a:latin typeface="游ゴシック" panose="020B0400000000000000" pitchFamily="50" charset="-128"/>
              <a:ea typeface="游ゴシック" panose="020B0400000000000000" pitchFamily="50" charset="-128"/>
            </a:endParaRPr>
          </a:p>
          <a:p>
            <a:r>
              <a:rPr lang="ja-JP" altLang="en-US" sz="1050" dirty="0">
                <a:solidFill>
                  <a:schemeClr val="tx1"/>
                </a:solidFill>
                <a:latin typeface="游ゴシック" panose="020B0400000000000000" pitchFamily="50" charset="-128"/>
                <a:ea typeface="游ゴシック" panose="020B0400000000000000" pitchFamily="50" charset="-128"/>
              </a:rPr>
              <a:t>連絡先</a:t>
            </a:r>
          </a:p>
        </p:txBody>
      </p:sp>
      <p:sp>
        <p:nvSpPr>
          <p:cNvPr id="24" name="四角形: 角を丸くする 23">
            <a:extLst>
              <a:ext uri="{FF2B5EF4-FFF2-40B4-BE49-F238E27FC236}">
                <a16:creationId xmlns:a16="http://schemas.microsoft.com/office/drawing/2014/main" id="{7782457F-B20E-4719-AF40-9C58177BD8DD}"/>
              </a:ext>
            </a:extLst>
          </p:cNvPr>
          <p:cNvSpPr/>
          <p:nvPr/>
        </p:nvSpPr>
        <p:spPr>
          <a:xfrm>
            <a:off x="6605869" y="5236749"/>
            <a:ext cx="2964190" cy="1260000"/>
          </a:xfrm>
          <a:prstGeom prst="roundRect">
            <a:avLst/>
          </a:prstGeom>
          <a:solidFill>
            <a:schemeClr val="accent5">
              <a:lumMod val="20000"/>
              <a:lumOff val="80000"/>
            </a:schemeClr>
          </a:solidFill>
          <a:ln w="127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36000" bIns="0" numCol="1" spcCol="0" rtlCol="0" fromWordArt="0" anchor="t" anchorCtr="0" forceAA="0" compatLnSpc="1">
            <a:prstTxWarp prst="textNoShape">
              <a:avLst/>
            </a:prstTxWarp>
            <a:noAutofit/>
          </a:bodyPr>
          <a:lstStyle/>
          <a:p>
            <a:pPr algn="ctr"/>
            <a:endParaRPr kumimoji="1" lang="en-US" altLang="ja-JP" dirty="0">
              <a:solidFill>
                <a:schemeClr val="tx1"/>
              </a:solidFill>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F31C91DE-8D43-47B6-8605-937B7B097C67}"/>
              </a:ext>
            </a:extLst>
          </p:cNvPr>
          <p:cNvSpPr/>
          <p:nvPr/>
        </p:nvSpPr>
        <p:spPr>
          <a:xfrm>
            <a:off x="6718886" y="5388233"/>
            <a:ext cx="2742181" cy="1000644"/>
          </a:xfrm>
          <a:prstGeom prst="rect">
            <a:avLst/>
          </a:prstGeom>
          <a:solidFill>
            <a:schemeClr val="bg1"/>
          </a:solidFill>
          <a:ln w="95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r>
              <a:rPr lang="ja-JP" altLang="en-US" sz="1050" dirty="0">
                <a:solidFill>
                  <a:schemeClr val="tx1"/>
                </a:solidFill>
                <a:latin typeface="游ゴシック" panose="020B0400000000000000" pitchFamily="50" charset="-128"/>
                <a:ea typeface="游ゴシック" panose="020B0400000000000000" pitchFamily="50" charset="-128"/>
              </a:rPr>
              <a:t>団体・機関名</a:t>
            </a:r>
            <a:endParaRPr lang="en-US" altLang="ja-JP" sz="1050" dirty="0">
              <a:solidFill>
                <a:schemeClr val="tx1"/>
              </a:solidFill>
              <a:latin typeface="游ゴシック" panose="020B0400000000000000" pitchFamily="50" charset="-128"/>
              <a:ea typeface="游ゴシック" panose="020B0400000000000000" pitchFamily="50" charset="-128"/>
            </a:endParaRPr>
          </a:p>
          <a:p>
            <a:endParaRPr lang="en-US" altLang="ja-JP" sz="1050" dirty="0">
              <a:solidFill>
                <a:schemeClr val="tx1"/>
              </a:solidFill>
              <a:latin typeface="游ゴシック" panose="020B0400000000000000" pitchFamily="50" charset="-128"/>
              <a:ea typeface="游ゴシック" panose="020B0400000000000000" pitchFamily="50" charset="-128"/>
            </a:endParaRPr>
          </a:p>
          <a:p>
            <a:endParaRPr lang="en-US" altLang="ja-JP" sz="1050" dirty="0">
              <a:solidFill>
                <a:schemeClr val="tx1"/>
              </a:solidFill>
              <a:latin typeface="游ゴシック" panose="020B0400000000000000" pitchFamily="50" charset="-128"/>
              <a:ea typeface="游ゴシック" panose="020B0400000000000000" pitchFamily="50" charset="-128"/>
            </a:endParaRPr>
          </a:p>
          <a:p>
            <a:r>
              <a:rPr lang="ja-JP" altLang="en-US" sz="1050" dirty="0">
                <a:solidFill>
                  <a:schemeClr val="tx1"/>
                </a:solidFill>
                <a:latin typeface="游ゴシック" panose="020B0400000000000000" pitchFamily="50" charset="-128"/>
                <a:ea typeface="游ゴシック" panose="020B0400000000000000" pitchFamily="50" charset="-128"/>
              </a:rPr>
              <a:t>連絡先</a:t>
            </a:r>
          </a:p>
        </p:txBody>
      </p:sp>
    </p:spTree>
    <p:extLst>
      <p:ext uri="{BB962C8B-B14F-4D97-AF65-F5344CB8AC3E}">
        <p14:creationId xmlns:p14="http://schemas.microsoft.com/office/powerpoint/2010/main" val="119116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06202"/>
            <a:ext cx="9086400" cy="630510"/>
          </a:xfrm>
        </p:spPr>
        <p:txBody>
          <a:bodyPr>
            <a:normAutofit/>
          </a:bodyPr>
          <a:lstStyle/>
          <a:p>
            <a:pPr>
              <a:spcAft>
                <a:spcPts val="1200"/>
              </a:spcAft>
            </a:pP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参考</a:t>
            </a: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介護現場におけるハラスメントとは③</a:t>
            </a:r>
            <a:endParaRPr lang="en-US" altLang="ja-JP" dirty="0">
              <a:latin typeface="游ゴシック" panose="020B0400000000000000" pitchFamily="50" charset="-128"/>
              <a:ea typeface="游ゴシック" panose="020B0400000000000000" pitchFamily="50" charset="-128"/>
            </a:endParaRPr>
          </a:p>
        </p:txBody>
      </p:sp>
      <p:grpSp>
        <p:nvGrpSpPr>
          <p:cNvPr id="4" name="グループ化 3">
            <a:extLst>
              <a:ext uri="{FF2B5EF4-FFF2-40B4-BE49-F238E27FC236}">
                <a16:creationId xmlns:a16="http://schemas.microsoft.com/office/drawing/2014/main" id="{4C6E530A-8464-49B3-AF6C-07B087A63194}"/>
              </a:ext>
            </a:extLst>
          </p:cNvPr>
          <p:cNvGrpSpPr/>
          <p:nvPr/>
        </p:nvGrpSpPr>
        <p:grpSpPr>
          <a:xfrm>
            <a:off x="429910" y="1089327"/>
            <a:ext cx="9066890" cy="5003969"/>
            <a:chOff x="429910" y="1340767"/>
            <a:chExt cx="9066890" cy="5292000"/>
          </a:xfrm>
        </p:grpSpPr>
        <p:sp>
          <p:nvSpPr>
            <p:cNvPr id="3" name="正方形/長方形 2">
              <a:extLst>
                <a:ext uri="{FF2B5EF4-FFF2-40B4-BE49-F238E27FC236}">
                  <a16:creationId xmlns:a16="http://schemas.microsoft.com/office/drawing/2014/main" id="{15F073DB-F01A-4A44-98DB-D6E81BD22235}"/>
                </a:ext>
              </a:extLst>
            </p:cNvPr>
            <p:cNvSpPr/>
            <p:nvPr/>
          </p:nvSpPr>
          <p:spPr>
            <a:xfrm>
              <a:off x="429910" y="1340767"/>
              <a:ext cx="9066890" cy="5292000"/>
            </a:xfrm>
            <a:prstGeom prst="rect">
              <a:avLst/>
            </a:prstGeom>
            <a:pattFill prst="dkUpDiag">
              <a:fgClr>
                <a:schemeClr val="accent6">
                  <a:lumMod val="40000"/>
                  <a:lumOff val="60000"/>
                </a:schemeClr>
              </a:fgClr>
              <a:bgClr>
                <a:schemeClr val="bg1"/>
              </a:bgClr>
            </a:pattFill>
            <a:ln w="9525">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just"/>
              <a:endParaRPr kumimoji="1" lang="ja-JP" altLang="en-US" sz="1400" dirty="0">
                <a:solidFill>
                  <a:schemeClr val="tx1"/>
                </a:solidFill>
                <a:latin typeface="游ゴシック" panose="020B0400000000000000" pitchFamily="50" charset="-128"/>
                <a:ea typeface="游ゴシック" panose="020B0400000000000000" pitchFamily="50" charset="-128"/>
              </a:endParaRPr>
            </a:p>
          </p:txBody>
        </p:sp>
        <p:sp>
          <p:nvSpPr>
            <p:cNvPr id="8" name="正方形/長方形 7">
              <a:extLst>
                <a:ext uri="{FF2B5EF4-FFF2-40B4-BE49-F238E27FC236}">
                  <a16:creationId xmlns:a16="http://schemas.microsoft.com/office/drawing/2014/main" id="{BC9F85F1-3947-45D9-ABE6-36E46ECDE051}"/>
                </a:ext>
              </a:extLst>
            </p:cNvPr>
            <p:cNvSpPr/>
            <p:nvPr/>
          </p:nvSpPr>
          <p:spPr>
            <a:xfrm>
              <a:off x="560512" y="1340767"/>
              <a:ext cx="8784976" cy="5147984"/>
            </a:xfrm>
            <a:prstGeom prst="rect">
              <a:avLst/>
            </a:prstGeom>
            <a:solidFill>
              <a:schemeClr val="bg1"/>
            </a:solidFill>
            <a:ln w="95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180000" rIns="144000" bIns="108000" numCol="1" spcCol="0" rtlCol="0" fromWordArt="0" anchor="t" anchorCtr="0" forceAA="0" compatLnSpc="1">
              <a:prstTxWarp prst="textNoShape">
                <a:avLst/>
              </a:prstTxWarp>
              <a:noAutofit/>
            </a:bodyPr>
            <a:lstStyle/>
            <a:p>
              <a:pPr algn="just">
                <a:spcAft>
                  <a:spcPts val="0"/>
                </a:spcAft>
              </a:pPr>
              <a:r>
                <a:rPr lang="ja-JP" altLang="en-US" sz="20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注記事項</a:t>
              </a:r>
              <a:endParaRPr lang="en-US" altLang="ja-JP" sz="2000" b="1" u="sng"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342900" indent="-342900" algn="just">
                <a:spcAft>
                  <a:spcPts val="0"/>
                </a:spcAft>
                <a:buFont typeface="Arial" panose="020B0604020202020204" pitchFamily="34" charset="0"/>
                <a:buChar char="•"/>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342900" indent="-342900" algn="just">
                <a:spcAft>
                  <a:spcPts val="0"/>
                </a:spcAft>
                <a:buFont typeface="Arial" panose="020B0604020202020204" pitchFamily="34" charset="0"/>
                <a:buChar char="•"/>
              </a:pP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パワーハラスメント防止のための指針（正式名称「事業主が職場における優越的な関係を背景とした言動に起因する問題に関して雇用管理上講ずべき措置等についての指針」、令和</a:t>
              </a:r>
              <a:r>
                <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2</a:t>
              </a: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月</a:t>
              </a:r>
              <a:r>
                <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15</a:t>
              </a: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日厚生労働省告示第５号）では、「暴行、脅迫、ひどい暴言、著しく不当な要求等」を「著しい迷惑行為」としています。</a:t>
              </a:r>
              <a:endPar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342900" indent="-342900" algn="just">
                <a:spcAft>
                  <a:spcPts val="0"/>
                </a:spcAft>
                <a:buFont typeface="Arial" panose="020B0604020202020204" pitchFamily="34" charset="0"/>
                <a:buChar char="•"/>
              </a:pPr>
              <a:endPar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342900" indent="-342900" algn="just">
                <a:spcAft>
                  <a:spcPts val="0"/>
                </a:spcAft>
                <a:buFont typeface="Arial" panose="020B0604020202020204" pitchFamily="34" charset="0"/>
                <a:buChar char="•"/>
              </a:pP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また、改正セクシュアルハラスメント指針（正式名称「事業主が職場における性的な言動に起因する問題に関して雇用管理上講ずべき措置についての指針」、令和</a:t>
              </a:r>
              <a:r>
                <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2</a:t>
              </a: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月</a:t>
              </a:r>
              <a:r>
                <a:rPr lang="en-US" altLang="ja-JP"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15</a:t>
              </a: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日</a:t>
              </a:r>
              <a:r>
                <a:rPr lang="zh-CN"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厚生労働省告示第</a:t>
              </a: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６</a:t>
              </a:r>
              <a:r>
                <a:rPr lang="zh-CN"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号</a:t>
              </a:r>
              <a:r>
                <a:rPr lang="ja-JP" altLang="en-US" sz="2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では、セクシュアルハラスメントの主体として、「労働者を雇用する事業主、上司、同僚に限らず、取引先等の他の事業主又はその雇用する労働者、顧客、患者又はその家族、学校における生徒等もなり得る。」としています。</a:t>
              </a:r>
            </a:p>
            <a:p>
              <a:pPr marL="342900" indent="-342900" algn="just">
                <a:spcAft>
                  <a:spcPts val="0"/>
                </a:spcAft>
                <a:buFont typeface="Arial" panose="020B0604020202020204" pitchFamily="34" charset="0"/>
                <a:buChar char="•"/>
              </a:pPr>
              <a:endParaRPr lang="en-US" altLang="ja-JP" kern="100" dirty="0">
                <a:solidFill>
                  <a:schemeClr val="tx1"/>
                </a:solidFill>
                <a:highlight>
                  <a:srgbClr val="FFFF00"/>
                </a:highlight>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highlight>
                  <a:srgbClr val="FFFF00"/>
                </a:highlight>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endParaRPr lang="en-US" altLang="ja-JP"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grpSp>
      <p:sp>
        <p:nvSpPr>
          <p:cNvPr id="7" name="二等辺三角形 6">
            <a:extLst>
              <a:ext uri="{FF2B5EF4-FFF2-40B4-BE49-F238E27FC236}">
                <a16:creationId xmlns:a16="http://schemas.microsoft.com/office/drawing/2014/main" id="{01321632-B2E2-46E3-860F-1B15654104E6}"/>
              </a:ext>
            </a:extLst>
          </p:cNvPr>
          <p:cNvSpPr/>
          <p:nvPr/>
        </p:nvSpPr>
        <p:spPr>
          <a:xfrm flipV="1">
            <a:off x="4576340" y="982275"/>
            <a:ext cx="753320" cy="214477"/>
          </a:xfrm>
          <a:prstGeom prst="triangle">
            <a:avLst/>
          </a:prstGeom>
          <a:solidFill>
            <a:schemeClr val="accent6">
              <a:lumMod val="40000"/>
              <a:lumOff val="60000"/>
            </a:schemeClr>
          </a:solidFill>
          <a:ln w="9525">
            <a:solidFill>
              <a:schemeClr val="accent6">
                <a:lumMod val="40000"/>
                <a:lumOff val="6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Tree>
    <p:extLst>
      <p:ext uri="{BB962C8B-B14F-4D97-AF65-F5344CB8AC3E}">
        <p14:creationId xmlns:p14="http://schemas.microsoft.com/office/powerpoint/2010/main" val="2329130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１．ハラスメント対策の必要性とその考え方</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　ハラスメント対策のための基本的な考え方①</a:t>
            </a:r>
          </a:p>
        </p:txBody>
      </p:sp>
      <p:grpSp>
        <p:nvGrpSpPr>
          <p:cNvPr id="3" name="グループ化 2">
            <a:extLst>
              <a:ext uri="{FF2B5EF4-FFF2-40B4-BE49-F238E27FC236}">
                <a16:creationId xmlns:a16="http://schemas.microsoft.com/office/drawing/2014/main" id="{CC75B14E-43D6-49AE-8CFC-7E9D90E52F06}"/>
              </a:ext>
            </a:extLst>
          </p:cNvPr>
          <p:cNvGrpSpPr/>
          <p:nvPr/>
        </p:nvGrpSpPr>
        <p:grpSpPr>
          <a:xfrm>
            <a:off x="402877" y="857550"/>
            <a:ext cx="9086399" cy="1851370"/>
            <a:chOff x="402877" y="857550"/>
            <a:chExt cx="9086399" cy="1851370"/>
          </a:xfrm>
        </p:grpSpPr>
        <p:sp>
          <p:nvSpPr>
            <p:cNvPr id="13" name="正方形/長方形 12">
              <a:extLst>
                <a:ext uri="{FF2B5EF4-FFF2-40B4-BE49-F238E27FC236}">
                  <a16:creationId xmlns:a16="http://schemas.microsoft.com/office/drawing/2014/main" id="{2985748B-EF00-4229-B9C7-5A1C69F80073}"/>
                </a:ext>
              </a:extLst>
            </p:cNvPr>
            <p:cNvSpPr/>
            <p:nvPr/>
          </p:nvSpPr>
          <p:spPr>
            <a:xfrm>
              <a:off x="423182" y="995993"/>
              <a:ext cx="9066094" cy="1712927"/>
            </a:xfrm>
            <a:prstGeom prst="rect">
              <a:avLst/>
            </a:prstGeom>
            <a:solidFill>
              <a:schemeClr val="accent2">
                <a:lumMod val="20000"/>
                <a:lumOff val="80000"/>
              </a:schemeClr>
            </a:solidFill>
            <a:ln>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9" name="四角形: 1 つの角を切り取る 18">
              <a:extLst>
                <a:ext uri="{FF2B5EF4-FFF2-40B4-BE49-F238E27FC236}">
                  <a16:creationId xmlns:a16="http://schemas.microsoft.com/office/drawing/2014/main" id="{6F8D56B7-868A-4029-8464-688B438AE8C0}"/>
                </a:ext>
              </a:extLst>
            </p:cNvPr>
            <p:cNvSpPr/>
            <p:nvPr/>
          </p:nvSpPr>
          <p:spPr>
            <a:xfrm flipV="1">
              <a:off x="435566" y="995991"/>
              <a:ext cx="3077273" cy="279243"/>
            </a:xfrm>
            <a:prstGeom prst="snip1Rect">
              <a:avLst>
                <a:gd name="adj" fmla="val 50000"/>
              </a:avLst>
            </a:prstGeom>
            <a:solidFill>
              <a:schemeClr val="tx2"/>
            </a:solidFill>
            <a:ln>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8" name="テキスト ボックス 17">
              <a:extLst>
                <a:ext uri="{FF2B5EF4-FFF2-40B4-BE49-F238E27FC236}">
                  <a16:creationId xmlns:a16="http://schemas.microsoft.com/office/drawing/2014/main" id="{0A966267-58DE-4D2C-BF8D-3BE2E0ADC576}"/>
                </a:ext>
              </a:extLst>
            </p:cNvPr>
            <p:cNvSpPr txBox="1"/>
            <p:nvPr/>
          </p:nvSpPr>
          <p:spPr>
            <a:xfrm>
              <a:off x="402877" y="857550"/>
              <a:ext cx="2873641" cy="515526"/>
            </a:xfrm>
            <a:prstGeom prst="rect">
              <a:avLst/>
            </a:prstGeom>
            <a:noFill/>
            <a:ln>
              <a:noFill/>
            </a:ln>
          </p:spPr>
          <p:txBody>
            <a:bodyPr wrap="square" rtlCol="0">
              <a:spAutoFit/>
            </a:bodyPr>
            <a:lstStyle/>
            <a:p>
              <a:pPr algn="dist">
                <a:lnSpc>
                  <a:spcPct val="150000"/>
                </a:lnSpc>
              </a:pPr>
              <a:r>
                <a:rPr kumimoji="1" lang="ja-JP" altLang="en-US" sz="20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ハラスメント対策は</a:t>
              </a:r>
              <a:r>
                <a:rPr kumimoji="1" lang="en-US" altLang="ja-JP" sz="20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a:t>
              </a:r>
              <a:endParaRPr kumimoji="1" lang="ja-JP" altLang="en-US" sz="20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631012" y="1353859"/>
              <a:ext cx="8851806" cy="12952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b="1" u="sng" dirty="0">
                  <a:latin typeface="游ゴシック" panose="020B0400000000000000" pitchFamily="50" charset="-128"/>
                  <a:ea typeface="游ゴシック" panose="020B0400000000000000" pitchFamily="50" charset="-128"/>
                </a:rPr>
                <a:t>職員の安全確保</a:t>
              </a:r>
              <a:r>
                <a:rPr lang="ja-JP" altLang="en-US" dirty="0">
                  <a:latin typeface="游ゴシック" panose="020B0400000000000000" pitchFamily="50" charset="-128"/>
                  <a:ea typeface="游ゴシック" panose="020B0400000000000000" pitchFamily="50" charset="-128"/>
                </a:rPr>
                <a:t>のために必要であり、</a:t>
              </a:r>
              <a:r>
                <a:rPr lang="ja-JP" altLang="en-US" b="1" u="sng" dirty="0">
                  <a:latin typeface="游ゴシック" panose="020B0400000000000000" pitchFamily="50" charset="-128"/>
                  <a:ea typeface="游ゴシック" panose="020B0400000000000000" pitchFamily="50" charset="-128"/>
                </a:rPr>
                <a:t>労働環境の確保・改善や、安定的な事業運営のための課題</a:t>
              </a:r>
              <a:r>
                <a:rPr lang="ja-JP" altLang="en-US" dirty="0">
                  <a:latin typeface="游ゴシック" panose="020B0400000000000000" pitchFamily="50" charset="-128"/>
                  <a:ea typeface="游ゴシック" panose="020B0400000000000000" pitchFamily="50" charset="-128"/>
                </a:rPr>
                <a:t>と位置づけることができます。</a:t>
              </a:r>
              <a:endParaRPr lang="en-US" altLang="ja-JP" dirty="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ハラスメント対策の取組は</a:t>
              </a:r>
              <a:r>
                <a:rPr lang="ja-JP" altLang="en-US" b="1" u="sng" dirty="0">
                  <a:latin typeface="游ゴシック" panose="020B0400000000000000" pitchFamily="50" charset="-128"/>
                  <a:ea typeface="游ゴシック" panose="020B0400000000000000" pitchFamily="50" charset="-128"/>
                </a:rPr>
                <a:t>利用者や家族等との信頼関係の構築、介護サービスの質の向上</a:t>
              </a:r>
              <a:r>
                <a:rPr lang="ja-JP" altLang="en-US" dirty="0">
                  <a:latin typeface="游ゴシック" panose="020B0400000000000000" pitchFamily="50" charset="-128"/>
                  <a:ea typeface="游ゴシック" panose="020B0400000000000000" pitchFamily="50" charset="-128"/>
                </a:rPr>
                <a:t>にもつながります。 </a:t>
              </a:r>
            </a:p>
          </p:txBody>
        </p:sp>
      </p:grpSp>
      <p:sp>
        <p:nvSpPr>
          <p:cNvPr id="5" name="正方形/長方形 4">
            <a:extLst>
              <a:ext uri="{FF2B5EF4-FFF2-40B4-BE49-F238E27FC236}">
                <a16:creationId xmlns:a16="http://schemas.microsoft.com/office/drawing/2014/main" id="{6333B555-5C29-4C3F-86A7-E0E6D2D84E60}"/>
              </a:ext>
            </a:extLst>
          </p:cNvPr>
          <p:cNvSpPr/>
          <p:nvPr/>
        </p:nvSpPr>
        <p:spPr>
          <a:xfrm>
            <a:off x="1208584" y="3068960"/>
            <a:ext cx="5976000" cy="144000"/>
          </a:xfrm>
          <a:prstGeom prst="rect">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10" name="コンテンツ プレースホルダー 2">
            <a:extLst>
              <a:ext uri="{FF2B5EF4-FFF2-40B4-BE49-F238E27FC236}">
                <a16:creationId xmlns:a16="http://schemas.microsoft.com/office/drawing/2014/main" id="{0839E76A-BD44-451F-930C-BDE23E61CACD}"/>
              </a:ext>
            </a:extLst>
          </p:cNvPr>
          <p:cNvSpPr txBox="1">
            <a:spLocks/>
          </p:cNvSpPr>
          <p:nvPr/>
        </p:nvSpPr>
        <p:spPr>
          <a:xfrm>
            <a:off x="402877" y="2924944"/>
            <a:ext cx="9158635" cy="351891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200" b="1" dirty="0">
                <a:latin typeface="游ゴシック" panose="020B0400000000000000" pitchFamily="50" charset="-128"/>
                <a:ea typeface="游ゴシック" panose="020B0400000000000000" pitchFamily="50" charset="-128"/>
              </a:rPr>
              <a:t>❶　組織的・総合的にハラスメント対策を行うこと</a:t>
            </a:r>
            <a:endParaRPr lang="en-US" altLang="ja-JP" sz="2200" b="1" dirty="0">
              <a:latin typeface="游ゴシック" panose="020B0400000000000000" pitchFamily="50" charset="-128"/>
              <a:ea typeface="游ゴシック" panose="020B0400000000000000" pitchFamily="50" charset="-128"/>
            </a:endParaRPr>
          </a:p>
          <a:p>
            <a:pPr marL="627063" indent="-342900">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ハラスメントは</a:t>
            </a:r>
            <a:r>
              <a:rPr lang="ja-JP" altLang="en-US" b="1" u="sng" dirty="0">
                <a:latin typeface="游ゴシック" panose="020B0400000000000000" pitchFamily="50" charset="-128"/>
                <a:ea typeface="游ゴシック" panose="020B0400000000000000" pitchFamily="50" charset="-128"/>
              </a:rPr>
              <a:t>介護現場における職員の権利侵害</a:t>
            </a:r>
            <a:r>
              <a:rPr lang="ja-JP" altLang="en-US" dirty="0">
                <a:latin typeface="游ゴシック" panose="020B0400000000000000" pitchFamily="50" charset="-128"/>
                <a:ea typeface="游ゴシック" panose="020B0400000000000000" pitchFamily="50" charset="-128"/>
              </a:rPr>
              <a:t>と認識すること。</a:t>
            </a:r>
            <a:endParaRPr lang="en-US" altLang="ja-JP" dirty="0">
              <a:latin typeface="游ゴシック" panose="020B0400000000000000" pitchFamily="50" charset="-128"/>
              <a:ea typeface="游ゴシック" panose="020B0400000000000000" pitchFamily="50" charset="-128"/>
            </a:endParaRPr>
          </a:p>
          <a:p>
            <a:pPr marL="627063" lvl="1" indent="-342900">
              <a:buClrTx/>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ハラスメントであるか否かには</a:t>
            </a:r>
            <a:r>
              <a:rPr lang="ja-JP" altLang="en-US" b="1" u="sng" dirty="0">
                <a:latin typeface="游ゴシック" panose="020B0400000000000000" pitchFamily="50" charset="-128"/>
                <a:ea typeface="游ゴシック" panose="020B0400000000000000" pitchFamily="50" charset="-128"/>
              </a:rPr>
              <a:t>客観的な判断が求められる</a:t>
            </a:r>
            <a:r>
              <a:rPr lang="ja-JP" altLang="en-US" dirty="0">
                <a:latin typeface="游ゴシック" panose="020B0400000000000000" pitchFamily="50" charset="-128"/>
                <a:ea typeface="游ゴシック" panose="020B0400000000000000" pitchFamily="50" charset="-128"/>
              </a:rPr>
              <a:t>こと。</a:t>
            </a:r>
            <a:endParaRPr lang="en-US" altLang="ja-JP" dirty="0">
              <a:latin typeface="游ゴシック" panose="020B0400000000000000" pitchFamily="50" charset="-128"/>
              <a:ea typeface="游ゴシック" panose="020B0400000000000000" pitchFamily="50" charset="-128"/>
            </a:endParaRPr>
          </a:p>
          <a:p>
            <a:pPr marL="895350"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ハラスメントは、基本的には一般の介護職員の感じ方を基準にその有無を判断しますが、当該言動を受けた職員の感じ方にも配慮して判断する必要があります。また、利用者や家族等の性格・状態像等によって左右されるものではありません。</a:t>
            </a:r>
            <a:endParaRPr lang="en-US" altLang="ja-JP" sz="1800" dirty="0">
              <a:latin typeface="游ゴシック" panose="020B0400000000000000" pitchFamily="50" charset="-128"/>
              <a:ea typeface="游ゴシック" panose="020B0400000000000000" pitchFamily="50" charset="-128"/>
            </a:endParaRPr>
          </a:p>
          <a:p>
            <a:pPr marL="712788" lvl="1" indent="-160338">
              <a:buClrTx/>
              <a:buNone/>
            </a:pPr>
            <a:r>
              <a:rPr lang="en-US" altLang="ja-JP" sz="1600" dirty="0">
                <a:latin typeface="游ゴシック" panose="020B0400000000000000" pitchFamily="50" charset="-128"/>
                <a:ea typeface="游ゴシック" panose="020B0400000000000000" pitchFamily="50" charset="-128"/>
              </a:rPr>
              <a:t>※BPSD</a:t>
            </a:r>
            <a:r>
              <a:rPr lang="ja-JP" altLang="en-US" sz="1600" dirty="0">
                <a:latin typeface="游ゴシック" panose="020B0400000000000000" pitchFamily="50" charset="-128"/>
                <a:ea typeface="游ゴシック" panose="020B0400000000000000" pitchFamily="50" charset="-128"/>
              </a:rPr>
              <a:t>による暴言、暴力、性的行動はハラスメントではないため、ハラスメント対策の取組ではなく、認知症ケアによって対応する必要があります。適切なケアのためにも、</a:t>
            </a:r>
            <a:r>
              <a:rPr lang="en-US" altLang="ja-JP" sz="1600" b="1" u="sng" dirty="0">
                <a:latin typeface="游ゴシック" panose="020B0400000000000000" pitchFamily="50" charset="-128"/>
                <a:ea typeface="游ゴシック" panose="020B0400000000000000" pitchFamily="50" charset="-128"/>
              </a:rPr>
              <a:t>BPSD</a:t>
            </a:r>
            <a:r>
              <a:rPr lang="ja-JP" altLang="en-US" sz="1600" b="1" u="sng" dirty="0">
                <a:latin typeface="游ゴシック" panose="020B0400000000000000" pitchFamily="50" charset="-128"/>
                <a:ea typeface="游ゴシック" panose="020B0400000000000000" pitchFamily="50" charset="-128"/>
              </a:rPr>
              <a:t>による暴言、暴力、性的行動を受けた場合に職員が一人で問題を抱え込まず、上長や施設・事業所内で適切に報告・共有できるようにすることが大切</a:t>
            </a:r>
            <a:r>
              <a:rPr lang="ja-JP" altLang="en-US" sz="1600" dirty="0">
                <a:latin typeface="游ゴシック" panose="020B0400000000000000" pitchFamily="50" charset="-128"/>
                <a:ea typeface="游ゴシック" panose="020B0400000000000000" pitchFamily="50" charset="-128"/>
              </a:rPr>
              <a:t>です。報告・共有の場で対応について検討することはもとより、どのようにケアするか</a:t>
            </a:r>
            <a:r>
              <a:rPr lang="ja-JP" altLang="en-US" sz="1600" b="1" u="sng" dirty="0">
                <a:latin typeface="游ゴシック" panose="020B0400000000000000" pitchFamily="50" charset="-128"/>
                <a:ea typeface="游ゴシック" panose="020B0400000000000000" pitchFamily="50" charset="-128"/>
              </a:rPr>
              <a:t>ノウハウを施設・事業所内で共有できる機会</a:t>
            </a:r>
            <a:r>
              <a:rPr lang="ja-JP" altLang="en-US" sz="1600" dirty="0">
                <a:latin typeface="游ゴシック" panose="020B0400000000000000" pitchFamily="50" charset="-128"/>
                <a:ea typeface="游ゴシック" panose="020B0400000000000000" pitchFamily="50" charset="-128"/>
              </a:rPr>
              <a:t>にもなります。そのうえで、</a:t>
            </a:r>
            <a:r>
              <a:rPr lang="ja-JP" altLang="en-US" sz="1600" b="1" u="sng" dirty="0">
                <a:latin typeface="游ゴシック" panose="020B0400000000000000" pitchFamily="50" charset="-128"/>
                <a:ea typeface="游ゴシック" panose="020B0400000000000000" pitchFamily="50" charset="-128"/>
              </a:rPr>
              <a:t>組織的に対応することが重要</a:t>
            </a:r>
            <a:r>
              <a:rPr lang="ja-JP" altLang="en-US" sz="1600" dirty="0">
                <a:latin typeface="游ゴシック" panose="020B0400000000000000" pitchFamily="50" charset="-128"/>
                <a:ea typeface="游ゴシック" panose="020B0400000000000000" pitchFamily="50" charset="-128"/>
              </a:rPr>
              <a:t>です。</a:t>
            </a:r>
            <a:endParaRPr lang="en-US" altLang="ja-JP" sz="16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769944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45D36E8-01ED-47BE-AA25-CF961FFDE656}"/>
              </a:ext>
            </a:extLst>
          </p:cNvPr>
          <p:cNvSpPr/>
          <p:nvPr/>
        </p:nvSpPr>
        <p:spPr>
          <a:xfrm>
            <a:off x="1214720" y="2420888"/>
            <a:ext cx="5148000" cy="144000"/>
          </a:xfrm>
          <a:prstGeom prst="rect">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5" name="正方形/長方形 4">
            <a:extLst>
              <a:ext uri="{FF2B5EF4-FFF2-40B4-BE49-F238E27FC236}">
                <a16:creationId xmlns:a16="http://schemas.microsoft.com/office/drawing/2014/main" id="{EF8D6F4A-15E9-4452-9FC7-0F853C3B8427}"/>
              </a:ext>
            </a:extLst>
          </p:cNvPr>
          <p:cNvSpPr/>
          <p:nvPr/>
        </p:nvSpPr>
        <p:spPr>
          <a:xfrm>
            <a:off x="1214720" y="1124744"/>
            <a:ext cx="5940000" cy="144000"/>
          </a:xfrm>
          <a:prstGeom prst="rect">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8" name="タイトル 1">
            <a:extLst>
              <a:ext uri="{FF2B5EF4-FFF2-40B4-BE49-F238E27FC236}">
                <a16:creationId xmlns:a16="http://schemas.microsoft.com/office/drawing/2014/main" id="{64DAFCC4-9154-445F-BC73-AA4A39B035BC}"/>
              </a:ext>
            </a:extLst>
          </p:cNvPr>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１．ハラスメント対策の必要性とその考え方</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　ハラスメント対策のための基本的な考え方②</a:t>
            </a: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375920" y="980728"/>
            <a:ext cx="9154160" cy="5334794"/>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1" indent="0">
              <a:buClrTx/>
              <a:buNone/>
            </a:pPr>
            <a:r>
              <a:rPr lang="ja-JP" altLang="en-US" sz="2200" b="1" dirty="0">
                <a:latin typeface="游ゴシック" panose="020B0400000000000000" pitchFamily="50" charset="-128"/>
                <a:ea typeface="游ゴシック" panose="020B0400000000000000" pitchFamily="50" charset="-128"/>
              </a:rPr>
              <a:t>　❶ハラスメントは初期対応が重要と認識すること</a:t>
            </a:r>
            <a:endParaRPr lang="en-US" altLang="ja-JP" sz="2200" b="1" dirty="0">
              <a:latin typeface="游ゴシック" panose="020B0400000000000000" pitchFamily="50" charset="-128"/>
              <a:ea typeface="游ゴシック" panose="020B0400000000000000" pitchFamily="50" charset="-128"/>
            </a:endParaRPr>
          </a:p>
          <a:p>
            <a:pPr marL="627063" lvl="1" indent="-342900">
              <a:buClrTx/>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不適切な初期対応を行った結果、状況が悪化してしまうケースや、さらなるハラスメントを誘発してしまうケースがあると認識すること。</a:t>
            </a:r>
            <a:endParaRPr lang="en-US" altLang="ja-JP" dirty="0">
              <a:latin typeface="游ゴシック" panose="020B0400000000000000" pitchFamily="50" charset="-128"/>
              <a:ea typeface="游ゴシック" panose="020B0400000000000000" pitchFamily="50" charset="-128"/>
            </a:endParaRPr>
          </a:p>
          <a:p>
            <a:pPr marL="0" lvl="1" indent="0">
              <a:lnSpc>
                <a:spcPts val="1200"/>
              </a:lnSpc>
              <a:buClrTx/>
              <a:buNone/>
            </a:pPr>
            <a:endParaRPr lang="en-US" altLang="ja-JP" b="1" dirty="0">
              <a:latin typeface="游ゴシック" panose="020B0400000000000000" pitchFamily="50" charset="-128"/>
              <a:ea typeface="游ゴシック" panose="020B0400000000000000" pitchFamily="50" charset="-128"/>
            </a:endParaRPr>
          </a:p>
          <a:p>
            <a:pPr marL="0" lvl="1" indent="0">
              <a:buClrTx/>
              <a:buNone/>
            </a:pPr>
            <a:r>
              <a:rPr lang="ja-JP" altLang="en-US" sz="2200" b="1" dirty="0">
                <a:latin typeface="游ゴシック" panose="020B0400000000000000" pitchFamily="50" charset="-128"/>
                <a:ea typeface="游ゴシック" panose="020B0400000000000000" pitchFamily="50" charset="-128"/>
              </a:rPr>
              <a:t>　❷ハラスメントが起こった要因分析が大切</a:t>
            </a:r>
            <a:endParaRPr lang="en-US" altLang="ja-JP" sz="2200" b="1" dirty="0">
              <a:latin typeface="游ゴシック" panose="020B0400000000000000" pitchFamily="50" charset="-128"/>
              <a:ea typeface="游ゴシック" panose="020B0400000000000000" pitchFamily="50" charset="-128"/>
            </a:endParaRPr>
          </a:p>
          <a:p>
            <a:pPr marL="342900" indent="-342900">
              <a:buFont typeface="Arial" panose="020B0604020202020204" pitchFamily="34" charset="0"/>
              <a:buChar char="•"/>
            </a:pPr>
            <a:r>
              <a:rPr lang="ja-JP" altLang="en-US" b="1" u="sng" dirty="0">
                <a:latin typeface="游ゴシック" panose="020B0400000000000000" pitchFamily="50" charset="-128"/>
                <a:ea typeface="游ゴシック" panose="020B0400000000000000" pitchFamily="50" charset="-128"/>
              </a:rPr>
              <a:t>正確な事実確認</a:t>
            </a:r>
            <a:r>
              <a:rPr lang="ja-JP" altLang="en-US" dirty="0">
                <a:latin typeface="游ゴシック" panose="020B0400000000000000" pitchFamily="50" charset="-128"/>
                <a:ea typeface="游ゴシック" panose="020B0400000000000000" pitchFamily="50" charset="-128"/>
              </a:rPr>
              <a:t>を行う等して</a:t>
            </a:r>
            <a:r>
              <a:rPr lang="ja-JP" altLang="en-US" b="1" u="sng" dirty="0">
                <a:latin typeface="游ゴシック" panose="020B0400000000000000" pitchFamily="50" charset="-128"/>
                <a:ea typeface="游ゴシック" panose="020B0400000000000000" pitchFamily="50" charset="-128"/>
              </a:rPr>
              <a:t>要因分析</a:t>
            </a:r>
            <a:r>
              <a:rPr lang="ja-JP" altLang="en-US" dirty="0">
                <a:latin typeface="游ゴシック" panose="020B0400000000000000" pitchFamily="50" charset="-128"/>
                <a:ea typeface="游ゴシック" panose="020B0400000000000000" pitchFamily="50" charset="-128"/>
              </a:rPr>
              <a:t>を行い、</a:t>
            </a:r>
            <a:r>
              <a:rPr lang="ja-JP" altLang="en-US" b="1" u="sng" dirty="0">
                <a:latin typeface="游ゴシック" panose="020B0400000000000000" pitchFamily="50" charset="-128"/>
                <a:ea typeface="游ゴシック" panose="020B0400000000000000" pitchFamily="50" charset="-128"/>
              </a:rPr>
              <a:t>施設・事業所全体でよく議論</a:t>
            </a:r>
            <a:r>
              <a:rPr lang="ja-JP" altLang="en-US" dirty="0">
                <a:latin typeface="游ゴシック" panose="020B0400000000000000" pitchFamily="50" charset="-128"/>
                <a:ea typeface="游ゴシック" panose="020B0400000000000000" pitchFamily="50" charset="-128"/>
              </a:rPr>
              <a:t>して、ケースに沿った対策を立てていくこと。</a:t>
            </a:r>
            <a:endParaRPr lang="en-US" altLang="ja-JP"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ハラスメントは一律の方法では適切に対応できないケースもあるため、発生した場面、対応、経過等をできるだけ正確に捉えましょう。</a:t>
            </a:r>
            <a:endParaRPr lang="en-US" altLang="ja-JP" sz="18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利用者や家族等の置かれている環境やこれまでの生活歴、職員との相性や関係性の状況など、様々な要素が絡み合うことがあります。</a:t>
            </a:r>
            <a:endParaRPr lang="en-US" altLang="ja-JP" sz="18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被害を受けた職員の性格や資質について、聞き取る職員自らの性格や資質による先入観を持たずに、正確な事実確認ができるように聞き取ることが重要です。</a:t>
            </a:r>
            <a:endParaRPr lang="en-US" altLang="ja-JP" sz="1800" dirty="0">
              <a:latin typeface="游ゴシック" panose="020B0400000000000000" pitchFamily="50" charset="-128"/>
              <a:ea typeface="游ゴシック" panose="020B0400000000000000" pitchFamily="50" charset="-128"/>
            </a:endParaRPr>
          </a:p>
          <a:p>
            <a:pPr marL="914400" lvl="2" indent="-342900">
              <a:buClrTx/>
              <a:buFont typeface="Wingdings" panose="05000000000000000000" pitchFamily="2" charset="2"/>
              <a:buChar char="ü"/>
            </a:pPr>
            <a:r>
              <a:rPr lang="ja-JP" altLang="en-US" sz="1600" dirty="0">
                <a:latin typeface="游ゴシック" panose="020B0400000000000000" pitchFamily="50" charset="-128"/>
                <a:ea typeface="游ゴシック" panose="020B0400000000000000" pitchFamily="50" charset="-128"/>
              </a:rPr>
              <a:t>例えば、過去にミスやトラブルを起こすことの多かった職員であっても、先入観を持たずにフラットな気持ちで聞き取り、事実確認をしましょう。</a:t>
            </a:r>
            <a:endParaRPr lang="en-US" altLang="ja-JP" sz="16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ただし、</a:t>
            </a:r>
            <a:r>
              <a:rPr lang="ja-JP" altLang="en-US" sz="1800" b="1" u="sng" dirty="0">
                <a:latin typeface="游ゴシック" panose="020B0400000000000000" pitchFamily="50" charset="-128"/>
                <a:ea typeface="游ゴシック" panose="020B0400000000000000" pitchFamily="50" charset="-128"/>
              </a:rPr>
              <a:t>被害者の</a:t>
            </a:r>
            <a:r>
              <a:rPr lang="en-US" altLang="ja-JP" sz="1800" b="1" u="sng" dirty="0">
                <a:latin typeface="游ゴシック" panose="020B0400000000000000" pitchFamily="50" charset="-128"/>
                <a:ea typeface="游ゴシック" panose="020B0400000000000000" pitchFamily="50" charset="-128"/>
              </a:rPr>
              <a:t>2</a:t>
            </a:r>
            <a:r>
              <a:rPr lang="ja-JP" altLang="en-US" sz="1800" b="1" u="sng" dirty="0">
                <a:latin typeface="游ゴシック" panose="020B0400000000000000" pitchFamily="50" charset="-128"/>
                <a:ea typeface="游ゴシック" panose="020B0400000000000000" pitchFamily="50" charset="-128"/>
              </a:rPr>
              <a:t>次被害がないように、被害者へのケアと要因分析は分けて行うことが不可欠</a:t>
            </a:r>
            <a:r>
              <a:rPr lang="ja-JP" altLang="en-US" sz="1800" dirty="0">
                <a:latin typeface="游ゴシック" panose="020B0400000000000000" pitchFamily="50" charset="-128"/>
                <a:ea typeface="游ゴシック" panose="020B0400000000000000" pitchFamily="50" charset="-128"/>
              </a:rPr>
              <a:t>です。</a:t>
            </a:r>
            <a:endParaRPr lang="en-US" altLang="ja-JP" sz="18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25028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DF6DA96-47F9-42BE-9D24-9B305EAA82E6}"/>
              </a:ext>
            </a:extLst>
          </p:cNvPr>
          <p:cNvSpPr/>
          <p:nvPr/>
        </p:nvSpPr>
        <p:spPr>
          <a:xfrm>
            <a:off x="1136576" y="1226892"/>
            <a:ext cx="8100000" cy="144000"/>
          </a:xfrm>
          <a:prstGeom prst="rect">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8" name="タイトル 1">
            <a:extLst>
              <a:ext uri="{FF2B5EF4-FFF2-40B4-BE49-F238E27FC236}">
                <a16:creationId xmlns:a16="http://schemas.microsoft.com/office/drawing/2014/main" id="{64DAFCC4-9154-445F-BC73-AA4A39B035BC}"/>
              </a:ext>
            </a:extLst>
          </p:cNvPr>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１．ハラスメント対策の必要性とその考え方</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　ハラスメント対策のための基本的な考え方③</a:t>
            </a:r>
          </a:p>
        </p:txBody>
      </p:sp>
      <p:sp>
        <p:nvSpPr>
          <p:cNvPr id="6" name="正方形/長方形 5">
            <a:extLst>
              <a:ext uri="{FF2B5EF4-FFF2-40B4-BE49-F238E27FC236}">
                <a16:creationId xmlns:a16="http://schemas.microsoft.com/office/drawing/2014/main" id="{506CFC0D-9594-4076-B853-581601FEB0B0}"/>
              </a:ext>
            </a:extLst>
          </p:cNvPr>
          <p:cNvSpPr/>
          <p:nvPr/>
        </p:nvSpPr>
        <p:spPr>
          <a:xfrm>
            <a:off x="1136576" y="1566776"/>
            <a:ext cx="3816000" cy="144000"/>
          </a:xfrm>
          <a:prstGeom prst="rect">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410401" y="1052736"/>
            <a:ext cx="9086399" cy="590674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804863" lvl="1" indent="-804863">
              <a:buClrTx/>
              <a:buNone/>
            </a:pPr>
            <a:r>
              <a:rPr lang="ja-JP" altLang="en-US" sz="2200" b="1" dirty="0">
                <a:latin typeface="游ゴシック" panose="020B0400000000000000" pitchFamily="50" charset="-128"/>
                <a:ea typeface="游ゴシック" panose="020B0400000000000000" pitchFamily="50" charset="-128"/>
              </a:rPr>
              <a:t>❶問題が起こった際には施設・事業所内で共有し、誰もが一人で</a:t>
            </a:r>
            <a:br>
              <a:rPr lang="en-US" altLang="ja-JP" sz="2200" b="1" dirty="0">
                <a:latin typeface="游ゴシック" panose="020B0400000000000000" pitchFamily="50" charset="-128"/>
                <a:ea typeface="游ゴシック" panose="020B0400000000000000" pitchFamily="50" charset="-128"/>
              </a:rPr>
            </a:br>
            <a:r>
              <a:rPr lang="ja-JP" altLang="en-US" sz="2200" b="1" dirty="0">
                <a:latin typeface="游ゴシック" panose="020B0400000000000000" pitchFamily="50" charset="-128"/>
                <a:ea typeface="游ゴシック" panose="020B0400000000000000" pitchFamily="50" charset="-128"/>
              </a:rPr>
              <a:t>抱え込まないようにすること</a:t>
            </a:r>
            <a:endParaRPr lang="en-US" altLang="ja-JP" sz="2200" b="1" dirty="0">
              <a:latin typeface="游ゴシック" panose="020B0400000000000000" pitchFamily="50" charset="-128"/>
              <a:ea typeface="游ゴシック" panose="020B0400000000000000" pitchFamily="50" charset="-128"/>
            </a:endParaRPr>
          </a:p>
          <a:p>
            <a:pPr marL="342900" lvl="1" indent="-342900">
              <a:buClrTx/>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問題が起こった際には、施設・事業所内で</a:t>
            </a:r>
            <a:r>
              <a:rPr lang="ja-JP" altLang="en-US" dirty="0">
                <a:solidFill>
                  <a:srgbClr val="FF0000"/>
                </a:solidFill>
                <a:latin typeface="游ゴシック" panose="020B0400000000000000" pitchFamily="50" charset="-128"/>
                <a:ea typeface="游ゴシック" panose="020B0400000000000000" pitchFamily="50" charset="-128"/>
              </a:rPr>
              <a:t>問題を共有する場</a:t>
            </a:r>
            <a:r>
              <a:rPr lang="ja-JP" altLang="en-US" dirty="0">
                <a:latin typeface="游ゴシック" panose="020B0400000000000000" pitchFamily="50" charset="-128"/>
                <a:ea typeface="游ゴシック" panose="020B0400000000000000" pitchFamily="50" charset="-128"/>
              </a:rPr>
              <a:t>を設け、対応方法を</a:t>
            </a:r>
            <a:r>
              <a:rPr lang="ja-JP" altLang="en-US" dirty="0">
                <a:solidFill>
                  <a:srgbClr val="FF0000"/>
                </a:solidFill>
                <a:latin typeface="游ゴシック" panose="020B0400000000000000" pitchFamily="50" charset="-128"/>
                <a:ea typeface="游ゴシック" panose="020B0400000000000000" pitchFamily="50" charset="-128"/>
              </a:rPr>
              <a:t>皆で議論する場</a:t>
            </a:r>
            <a:r>
              <a:rPr lang="ja-JP" altLang="en-US" dirty="0">
                <a:latin typeface="游ゴシック" panose="020B0400000000000000" pitchFamily="50" charset="-128"/>
                <a:ea typeface="游ゴシック" panose="020B0400000000000000" pitchFamily="50" charset="-128"/>
              </a:rPr>
              <a:t>を設けること。</a:t>
            </a:r>
            <a:endParaRPr lang="en-US" altLang="ja-JP" dirty="0">
              <a:latin typeface="游ゴシック" panose="020B0400000000000000" pitchFamily="50" charset="-128"/>
              <a:ea typeface="游ゴシック" panose="020B0400000000000000" pitchFamily="50" charset="-128"/>
            </a:endParaRPr>
          </a:p>
          <a:p>
            <a:pPr marL="342900" lvl="1" indent="-342900">
              <a:buClrTx/>
              <a:buFont typeface="Arial" panose="020B0604020202020204" pitchFamily="34" charset="0"/>
              <a:buChar char="•"/>
            </a:pPr>
            <a:endParaRPr lang="en-US" altLang="ja-JP"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被害を受けた職員や問題に気付いた職員が、一人で抱え込んでしまないようにすることはもちろん、</a:t>
            </a:r>
            <a:r>
              <a:rPr lang="ja-JP" altLang="en-US" sz="1800" b="1" u="sng" dirty="0">
                <a:latin typeface="游ゴシック" panose="020B0400000000000000" pitchFamily="50" charset="-128"/>
                <a:ea typeface="游ゴシック" panose="020B0400000000000000" pitchFamily="50" charset="-128"/>
              </a:rPr>
              <a:t>相談や報告を受けた管理者等が一人で抱え込まないようにすることが大切</a:t>
            </a:r>
            <a:r>
              <a:rPr lang="ja-JP" altLang="en-US" sz="1800" dirty="0">
                <a:latin typeface="游ゴシック" panose="020B0400000000000000" pitchFamily="50" charset="-128"/>
                <a:ea typeface="游ゴシック" panose="020B0400000000000000" pitchFamily="50" charset="-128"/>
              </a:rPr>
              <a:t>です。　　</a:t>
            </a:r>
            <a:endParaRPr lang="en-US" altLang="ja-JP" sz="1800" dirty="0">
              <a:latin typeface="游ゴシック" panose="020B0400000000000000" pitchFamily="50" charset="-128"/>
              <a:ea typeface="游ゴシック" panose="020B0400000000000000" pitchFamily="50" charset="-128"/>
            </a:endParaRPr>
          </a:p>
          <a:p>
            <a:pPr lvl="1" indent="0">
              <a:buClrTx/>
              <a:buNone/>
            </a:pPr>
            <a:r>
              <a:rPr lang="ja-JP" altLang="en-US" sz="1800" dirty="0">
                <a:latin typeface="游ゴシック" panose="020B0400000000000000" pitchFamily="50" charset="-128"/>
                <a:ea typeface="游ゴシック" panose="020B0400000000000000" pitchFamily="50" charset="-128"/>
              </a:rPr>
              <a:t>　　　　　　　　　　　　　　　　　　</a:t>
            </a:r>
            <a:endParaRPr lang="en-US" altLang="ja-JP" sz="18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r>
              <a:rPr lang="ja-JP" altLang="en-US" sz="1800" dirty="0">
                <a:latin typeface="游ゴシック" panose="020B0400000000000000" pitchFamily="50" charset="-128"/>
                <a:ea typeface="游ゴシック" panose="020B0400000000000000" pitchFamily="50" charset="-128"/>
              </a:rPr>
              <a:t>ハラスメントは態様、程度、要因が多様で、個々の施設・事業所だけで適切かつ法令に即して対応することが困難な場合もあります。</a:t>
            </a:r>
            <a:r>
              <a:rPr lang="ja-JP" altLang="en-US" sz="1800" dirty="0">
                <a:solidFill>
                  <a:srgbClr val="FF0000"/>
                </a:solidFill>
                <a:latin typeface="游ゴシック" panose="020B0400000000000000" pitchFamily="50" charset="-128"/>
                <a:ea typeface="游ゴシック" panose="020B0400000000000000" pitchFamily="50" charset="-128"/>
              </a:rPr>
              <a:t>医師等の他職種、法律の専門家</a:t>
            </a:r>
            <a:r>
              <a:rPr lang="ja-JP" altLang="en-US" sz="1800" dirty="0">
                <a:latin typeface="游ゴシック" panose="020B0400000000000000" pitchFamily="50" charset="-128"/>
                <a:ea typeface="游ゴシック" panose="020B0400000000000000" pitchFamily="50" charset="-128"/>
              </a:rPr>
              <a:t>、</a:t>
            </a:r>
            <a:r>
              <a:rPr lang="ja-JP" altLang="en-US" sz="1800" dirty="0">
                <a:solidFill>
                  <a:srgbClr val="FF0000"/>
                </a:solidFill>
                <a:latin typeface="游ゴシック" panose="020B0400000000000000" pitchFamily="50" charset="-128"/>
                <a:ea typeface="游ゴシック" panose="020B0400000000000000" pitchFamily="50" charset="-128"/>
              </a:rPr>
              <a:t>行政、警察、地域の事業者団体等</a:t>
            </a:r>
            <a:r>
              <a:rPr lang="ja-JP" altLang="en-US" sz="1800" dirty="0">
                <a:latin typeface="游ゴシック" panose="020B0400000000000000" pitchFamily="50" charset="-128"/>
                <a:ea typeface="游ゴシック" panose="020B0400000000000000" pitchFamily="50" charset="-128"/>
              </a:rPr>
              <a:t>との連携が大切です。</a:t>
            </a:r>
            <a:endParaRPr lang="en-US" altLang="ja-JP" sz="18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endParaRPr lang="en-US" altLang="ja-JP" sz="18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endParaRPr lang="en-US" altLang="ja-JP" sz="18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endParaRPr lang="en-US" altLang="ja-JP" sz="18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endParaRPr lang="en-US" altLang="ja-JP" sz="18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endParaRPr lang="en-US" altLang="ja-JP" sz="1800" dirty="0">
              <a:latin typeface="游ゴシック" panose="020B0400000000000000" pitchFamily="50" charset="-128"/>
              <a:ea typeface="游ゴシック" panose="020B0400000000000000" pitchFamily="50" charset="-128"/>
            </a:endParaRPr>
          </a:p>
          <a:p>
            <a:pPr marL="596900" lvl="1" indent="-342900">
              <a:buClrTx/>
              <a:buFont typeface="Wingdings" panose="05000000000000000000" pitchFamily="2" charset="2"/>
              <a:buChar char="Ø"/>
            </a:pPr>
            <a:endParaRPr lang="en-US" altLang="ja-JP" sz="18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014182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B9DC50B-9519-4952-B9A2-6DCE013F2CD2}"/>
              </a:ext>
            </a:extLst>
          </p:cNvPr>
          <p:cNvSpPr/>
          <p:nvPr/>
        </p:nvSpPr>
        <p:spPr>
          <a:xfrm>
            <a:off x="1208584" y="1193729"/>
            <a:ext cx="8244000" cy="144000"/>
          </a:xfrm>
          <a:prstGeom prst="rect">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5" name="正方形/長方形 4">
            <a:extLst>
              <a:ext uri="{FF2B5EF4-FFF2-40B4-BE49-F238E27FC236}">
                <a16:creationId xmlns:a16="http://schemas.microsoft.com/office/drawing/2014/main" id="{32CA0DAC-86DA-48C0-BB91-9A4D74390587}"/>
              </a:ext>
            </a:extLst>
          </p:cNvPr>
          <p:cNvSpPr/>
          <p:nvPr/>
        </p:nvSpPr>
        <p:spPr>
          <a:xfrm>
            <a:off x="1214578" y="1514928"/>
            <a:ext cx="2730309" cy="144000"/>
          </a:xfrm>
          <a:prstGeom prst="rect">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a:solidFill>
                <a:schemeClr val="tx1"/>
              </a:solidFill>
            </a:endParaRPr>
          </a:p>
        </p:txBody>
      </p:sp>
      <p:sp>
        <p:nvSpPr>
          <p:cNvPr id="8" name="タイトル 1">
            <a:extLst>
              <a:ext uri="{FF2B5EF4-FFF2-40B4-BE49-F238E27FC236}">
                <a16:creationId xmlns:a16="http://schemas.microsoft.com/office/drawing/2014/main" id="{64DAFCC4-9154-445F-BC73-AA4A39B035BC}"/>
              </a:ext>
            </a:extLst>
          </p:cNvPr>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１．ハラスメント対策の必要性とその考え方</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　ハラスメント対策のための基本的な考え方④</a:t>
            </a: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409800" y="980728"/>
            <a:ext cx="9086399" cy="512704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809625" lvl="1" indent="-809625">
              <a:buClrTx/>
              <a:buNone/>
            </a:pPr>
            <a:r>
              <a:rPr lang="ja-JP" altLang="en-US" sz="2200" b="1" dirty="0">
                <a:latin typeface="游ゴシック" panose="020B0400000000000000" pitchFamily="50" charset="-128"/>
                <a:ea typeface="游ゴシック" panose="020B0400000000000000" pitchFamily="50" charset="-128"/>
              </a:rPr>
              <a:t>❶ハラスメントを理由とする契約解除は「正当な理由」が必要であることを認識すること</a:t>
            </a:r>
            <a:endParaRPr lang="en-US" altLang="ja-JP" sz="2200" b="1" dirty="0">
              <a:latin typeface="游ゴシック" panose="020B0400000000000000" pitchFamily="50" charset="-128"/>
              <a:ea typeface="游ゴシック" panose="020B0400000000000000" pitchFamily="50" charset="-128"/>
            </a:endParaRPr>
          </a:p>
          <a:p>
            <a:pPr marL="342900" lvl="1" indent="-342900">
              <a:buClrTx/>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前提として、利用者やその家族等に対して、</a:t>
            </a:r>
            <a:r>
              <a:rPr lang="ja-JP" altLang="en-US" b="1" u="sng" dirty="0">
                <a:latin typeface="游ゴシック" panose="020B0400000000000000" pitchFamily="50" charset="-128"/>
                <a:ea typeface="游ゴシック" panose="020B0400000000000000" pitchFamily="50" charset="-128"/>
              </a:rPr>
              <a:t>施設・事業所として対応できるサービスの説明を十分に行い理解していただくこと</a:t>
            </a:r>
            <a:r>
              <a:rPr lang="ja-JP" altLang="en-US" dirty="0">
                <a:latin typeface="游ゴシック" panose="020B0400000000000000" pitchFamily="50" charset="-128"/>
                <a:ea typeface="游ゴシック" panose="020B0400000000000000" pitchFamily="50" charset="-128"/>
              </a:rPr>
              <a:t>、</a:t>
            </a:r>
            <a:r>
              <a:rPr lang="ja-JP" altLang="en-US" b="1" u="sng" dirty="0">
                <a:latin typeface="游ゴシック" panose="020B0400000000000000" pitchFamily="50" charset="-128"/>
                <a:ea typeface="游ゴシック" panose="020B0400000000000000" pitchFamily="50" charset="-128"/>
              </a:rPr>
              <a:t>契約解除に至らないような努力・取組を事業所としてまず行うこと</a:t>
            </a:r>
            <a:r>
              <a:rPr lang="ja-JP" altLang="en-US" dirty="0">
                <a:latin typeface="游ゴシック" panose="020B0400000000000000" pitchFamily="50" charset="-128"/>
                <a:ea typeface="游ゴシック" panose="020B0400000000000000" pitchFamily="50" charset="-128"/>
              </a:rPr>
              <a:t>が必要です。</a:t>
            </a:r>
            <a:endParaRPr lang="en-US" altLang="ja-JP" dirty="0">
              <a:latin typeface="游ゴシック" panose="020B0400000000000000" pitchFamily="50" charset="-128"/>
              <a:ea typeface="游ゴシック" panose="020B0400000000000000" pitchFamily="50" charset="-128"/>
            </a:endParaRPr>
          </a:p>
          <a:p>
            <a:pPr marL="342900" lvl="1" indent="-342900">
              <a:buClrTx/>
              <a:buFont typeface="Arial" panose="020B0604020202020204" pitchFamily="34" charset="0"/>
              <a:buChar char="•"/>
            </a:pPr>
            <a:endParaRPr lang="en-US" altLang="ja-JP" dirty="0">
              <a:latin typeface="游ゴシック" panose="020B0400000000000000" pitchFamily="50" charset="-128"/>
              <a:ea typeface="游ゴシック" panose="020B0400000000000000" pitchFamily="50" charset="-128"/>
            </a:endParaRPr>
          </a:p>
          <a:p>
            <a:pPr marL="342900" lvl="1" indent="-342900">
              <a:buClrTx/>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このような努力や取組を行っていても、やむを得ず契約解除に至るケースもあるかもしれません。しかし、</a:t>
            </a:r>
            <a:r>
              <a:rPr lang="ja-JP" altLang="en-US" b="1" u="sng" dirty="0">
                <a:latin typeface="游ゴシック" panose="020B0400000000000000" pitchFamily="50" charset="-128"/>
                <a:ea typeface="游ゴシック" panose="020B0400000000000000" pitchFamily="50" charset="-128"/>
              </a:rPr>
              <a:t>施設・事業者側からする契約解除には「正当な理由」（運営基準）が必要</a:t>
            </a:r>
            <a:r>
              <a:rPr lang="ja-JP" altLang="en-US" dirty="0">
                <a:latin typeface="游ゴシック" panose="020B0400000000000000" pitchFamily="50" charset="-128"/>
                <a:ea typeface="游ゴシック" panose="020B0400000000000000" pitchFamily="50" charset="-128"/>
              </a:rPr>
              <a:t>です。「正当な理由」の有無は個別具体的な事情によりますが、その判断にあたっては、</a:t>
            </a:r>
            <a:endParaRPr lang="en-US" altLang="ja-JP" dirty="0">
              <a:latin typeface="游ゴシック" panose="020B0400000000000000" pitchFamily="50" charset="-128"/>
              <a:ea typeface="游ゴシック" panose="020B0400000000000000" pitchFamily="50" charset="-128"/>
            </a:endParaRPr>
          </a:p>
          <a:p>
            <a:pPr marL="625475" lvl="1">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ハラスメントによる結果の重大性</a:t>
            </a:r>
            <a:endParaRPr lang="en-US" altLang="ja-JP" dirty="0">
              <a:latin typeface="游ゴシック" panose="020B0400000000000000" pitchFamily="50" charset="-128"/>
              <a:ea typeface="游ゴシック" panose="020B0400000000000000" pitchFamily="50" charset="-128"/>
            </a:endParaRPr>
          </a:p>
          <a:p>
            <a:pPr marL="625475" lvl="1">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ハラスメントの再発可能性</a:t>
            </a:r>
            <a:endParaRPr lang="en-US" altLang="ja-JP" dirty="0">
              <a:latin typeface="游ゴシック" panose="020B0400000000000000" pitchFamily="50" charset="-128"/>
              <a:ea typeface="游ゴシック" panose="020B0400000000000000" pitchFamily="50" charset="-128"/>
            </a:endParaRPr>
          </a:p>
          <a:p>
            <a:pPr marL="625475" lvl="1">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契約解除以外の被害防止方法の有無・可否及び契約解除による利用者の不利益の程度</a:t>
            </a:r>
            <a:endParaRPr lang="en-US" altLang="ja-JP" dirty="0">
              <a:latin typeface="游ゴシック" panose="020B0400000000000000" pitchFamily="50" charset="-128"/>
              <a:ea typeface="游ゴシック" panose="020B0400000000000000" pitchFamily="50" charset="-128"/>
            </a:endParaRPr>
          </a:p>
          <a:p>
            <a:pPr marL="0" lvl="1" indent="0">
              <a:buClrTx/>
              <a:buNone/>
            </a:pPr>
            <a:r>
              <a:rPr lang="ja-JP" altLang="en-US" dirty="0">
                <a:latin typeface="游ゴシック" panose="020B0400000000000000" pitchFamily="50" charset="-128"/>
                <a:ea typeface="游ゴシック" panose="020B0400000000000000" pitchFamily="50" charset="-128"/>
              </a:rPr>
              <a:t>　</a:t>
            </a: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等を考慮する必要があります。</a:t>
            </a:r>
            <a:endParaRPr lang="en-US" altLang="ja-JP"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781121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64DAFCC4-9154-445F-BC73-AA4A39B035BC}"/>
              </a:ext>
            </a:extLst>
          </p:cNvPr>
          <p:cNvSpPr>
            <a:spLocks noGrp="1"/>
          </p:cNvSpPr>
          <p:nvPr>
            <p:ph type="title"/>
          </p:nvPr>
        </p:nvSpPr>
        <p:spPr>
          <a:xfrm>
            <a:off x="410400" y="260648"/>
            <a:ext cx="9086400" cy="558503"/>
          </a:xfrm>
        </p:spPr>
        <p:txBody>
          <a:bodyPr>
            <a:normAutofit fontScale="90000"/>
          </a:bodyPr>
          <a:lstStyle/>
          <a:p>
            <a:r>
              <a:rPr lang="ja-JP" altLang="en-US" sz="1800" dirty="0">
                <a:latin typeface="游ゴシック" panose="020B0400000000000000" pitchFamily="50" charset="-128"/>
                <a:ea typeface="游ゴシック" panose="020B0400000000000000" pitchFamily="50" charset="-128"/>
              </a:rPr>
              <a:t>１．ハラスメント対策の必要性とその考え方</a:t>
            </a:r>
            <a:br>
              <a:rPr lang="en-US" altLang="ja-JP" dirty="0">
                <a:latin typeface="游ゴシック" panose="020B0400000000000000" pitchFamily="50" charset="-128"/>
                <a:ea typeface="游ゴシック" panose="020B0400000000000000" pitchFamily="50" charset="-128"/>
              </a:rPr>
            </a:br>
            <a:r>
              <a:rPr lang="ja-JP" altLang="en-US" dirty="0">
                <a:latin typeface="游ゴシック" panose="020B0400000000000000" pitchFamily="50" charset="-128"/>
                <a:ea typeface="游ゴシック" panose="020B0400000000000000" pitchFamily="50" charset="-128"/>
              </a:rPr>
              <a:t>　ハラスメント対策のための基本的な考え方⑤</a:t>
            </a:r>
          </a:p>
        </p:txBody>
      </p:sp>
      <p:sp>
        <p:nvSpPr>
          <p:cNvPr id="16" name="コンテンツ プレースホルダー 2">
            <a:extLst>
              <a:ext uri="{FF2B5EF4-FFF2-40B4-BE49-F238E27FC236}">
                <a16:creationId xmlns:a16="http://schemas.microsoft.com/office/drawing/2014/main" id="{74E63B02-E815-449E-B391-6BC94C85438F}"/>
              </a:ext>
            </a:extLst>
          </p:cNvPr>
          <p:cNvSpPr txBox="1">
            <a:spLocks/>
          </p:cNvSpPr>
          <p:nvPr/>
        </p:nvSpPr>
        <p:spPr>
          <a:xfrm>
            <a:off x="404635" y="1016530"/>
            <a:ext cx="9086399" cy="425757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32"/>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36"/>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36"/>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lvl="1" indent="-342900">
              <a:buClrTx/>
              <a:buFont typeface="Arial" panose="020B0604020202020204" pitchFamily="34" charset="0"/>
              <a:buChar char="•"/>
            </a:pPr>
            <a:r>
              <a:rPr lang="ja-JP" altLang="en-US" dirty="0">
                <a:latin typeface="游ゴシック" panose="020B0400000000000000" pitchFamily="50" charset="-128"/>
                <a:ea typeface="游ゴシック" panose="020B0400000000000000" pitchFamily="50" charset="-128"/>
              </a:rPr>
              <a:t>「正当な理由」に基づき契約を解除した場合であっても、契約解除に至った原因及び経緯を検討し、同様の事態を防止するための対策を講じましょう。</a:t>
            </a:r>
            <a:endParaRPr lang="en-US" altLang="ja-JP" sz="2000" dirty="0">
              <a:latin typeface="游ゴシック" panose="020B0400000000000000" pitchFamily="50" charset="-128"/>
              <a:ea typeface="游ゴシック" panose="020B0400000000000000" pitchFamily="50" charset="-128"/>
            </a:endParaRPr>
          </a:p>
          <a:p>
            <a:pPr marL="265112" lvl="1" indent="0">
              <a:buClrTx/>
              <a:buNone/>
            </a:pPr>
            <a:r>
              <a:rPr lang="ja-JP" altLang="en-US" u="sng" dirty="0">
                <a:latin typeface="游ゴシック" panose="020B0400000000000000" pitchFamily="50" charset="-128"/>
                <a:ea typeface="游ゴシック" panose="020B0400000000000000" pitchFamily="50" charset="-128"/>
              </a:rPr>
              <a:t>ア）「正当な理由」が肯定される可能性のある場合</a:t>
            </a:r>
          </a:p>
          <a:p>
            <a:pPr marL="625475" lvl="1" indent="-360363">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利用者が職員に対し身体的暴力をふるった場合であって、他の施設・事業者及び関係機関の担当者とともに利用者と話し合ったが、再発の可能性があり、かつ、複数名訪問等の再発防止策の提案も拒否されたときに、契約解除の予告期間を置くとともに、後任の事業所の紹介その他の必要な措置を講じて契約を解除した場合。</a:t>
            </a:r>
          </a:p>
          <a:p>
            <a:pPr marL="265112" lvl="1" indent="0">
              <a:buClrTx/>
              <a:buNone/>
            </a:pPr>
            <a:r>
              <a:rPr lang="ja-JP" altLang="en-US" u="sng" dirty="0">
                <a:latin typeface="游ゴシック" panose="020B0400000000000000" pitchFamily="50" charset="-128"/>
                <a:ea typeface="游ゴシック" panose="020B0400000000000000" pitchFamily="50" charset="-128"/>
              </a:rPr>
              <a:t>イ）「正当な理由」が</a:t>
            </a:r>
            <a:r>
              <a:rPr lang="ja-JP" altLang="en-US" u="sng" dirty="0">
                <a:solidFill>
                  <a:srgbClr val="FF0000"/>
                </a:solidFill>
                <a:latin typeface="游ゴシック" panose="020B0400000000000000" pitchFamily="50" charset="-128"/>
                <a:ea typeface="游ゴシック" panose="020B0400000000000000" pitchFamily="50" charset="-128"/>
              </a:rPr>
              <a:t>否定</a:t>
            </a:r>
            <a:r>
              <a:rPr lang="ja-JP" altLang="en-US" u="sng" dirty="0">
                <a:latin typeface="游ゴシック" panose="020B0400000000000000" pitchFamily="50" charset="-128"/>
                <a:ea typeface="游ゴシック" panose="020B0400000000000000" pitchFamily="50" charset="-128"/>
              </a:rPr>
              <a:t>される可能性のある場合</a:t>
            </a:r>
          </a:p>
          <a:p>
            <a:pPr marL="625475" lvl="1" indent="-360363">
              <a:buClrTx/>
              <a:buFont typeface="Wingdings" panose="05000000000000000000" pitchFamily="2" charset="2"/>
              <a:buChar char="Ø"/>
            </a:pPr>
            <a:r>
              <a:rPr lang="ja-JP" altLang="en-US" dirty="0">
                <a:latin typeface="游ゴシック" panose="020B0400000000000000" pitchFamily="50" charset="-128"/>
                <a:ea typeface="游ゴシック" panose="020B0400000000000000" pitchFamily="50" charset="-128"/>
              </a:rPr>
              <a:t>職員の不適切な言動に立腹した家族が暴言を口にした場合に、その家族との話し合いにより信頼関係の回復に努めて</a:t>
            </a:r>
            <a:r>
              <a:rPr lang="ja-JP" altLang="en-US" dirty="0">
                <a:solidFill>
                  <a:srgbClr val="FF0000"/>
                </a:solidFill>
                <a:latin typeface="游ゴシック" panose="020B0400000000000000" pitchFamily="50" charset="-128"/>
                <a:ea typeface="游ゴシック" panose="020B0400000000000000" pitchFamily="50" charset="-128"/>
              </a:rPr>
              <a:t>再発防止を図ったり</a:t>
            </a:r>
            <a:r>
              <a:rPr lang="ja-JP" altLang="en-US" dirty="0">
                <a:latin typeface="游ゴシック" panose="020B0400000000000000" pitchFamily="50" charset="-128"/>
                <a:ea typeface="游ゴシック" panose="020B0400000000000000" pitchFamily="50" charset="-128"/>
              </a:rPr>
              <a:t>、</a:t>
            </a:r>
            <a:r>
              <a:rPr lang="ja-JP" altLang="en-US" dirty="0">
                <a:solidFill>
                  <a:srgbClr val="FF0000"/>
                </a:solidFill>
                <a:latin typeface="游ゴシック" panose="020B0400000000000000" pitchFamily="50" charset="-128"/>
                <a:ea typeface="游ゴシック" panose="020B0400000000000000" pitchFamily="50" charset="-128"/>
              </a:rPr>
              <a:t>担当職員を変更したりすることもなく</a:t>
            </a:r>
            <a:r>
              <a:rPr lang="ja-JP" altLang="en-US" dirty="0">
                <a:latin typeface="游ゴシック" panose="020B0400000000000000" pitchFamily="50" charset="-128"/>
                <a:ea typeface="游ゴシック" panose="020B0400000000000000" pitchFamily="50" charset="-128"/>
              </a:rPr>
              <a:t>、また、後任の事業所の紹介その他の</a:t>
            </a:r>
            <a:r>
              <a:rPr lang="ja-JP" altLang="en-US" dirty="0">
                <a:solidFill>
                  <a:srgbClr val="FF0000"/>
                </a:solidFill>
                <a:latin typeface="游ゴシック" panose="020B0400000000000000" pitchFamily="50" charset="-128"/>
                <a:ea typeface="游ゴシック" panose="020B0400000000000000" pitchFamily="50" charset="-128"/>
              </a:rPr>
              <a:t>必要な措置を講じることもなく</a:t>
            </a:r>
            <a:r>
              <a:rPr lang="ja-JP" altLang="en-US" dirty="0">
                <a:latin typeface="游ゴシック" panose="020B0400000000000000" pitchFamily="50" charset="-128"/>
                <a:ea typeface="游ゴシック" panose="020B0400000000000000" pitchFamily="50" charset="-128"/>
              </a:rPr>
              <a:t>、</a:t>
            </a:r>
            <a:r>
              <a:rPr lang="ja-JP" altLang="en-US" dirty="0">
                <a:solidFill>
                  <a:srgbClr val="FF0000"/>
                </a:solidFill>
                <a:latin typeface="游ゴシック" panose="020B0400000000000000" pitchFamily="50" charset="-128"/>
                <a:ea typeface="游ゴシック" panose="020B0400000000000000" pitchFamily="50" charset="-128"/>
              </a:rPr>
              <a:t>直ちに契約を解除</a:t>
            </a:r>
            <a:r>
              <a:rPr lang="ja-JP" altLang="en-US" dirty="0">
                <a:latin typeface="游ゴシック" panose="020B0400000000000000" pitchFamily="50" charset="-128"/>
                <a:ea typeface="游ゴシック" panose="020B0400000000000000" pitchFamily="50" charset="-128"/>
              </a:rPr>
              <a:t>した場合。</a:t>
            </a:r>
            <a:endParaRPr lang="en-US" altLang="ja-JP"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145273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ELEASENO" val="2011.08"/>
</p:tagLst>
</file>

<file path=ppt/theme/theme1.xml><?xml version="1.0" encoding="utf-8"?>
<a:theme xmlns:a="http://schemas.openxmlformats.org/drawingml/2006/main" name="P03_プレゼン_A4横_日本語版">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P03_プレゼン_A4横_日本語版</Template>
  <TotalTime>0</TotalTime>
  <Words>5707</Words>
  <Application>Microsoft Office PowerPoint</Application>
  <PresentationFormat>A4 210 x 297 mm</PresentationFormat>
  <Paragraphs>282</Paragraphs>
  <Slides>31</Slides>
  <Notes>27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31</vt:i4>
      </vt:variant>
    </vt:vector>
  </HeadingPairs>
  <TitlesOfParts>
    <vt:vector size="39" baseType="lpstr">
      <vt:lpstr>ＭＳ Ｐゴシック</vt:lpstr>
      <vt:lpstr>メイリオ</vt:lpstr>
      <vt:lpstr>游ゴシック</vt:lpstr>
      <vt:lpstr>游ゴシック Light</vt:lpstr>
      <vt:lpstr>Arial</vt:lpstr>
      <vt:lpstr>Calibri</vt:lpstr>
      <vt:lpstr>Wingdings</vt:lpstr>
      <vt:lpstr>P03_プレゼン_A4横_日本語版</vt:lpstr>
      <vt:lpstr>１．　ハラスメント対策の必要性とその考え方</vt:lpstr>
      <vt:lpstr>【参考】介護現場におけるハラスメントとは①</vt:lpstr>
      <vt:lpstr>【参考】介護現場におけるハラスメントとは②</vt:lpstr>
      <vt:lpstr>【参考】介護現場におけるハラスメントとは③</vt:lpstr>
      <vt:lpstr>１．ハラスメント対策の必要性とその考え方 　ハラスメント対策のための基本的な考え方①</vt:lpstr>
      <vt:lpstr>１．ハラスメント対策の必要性とその考え方 　ハラスメント対策のための基本的な考え方②</vt:lpstr>
      <vt:lpstr>１．ハラスメント対策の必要性とその考え方 　ハラスメント対策のための基本的な考え方③</vt:lpstr>
      <vt:lpstr>１．ハラスメント対策の必要性とその考え方 　ハラスメント対策のための基本的な考え方④</vt:lpstr>
      <vt:lpstr>１．ハラスメント対策の必要性とその考え方 　ハラスメント対策のための基本的な考え方⑤</vt:lpstr>
      <vt:lpstr>２．　施設・事業所として考えるべきこと、対応すべきこと</vt:lpstr>
      <vt:lpstr>２．施設・事業所として考えるべきこと、対応すべきこと （１）施設・事業所としてハラスメント対策に取り組む意思を明確にする</vt:lpstr>
      <vt:lpstr>PowerPoint プレゼンテーション</vt:lpstr>
      <vt:lpstr>２．施設・事業所として考えるべきこと、対応すべきこと （２）対応マニュアルの作成と共有・運用①</vt:lpstr>
      <vt:lpstr>２．施設・事業所として考えるべきこと、対応すべきこと （２）対応マニュアルの作成と共有・運用②</vt:lpstr>
      <vt:lpstr>２．施設・事業所として考えるべきこと、対応すべきこと （３）利用者等への周知　実践事例①</vt:lpstr>
      <vt:lpstr>２．事業所として考えるべきこと、対応すべきこと （３）利用者等への周知　実践事例②</vt:lpstr>
      <vt:lpstr>２．施設・事業所として考えるべきこと、対応すべきこと （４）介護保険サービスの業務範囲等への理解と統一</vt:lpstr>
      <vt:lpstr>２．施設・事業所として考えるべきこと、対応すべきこと （５）職員を対象とした研修等の実施、充実</vt:lpstr>
      <vt:lpstr>PowerPoint プレゼンテーション</vt:lpstr>
      <vt:lpstr>２．施設・事業所として考えるべきこと、対応すべきこと （６）管理者をサポートする体制の整備</vt:lpstr>
      <vt:lpstr>２．施設・事業所として考えるべきこと、対応すべきこと （７）ハラスメントに係る個人情報の取扱方法の整備</vt:lpstr>
      <vt:lpstr>３．　相談の受付と対応</vt:lpstr>
      <vt:lpstr>３．相談の受付と対応 （１）相談のための体制整備（相談窓口の設置等）</vt:lpstr>
      <vt:lpstr>３．相談の受付と対応 （２）相談を受け付ける側の心構え①</vt:lpstr>
      <vt:lpstr>３．相談の受付と対応 （２）相談を受け付ける側の心構え②</vt:lpstr>
      <vt:lpstr>３．相談の受付と対応 （２）相談を受け付ける側の心構え③</vt:lpstr>
      <vt:lpstr>３．相談の受付と対応 （３）相談受付とその対応①</vt:lpstr>
      <vt:lpstr>３．相談の受付と対応 （３）相談受付とその対応②</vt:lpstr>
      <vt:lpstr>３．相談の受付と対応 （３）相談受付とその対応③</vt:lpstr>
      <vt:lpstr>３．相談の受付と対応 （３）相談受付とその対応④</vt:lpstr>
      <vt:lpstr>３．相談の受付と対応 （４）外部機関との連携、活用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2020-01-10T09:49:32Z</dcterms:created>
  <dcterms:modified xsi:type="dcterms:W3CDTF">2024-10-09T04:15:05Z</dcterms:modified>
</cp:coreProperties>
</file>