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6"/>
  </p:handoutMasterIdLst>
  <p:sldIdLst>
    <p:sldId id="256" r:id="rId2"/>
    <p:sldId id="259" r:id="rId3"/>
    <p:sldId id="344" r:id="rId4"/>
    <p:sldId id="345" r:id="rId5"/>
    <p:sldId id="258" r:id="rId6"/>
    <p:sldId id="260" r:id="rId7"/>
    <p:sldId id="306" r:id="rId8"/>
    <p:sldId id="261" r:id="rId9"/>
    <p:sldId id="363" r:id="rId10"/>
    <p:sldId id="262" r:id="rId11"/>
    <p:sldId id="330" r:id="rId12"/>
    <p:sldId id="331" r:id="rId13"/>
    <p:sldId id="346" r:id="rId14"/>
    <p:sldId id="305" r:id="rId15"/>
    <p:sldId id="323" r:id="rId16"/>
    <p:sldId id="347" r:id="rId17"/>
    <p:sldId id="312" r:id="rId18"/>
    <p:sldId id="324" r:id="rId19"/>
    <p:sldId id="358" r:id="rId20"/>
    <p:sldId id="359" r:id="rId21"/>
    <p:sldId id="360" r:id="rId22"/>
    <p:sldId id="361" r:id="rId23"/>
    <p:sldId id="329" r:id="rId24"/>
    <p:sldId id="327" r:id="rId25"/>
    <p:sldId id="332" r:id="rId26"/>
    <p:sldId id="357" r:id="rId27"/>
    <p:sldId id="364" r:id="rId28"/>
    <p:sldId id="333" r:id="rId29"/>
    <p:sldId id="336" r:id="rId30"/>
    <p:sldId id="366" r:id="rId31"/>
    <p:sldId id="367" r:id="rId32"/>
    <p:sldId id="342" r:id="rId33"/>
    <p:sldId id="343" r:id="rId34"/>
    <p:sldId id="334" r:id="rId3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CCCC"/>
    <a:srgbClr val="FF9966"/>
    <a:srgbClr val="FF3300"/>
    <a:srgbClr val="CC0000"/>
    <a:srgbClr val="FF66CC"/>
    <a:srgbClr val="FF5050"/>
    <a:srgbClr val="FF0000"/>
    <a:srgbClr val="FFC8C8"/>
    <a:srgbClr val="FCD7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56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ja-JP" altLang="en-US" sz="3200" dirty="0"/>
              <a:t>災害が発生した際に想定される被害</a:t>
            </a:r>
            <a:endParaRPr lang="en-US" altLang="ja-JP" sz="3200"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ltLang="ja-JP"/>
        </a:p>
      </c:txPr>
    </c:title>
    <c:autoTitleDeleted val="0"/>
    <c:plotArea>
      <c:layout/>
      <c:barChart>
        <c:barDir val="bar"/>
        <c:grouping val="clustered"/>
        <c:varyColors val="0"/>
        <c:ser>
          <c:idx val="0"/>
          <c:order val="0"/>
          <c:tx>
            <c:strRef>
              <c:f>Sheet1!$B$1</c:f>
              <c:strCache>
                <c:ptCount val="1"/>
                <c:pt idx="0">
                  <c:v>系列 1</c:v>
                </c:pt>
              </c:strCache>
            </c:strRef>
          </c:tx>
          <c:spPr>
            <a:solidFill>
              <a:schemeClr val="accent1"/>
            </a:solidFill>
            <a:ln>
              <a:noFill/>
            </a:ln>
            <a:effectLst/>
          </c:spPr>
          <c:invertIfNegative val="0"/>
          <c:cat>
            <c:strRef>
              <c:f>Sheet1!$A$2:$A$12</c:f>
              <c:strCache>
                <c:ptCount val="11"/>
                <c:pt idx="0">
                  <c:v>利用者自身の人的</c:v>
                </c:pt>
                <c:pt idx="1">
                  <c:v>事業所のライフライン停止</c:v>
                </c:pt>
                <c:pt idx="2">
                  <c:v>スタッフの人的</c:v>
                </c:pt>
                <c:pt idx="3">
                  <c:v>事業所の建物</c:v>
                </c:pt>
                <c:pt idx="4">
                  <c:v>事業所周辺の交通インフラ</c:v>
                </c:pt>
                <c:pt idx="5">
                  <c:v>事業所の設備</c:v>
                </c:pt>
                <c:pt idx="6">
                  <c:v>スタッフの自宅</c:v>
                </c:pt>
                <c:pt idx="7">
                  <c:v>スタッフの家族</c:v>
                </c:pt>
                <c:pt idx="8">
                  <c:v>利用者の自宅</c:v>
                </c:pt>
                <c:pt idx="9">
                  <c:v>利用者の家族</c:v>
                </c:pt>
                <c:pt idx="10">
                  <c:v>利用者に関する記録物</c:v>
                </c:pt>
              </c:strCache>
            </c:strRef>
          </c:cat>
          <c:val>
            <c:numRef>
              <c:f>Sheet1!$B$2:$B$12</c:f>
              <c:numCache>
                <c:formatCode>General</c:formatCode>
                <c:ptCount val="11"/>
                <c:pt idx="0">
                  <c:v>85</c:v>
                </c:pt>
                <c:pt idx="1">
                  <c:v>80</c:v>
                </c:pt>
                <c:pt idx="2">
                  <c:v>79</c:v>
                </c:pt>
                <c:pt idx="3">
                  <c:v>79</c:v>
                </c:pt>
                <c:pt idx="4">
                  <c:v>78</c:v>
                </c:pt>
                <c:pt idx="5">
                  <c:v>75</c:v>
                </c:pt>
                <c:pt idx="6">
                  <c:v>68</c:v>
                </c:pt>
                <c:pt idx="7">
                  <c:v>65</c:v>
                </c:pt>
                <c:pt idx="8">
                  <c:v>65</c:v>
                </c:pt>
                <c:pt idx="9">
                  <c:v>64</c:v>
                </c:pt>
                <c:pt idx="10">
                  <c:v>52</c:v>
                </c:pt>
              </c:numCache>
            </c:numRef>
          </c:val>
          <c:extLst>
            <c:ext xmlns:c16="http://schemas.microsoft.com/office/drawing/2014/chart" uri="{C3380CC4-5D6E-409C-BE32-E72D297353CC}">
              <c16:uniqueId val="{00000000-8558-40FD-B77A-AD536E35AC37}"/>
            </c:ext>
          </c:extLst>
        </c:ser>
        <c:dLbls>
          <c:showLegendKey val="0"/>
          <c:showVal val="0"/>
          <c:showCatName val="0"/>
          <c:showSerName val="0"/>
          <c:showPercent val="0"/>
          <c:showBubbleSize val="0"/>
        </c:dLbls>
        <c:gapWidth val="182"/>
        <c:axId val="462498320"/>
        <c:axId val="462502640"/>
      </c:barChart>
      <c:catAx>
        <c:axId val="46249832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62502640"/>
        <c:crosses val="autoZero"/>
        <c:auto val="1"/>
        <c:lblAlgn val="ctr"/>
        <c:lblOffset val="100"/>
        <c:noMultiLvlLbl val="0"/>
      </c:catAx>
      <c:valAx>
        <c:axId val="46250264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624983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pieChart>
        <c:varyColors val="1"/>
        <c:ser>
          <c:idx val="0"/>
          <c:order val="0"/>
          <c:tx>
            <c:strRef>
              <c:f>Sheet1!$B$1</c:f>
              <c:strCache>
                <c:ptCount val="1"/>
                <c:pt idx="0">
                  <c:v>平時に比べて少数のスタッフでのケア対応</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A2F3-49E9-8D8D-25B375948E7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A2F3-49E9-8D8D-25B375948E70}"/>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A2F3-49E9-8D8D-25B375948E70}"/>
              </c:ext>
            </c:extLst>
          </c:dPt>
          <c:cat>
            <c:strRef>
              <c:f>Sheet1!$A$2:$A$4</c:f>
              <c:strCache>
                <c:ptCount val="3"/>
                <c:pt idx="0">
                  <c:v>発生した</c:v>
                </c:pt>
                <c:pt idx="1">
                  <c:v>発生しなかった</c:v>
                </c:pt>
                <c:pt idx="2">
                  <c:v>無回答</c:v>
                </c:pt>
              </c:strCache>
            </c:strRef>
          </c:cat>
          <c:val>
            <c:numRef>
              <c:f>Sheet1!$B$2:$B$4</c:f>
              <c:numCache>
                <c:formatCode>General</c:formatCode>
                <c:ptCount val="3"/>
                <c:pt idx="0">
                  <c:v>58.9</c:v>
                </c:pt>
                <c:pt idx="1">
                  <c:v>37.200000000000003</c:v>
                </c:pt>
                <c:pt idx="2">
                  <c:v>3.9</c:v>
                </c:pt>
              </c:numCache>
            </c:numRef>
          </c:val>
          <c:extLst>
            <c:ext xmlns:c16="http://schemas.microsoft.com/office/drawing/2014/chart" uri="{C3380CC4-5D6E-409C-BE32-E72D297353CC}">
              <c16:uniqueId val="{00000000-E2BE-49C2-8669-20ADC483DE94}"/>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pieChart>
        <c:varyColors val="1"/>
        <c:ser>
          <c:idx val="0"/>
          <c:order val="0"/>
          <c:tx>
            <c:strRef>
              <c:f>Sheet1!$B$1</c:f>
              <c:strCache>
                <c:ptCount val="1"/>
                <c:pt idx="0">
                  <c:v>長時間勤務・連続勤務</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03E1-49A5-B3BA-AD72C5176F3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03E1-49A5-B3BA-AD72C5176F3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03E1-49A5-B3BA-AD72C5176F38}"/>
              </c:ext>
            </c:extLst>
          </c:dPt>
          <c:cat>
            <c:strRef>
              <c:f>Sheet1!$A$2:$A$4</c:f>
              <c:strCache>
                <c:ptCount val="3"/>
                <c:pt idx="0">
                  <c:v>発生した</c:v>
                </c:pt>
                <c:pt idx="1">
                  <c:v>発生しなかった</c:v>
                </c:pt>
                <c:pt idx="2">
                  <c:v>無回答</c:v>
                </c:pt>
              </c:strCache>
            </c:strRef>
          </c:cat>
          <c:val>
            <c:numRef>
              <c:f>Sheet1!$B$2:$B$4</c:f>
              <c:numCache>
                <c:formatCode>General</c:formatCode>
                <c:ptCount val="3"/>
                <c:pt idx="0">
                  <c:v>55.3</c:v>
                </c:pt>
                <c:pt idx="1">
                  <c:v>42.9</c:v>
                </c:pt>
                <c:pt idx="2">
                  <c:v>1.8</c:v>
                </c:pt>
              </c:numCache>
            </c:numRef>
          </c:val>
          <c:extLst>
            <c:ext xmlns:c16="http://schemas.microsoft.com/office/drawing/2014/chart" uri="{C3380CC4-5D6E-409C-BE32-E72D297353CC}">
              <c16:uniqueId val="{00000000-E2BE-49C2-8669-20ADC483DE94}"/>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pieChart>
        <c:varyColors val="1"/>
        <c:ser>
          <c:idx val="0"/>
          <c:order val="0"/>
          <c:tx>
            <c:strRef>
              <c:f>Sheet1!$B$1</c:f>
              <c:strCache>
                <c:ptCount val="1"/>
                <c:pt idx="0">
                  <c:v>平時に提供するサービス以外のサービス提供</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03E1-49A5-B3BA-AD72C5176F3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03E1-49A5-B3BA-AD72C5176F3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03E1-49A5-B3BA-AD72C5176F38}"/>
              </c:ext>
            </c:extLst>
          </c:dPt>
          <c:cat>
            <c:strRef>
              <c:f>Sheet1!$A$2:$A$4</c:f>
              <c:strCache>
                <c:ptCount val="3"/>
                <c:pt idx="0">
                  <c:v>発生した</c:v>
                </c:pt>
                <c:pt idx="1">
                  <c:v>発生しなかった</c:v>
                </c:pt>
                <c:pt idx="2">
                  <c:v>無回答</c:v>
                </c:pt>
              </c:strCache>
            </c:strRef>
          </c:cat>
          <c:val>
            <c:numRef>
              <c:f>Sheet1!$B$2:$B$4</c:f>
              <c:numCache>
                <c:formatCode>General</c:formatCode>
                <c:ptCount val="3"/>
                <c:pt idx="0">
                  <c:v>57.1</c:v>
                </c:pt>
                <c:pt idx="1">
                  <c:v>40.200000000000003</c:v>
                </c:pt>
                <c:pt idx="2">
                  <c:v>2.7</c:v>
                </c:pt>
              </c:numCache>
            </c:numRef>
          </c:val>
          <c:extLst>
            <c:ext xmlns:c16="http://schemas.microsoft.com/office/drawing/2014/chart" uri="{C3380CC4-5D6E-409C-BE32-E72D297353CC}">
              <c16:uniqueId val="{00000000-E2BE-49C2-8669-20ADC483DE94}"/>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fld id="{9E7C4949-2859-421D-998B-48AB23D179A8}" type="datetimeFigureOut">
              <a:rPr kumimoji="1" lang="ja-JP" altLang="en-US" smtClean="0"/>
              <a:t>2025/3/4</a:t>
            </a:fld>
            <a:endParaRPr kumimoji="1" lang="ja-JP" altLang="en-US"/>
          </a:p>
        </p:txBody>
      </p:sp>
      <p:sp>
        <p:nvSpPr>
          <p:cNvPr id="4" name="フッター プレースホルダー 3"/>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C3CB52C1-7F19-4497-83FA-4D6FA919F2EE}" type="slidenum">
              <a:rPr kumimoji="1" lang="ja-JP" altLang="en-US" smtClean="0"/>
              <a:t>‹#›</a:t>
            </a:fld>
            <a:endParaRPr kumimoji="1" lang="ja-JP" altLang="en-US"/>
          </a:p>
        </p:txBody>
      </p:sp>
    </p:spTree>
    <p:extLst>
      <p:ext uri="{BB962C8B-B14F-4D97-AF65-F5344CB8AC3E}">
        <p14:creationId xmlns:p14="http://schemas.microsoft.com/office/powerpoint/2010/main" val="106656760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5BB6FF8-E20E-4459-8B36-D43A411DFAC7}" type="datetimeFigureOut">
              <a:rPr kumimoji="1" lang="ja-JP" altLang="en-US" smtClean="0"/>
              <a:t>2025/3/4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7589DF1-7207-40FF-B9B4-F02544B1F888}" type="slidenum">
              <a:rPr kumimoji="1" lang="ja-JP" altLang="en-US" smtClean="0"/>
              <a:t>‹#›</a:t>
            </a:fld>
            <a:endParaRPr kumimoji="1" lang="ja-JP" altLang="en-US"/>
          </a:p>
        </p:txBody>
      </p:sp>
    </p:spTree>
    <p:extLst>
      <p:ext uri="{BB962C8B-B14F-4D97-AF65-F5344CB8AC3E}">
        <p14:creationId xmlns:p14="http://schemas.microsoft.com/office/powerpoint/2010/main" val="1025859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BB6FF8-E20E-4459-8B36-D43A411DFAC7}" type="datetimeFigureOut">
              <a:rPr kumimoji="1" lang="ja-JP" altLang="en-US" smtClean="0"/>
              <a:t>2025/3/4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7589DF1-7207-40FF-B9B4-F02544B1F888}" type="slidenum">
              <a:rPr kumimoji="1" lang="ja-JP" altLang="en-US" smtClean="0"/>
              <a:t>‹#›</a:t>
            </a:fld>
            <a:endParaRPr kumimoji="1" lang="ja-JP" altLang="en-US"/>
          </a:p>
        </p:txBody>
      </p:sp>
    </p:spTree>
    <p:extLst>
      <p:ext uri="{BB962C8B-B14F-4D97-AF65-F5344CB8AC3E}">
        <p14:creationId xmlns:p14="http://schemas.microsoft.com/office/powerpoint/2010/main" val="2257988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BB6FF8-E20E-4459-8B36-D43A411DFAC7}" type="datetimeFigureOut">
              <a:rPr kumimoji="1" lang="ja-JP" altLang="en-US" smtClean="0"/>
              <a:t>2025/3/4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7589DF1-7207-40FF-B9B4-F02544B1F888}" type="slidenum">
              <a:rPr kumimoji="1" lang="ja-JP" altLang="en-US" smtClean="0"/>
              <a:t>‹#›</a:t>
            </a:fld>
            <a:endParaRPr kumimoji="1" lang="ja-JP" altLang="en-US"/>
          </a:p>
        </p:txBody>
      </p:sp>
    </p:spTree>
    <p:extLst>
      <p:ext uri="{BB962C8B-B14F-4D97-AF65-F5344CB8AC3E}">
        <p14:creationId xmlns:p14="http://schemas.microsoft.com/office/powerpoint/2010/main" val="3273643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BB6FF8-E20E-4459-8B36-D43A411DFAC7}" type="datetimeFigureOut">
              <a:rPr kumimoji="1" lang="ja-JP" altLang="en-US" smtClean="0"/>
              <a:t>2025/3/4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7589DF1-7207-40FF-B9B4-F02544B1F888}" type="slidenum">
              <a:rPr kumimoji="1" lang="ja-JP" altLang="en-US" smtClean="0"/>
              <a:t>‹#›</a:t>
            </a:fld>
            <a:endParaRPr kumimoji="1" lang="ja-JP" altLang="en-US"/>
          </a:p>
        </p:txBody>
      </p:sp>
    </p:spTree>
    <p:extLst>
      <p:ext uri="{BB962C8B-B14F-4D97-AF65-F5344CB8AC3E}">
        <p14:creationId xmlns:p14="http://schemas.microsoft.com/office/powerpoint/2010/main" val="949091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5BB6FF8-E20E-4459-8B36-D43A411DFAC7}" type="datetimeFigureOut">
              <a:rPr kumimoji="1" lang="ja-JP" altLang="en-US" smtClean="0"/>
              <a:t>2025/3/4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7589DF1-7207-40FF-B9B4-F02544B1F888}" type="slidenum">
              <a:rPr kumimoji="1" lang="ja-JP" altLang="en-US" smtClean="0"/>
              <a:t>‹#›</a:t>
            </a:fld>
            <a:endParaRPr kumimoji="1" lang="ja-JP" altLang="en-US"/>
          </a:p>
        </p:txBody>
      </p:sp>
    </p:spTree>
    <p:extLst>
      <p:ext uri="{BB962C8B-B14F-4D97-AF65-F5344CB8AC3E}">
        <p14:creationId xmlns:p14="http://schemas.microsoft.com/office/powerpoint/2010/main" val="2278052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5BB6FF8-E20E-4459-8B36-D43A411DFAC7}" type="datetimeFigureOut">
              <a:rPr kumimoji="1" lang="ja-JP" altLang="en-US" smtClean="0"/>
              <a:t>2025/3/4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7589DF1-7207-40FF-B9B4-F02544B1F888}" type="slidenum">
              <a:rPr kumimoji="1" lang="ja-JP" altLang="en-US" smtClean="0"/>
              <a:t>‹#›</a:t>
            </a:fld>
            <a:endParaRPr kumimoji="1" lang="ja-JP" altLang="en-US"/>
          </a:p>
        </p:txBody>
      </p:sp>
    </p:spTree>
    <p:extLst>
      <p:ext uri="{BB962C8B-B14F-4D97-AF65-F5344CB8AC3E}">
        <p14:creationId xmlns:p14="http://schemas.microsoft.com/office/powerpoint/2010/main" val="3437216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5BB6FF8-E20E-4459-8B36-D43A411DFAC7}" type="datetimeFigureOut">
              <a:rPr kumimoji="1" lang="ja-JP" altLang="en-US" smtClean="0"/>
              <a:t>2025/3/4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7589DF1-7207-40FF-B9B4-F02544B1F888}" type="slidenum">
              <a:rPr kumimoji="1" lang="ja-JP" altLang="en-US" smtClean="0"/>
              <a:t>‹#›</a:t>
            </a:fld>
            <a:endParaRPr kumimoji="1" lang="ja-JP" altLang="en-US"/>
          </a:p>
        </p:txBody>
      </p:sp>
    </p:spTree>
    <p:extLst>
      <p:ext uri="{BB962C8B-B14F-4D97-AF65-F5344CB8AC3E}">
        <p14:creationId xmlns:p14="http://schemas.microsoft.com/office/powerpoint/2010/main" val="1265627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5BB6FF8-E20E-4459-8B36-D43A411DFAC7}" type="datetimeFigureOut">
              <a:rPr kumimoji="1" lang="ja-JP" altLang="en-US" smtClean="0"/>
              <a:t>2025/3/4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7589DF1-7207-40FF-B9B4-F02544B1F888}" type="slidenum">
              <a:rPr kumimoji="1" lang="ja-JP" altLang="en-US" smtClean="0"/>
              <a:t>‹#›</a:t>
            </a:fld>
            <a:endParaRPr kumimoji="1" lang="ja-JP" altLang="en-US"/>
          </a:p>
        </p:txBody>
      </p:sp>
    </p:spTree>
    <p:extLst>
      <p:ext uri="{BB962C8B-B14F-4D97-AF65-F5344CB8AC3E}">
        <p14:creationId xmlns:p14="http://schemas.microsoft.com/office/powerpoint/2010/main" val="3630235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5BB6FF8-E20E-4459-8B36-D43A411DFAC7}" type="datetimeFigureOut">
              <a:rPr kumimoji="1" lang="ja-JP" altLang="en-US" smtClean="0"/>
              <a:t>2025/3/4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7589DF1-7207-40FF-B9B4-F02544B1F888}" type="slidenum">
              <a:rPr kumimoji="1" lang="ja-JP" altLang="en-US" smtClean="0"/>
              <a:t>‹#›</a:t>
            </a:fld>
            <a:endParaRPr kumimoji="1" lang="ja-JP" altLang="en-US"/>
          </a:p>
        </p:txBody>
      </p:sp>
    </p:spTree>
    <p:extLst>
      <p:ext uri="{BB962C8B-B14F-4D97-AF65-F5344CB8AC3E}">
        <p14:creationId xmlns:p14="http://schemas.microsoft.com/office/powerpoint/2010/main" val="42461228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5BB6FF8-E20E-4459-8B36-D43A411DFAC7}" type="datetimeFigureOut">
              <a:rPr kumimoji="1" lang="ja-JP" altLang="en-US" smtClean="0"/>
              <a:t>2025/3/4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7589DF1-7207-40FF-B9B4-F02544B1F888}" type="slidenum">
              <a:rPr kumimoji="1" lang="ja-JP" altLang="en-US" smtClean="0"/>
              <a:t>‹#›</a:t>
            </a:fld>
            <a:endParaRPr kumimoji="1" lang="ja-JP" altLang="en-US"/>
          </a:p>
        </p:txBody>
      </p:sp>
    </p:spTree>
    <p:extLst>
      <p:ext uri="{BB962C8B-B14F-4D97-AF65-F5344CB8AC3E}">
        <p14:creationId xmlns:p14="http://schemas.microsoft.com/office/powerpoint/2010/main" val="3614024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5BB6FF8-E20E-4459-8B36-D43A411DFAC7}" type="datetimeFigureOut">
              <a:rPr kumimoji="1" lang="ja-JP" altLang="en-US" smtClean="0"/>
              <a:t>2025/3/4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7589DF1-7207-40FF-B9B4-F02544B1F888}" type="slidenum">
              <a:rPr kumimoji="1" lang="ja-JP" altLang="en-US" smtClean="0"/>
              <a:t>‹#›</a:t>
            </a:fld>
            <a:endParaRPr kumimoji="1" lang="ja-JP" altLang="en-US"/>
          </a:p>
        </p:txBody>
      </p:sp>
    </p:spTree>
    <p:extLst>
      <p:ext uri="{BB962C8B-B14F-4D97-AF65-F5344CB8AC3E}">
        <p14:creationId xmlns:p14="http://schemas.microsoft.com/office/powerpoint/2010/main" val="2204531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B6FF8-E20E-4459-8B36-D43A411DFAC7}" type="datetimeFigureOut">
              <a:rPr kumimoji="1" lang="ja-JP" altLang="en-US" smtClean="0"/>
              <a:t>2025/3/4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589DF1-7207-40FF-B9B4-F02544B1F888}" type="slidenum">
              <a:rPr kumimoji="1" lang="ja-JP" altLang="en-US" smtClean="0"/>
              <a:t>‹#›</a:t>
            </a:fld>
            <a:endParaRPr kumimoji="1" lang="ja-JP" altLang="en-US"/>
          </a:p>
        </p:txBody>
      </p:sp>
    </p:spTree>
    <p:extLst>
      <p:ext uri="{BB962C8B-B14F-4D97-AF65-F5344CB8AC3E}">
        <p14:creationId xmlns:p14="http://schemas.microsoft.com/office/powerpoint/2010/main" val="25681825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268761"/>
            <a:ext cx="7772400" cy="1872207"/>
          </a:xfrm>
        </p:spPr>
        <p:txBody>
          <a:bodyPr>
            <a:normAutofit/>
          </a:bodyPr>
          <a:lstStyle/>
          <a:p>
            <a:pPr algn="l"/>
            <a:r>
              <a:rPr kumimoji="1" lang="ja-JP" altLang="en-US" dirty="0"/>
              <a:t>「災害に備える</a:t>
            </a:r>
            <a:br>
              <a:rPr kumimoji="1" lang="en-US" altLang="ja-JP" dirty="0"/>
            </a:br>
            <a:r>
              <a:rPr kumimoji="1" lang="ja-JP" altLang="en-US" dirty="0"/>
              <a:t>　　　　　　　　　　</a:t>
            </a:r>
            <a:r>
              <a:rPr lang="ja-JP" altLang="en-US" dirty="0"/>
              <a:t>そしてつながる」</a:t>
            </a:r>
            <a:endParaRPr kumimoji="1" lang="ja-JP" altLang="en-US" dirty="0"/>
          </a:p>
        </p:txBody>
      </p:sp>
      <p:sp>
        <p:nvSpPr>
          <p:cNvPr id="3" name="サブタイトル 2"/>
          <p:cNvSpPr>
            <a:spLocks noGrp="1"/>
          </p:cNvSpPr>
          <p:nvPr>
            <p:ph type="subTitle" idx="1"/>
          </p:nvPr>
        </p:nvSpPr>
        <p:spPr>
          <a:xfrm>
            <a:off x="899592" y="3861048"/>
            <a:ext cx="7416824" cy="1584176"/>
          </a:xfrm>
        </p:spPr>
        <p:txBody>
          <a:bodyPr/>
          <a:lstStyle/>
          <a:p>
            <a:pPr algn="l"/>
            <a:r>
              <a:rPr lang="ja-JP" altLang="en-US" sz="2400" dirty="0">
                <a:solidFill>
                  <a:schemeClr val="tx1"/>
                </a:solidFill>
              </a:rPr>
              <a:t>令和７年３月８日</a:t>
            </a:r>
            <a:endParaRPr lang="en-US" altLang="ja-JP" sz="2400" dirty="0">
              <a:solidFill>
                <a:schemeClr val="tx1"/>
              </a:solidFill>
            </a:endParaRPr>
          </a:p>
          <a:p>
            <a:pPr algn="l"/>
            <a:r>
              <a:rPr lang="ja-JP" altLang="en-US" sz="2400" dirty="0">
                <a:solidFill>
                  <a:schemeClr val="tx1"/>
                </a:solidFill>
              </a:rPr>
              <a:t>　　　　　　　　　　　　　　　居宅介護支援センター　さわらび</a:t>
            </a:r>
            <a:endParaRPr lang="en-US" altLang="ja-JP" sz="2400" dirty="0">
              <a:solidFill>
                <a:schemeClr val="tx1"/>
              </a:solidFill>
            </a:endParaRPr>
          </a:p>
          <a:p>
            <a:pPr algn="l"/>
            <a:r>
              <a:rPr kumimoji="1" lang="ja-JP" altLang="en-US" sz="2400" dirty="0">
                <a:solidFill>
                  <a:schemeClr val="tx1"/>
                </a:solidFill>
              </a:rPr>
              <a:t>　　　　　　　　　　　　　　　　　　　　　　　　　　</a:t>
            </a:r>
            <a:r>
              <a:rPr lang="ja-JP" altLang="en-US" sz="2400" dirty="0">
                <a:solidFill>
                  <a:schemeClr val="tx1"/>
                </a:solidFill>
              </a:rPr>
              <a:t>小　谷　泰　之</a:t>
            </a:r>
            <a:endParaRPr kumimoji="1" lang="ja-JP" altLang="en-US" sz="2400" dirty="0">
              <a:solidFill>
                <a:schemeClr val="tx1"/>
              </a:solidFill>
            </a:endParaRPr>
          </a:p>
        </p:txBody>
      </p:sp>
    </p:spTree>
    <p:extLst>
      <p:ext uri="{BB962C8B-B14F-4D97-AF65-F5344CB8AC3E}">
        <p14:creationId xmlns:p14="http://schemas.microsoft.com/office/powerpoint/2010/main" val="37734452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フェーズ</a:t>
            </a:r>
            <a:r>
              <a:rPr lang="en-US" altLang="ja-JP" dirty="0"/>
              <a:t>Ⅰ</a:t>
            </a:r>
            <a:r>
              <a:rPr lang="ja-JP" altLang="en-US" dirty="0"/>
              <a:t>（</a:t>
            </a:r>
            <a:r>
              <a:rPr lang="en-US" altLang="ja-JP" dirty="0"/>
              <a:t>2</a:t>
            </a:r>
            <a:r>
              <a:rPr lang="ja-JP" altLang="en-US" dirty="0"/>
              <a:t>）</a:t>
            </a:r>
            <a:endParaRPr kumimoji="1" lang="ja-JP" altLang="en-US" sz="2800" dirty="0"/>
          </a:p>
        </p:txBody>
      </p:sp>
      <p:sp>
        <p:nvSpPr>
          <p:cNvPr id="3" name="コンテンツ プレースホルダー 2"/>
          <p:cNvSpPr>
            <a:spLocks noGrp="1"/>
          </p:cNvSpPr>
          <p:nvPr>
            <p:ph idx="1"/>
          </p:nvPr>
        </p:nvSpPr>
        <p:spPr/>
        <p:txBody>
          <a:bodyPr>
            <a:normAutofit fontScale="92500" lnSpcReduction="20000"/>
          </a:bodyPr>
          <a:lstStyle/>
          <a:p>
            <a:pPr marL="0" indent="0">
              <a:buNone/>
            </a:pPr>
            <a:r>
              <a:rPr kumimoji="1" lang="ja-JP" altLang="en-US" dirty="0"/>
              <a:t>（状況）</a:t>
            </a:r>
            <a:endParaRPr kumimoji="1" lang="en-US" altLang="ja-JP" dirty="0"/>
          </a:p>
          <a:p>
            <a:pPr marL="0" indent="0">
              <a:buNone/>
            </a:pPr>
            <a:r>
              <a:rPr lang="ja-JP" altLang="en-US" dirty="0"/>
              <a:t>・避難所生活</a:t>
            </a:r>
            <a:endParaRPr lang="en-US" altLang="ja-JP" dirty="0"/>
          </a:p>
          <a:p>
            <a:pPr marL="0" indent="0">
              <a:buNone/>
            </a:pPr>
            <a:r>
              <a:rPr lang="ja-JP" altLang="en-US" dirty="0"/>
              <a:t>・歩けない、けが、骨折、事故、</a:t>
            </a:r>
            <a:endParaRPr lang="en-US" altLang="ja-JP" dirty="0"/>
          </a:p>
          <a:p>
            <a:pPr marL="0" indent="0">
              <a:buNone/>
            </a:pPr>
            <a:r>
              <a:rPr kumimoji="1" lang="ja-JP" altLang="en-US" dirty="0"/>
              <a:t>・建物の傾き、倒壊、火災</a:t>
            </a:r>
            <a:endParaRPr kumimoji="1" lang="en-US" altLang="ja-JP" dirty="0"/>
          </a:p>
          <a:p>
            <a:pPr marL="0" indent="0">
              <a:buNone/>
            </a:pPr>
            <a:r>
              <a:rPr lang="ja-JP" altLang="en-US" dirty="0"/>
              <a:t>・倒木</a:t>
            </a:r>
            <a:endParaRPr lang="en-US" altLang="ja-JP" dirty="0"/>
          </a:p>
          <a:p>
            <a:pPr marL="0" indent="0">
              <a:buNone/>
            </a:pPr>
            <a:r>
              <a:rPr kumimoji="1" lang="ja-JP" altLang="en-US" dirty="0"/>
              <a:t>・地すべり</a:t>
            </a:r>
            <a:endParaRPr kumimoji="1" lang="en-US" altLang="ja-JP" dirty="0"/>
          </a:p>
          <a:p>
            <a:pPr marL="0" indent="0">
              <a:buNone/>
            </a:pPr>
            <a:r>
              <a:rPr lang="ja-JP" altLang="en-US" dirty="0"/>
              <a:t>・避難所への移動</a:t>
            </a:r>
            <a:endParaRPr kumimoji="1" lang="en-US" altLang="ja-JP" dirty="0"/>
          </a:p>
          <a:p>
            <a:pPr marL="0" indent="0">
              <a:buNone/>
            </a:pPr>
            <a:r>
              <a:rPr lang="ja-JP" altLang="en-US" dirty="0"/>
              <a:t>・ライフラインに影響（</a:t>
            </a:r>
            <a:r>
              <a:rPr lang="ja-JP" altLang="en-US" sz="2600" dirty="0"/>
              <a:t>水道、ガス、電気、電話、物流、他</a:t>
            </a:r>
            <a:r>
              <a:rPr lang="ja-JP" altLang="en-US" dirty="0"/>
              <a:t>）</a:t>
            </a:r>
            <a:endParaRPr lang="en-US" altLang="ja-JP" dirty="0"/>
          </a:p>
          <a:p>
            <a:pPr marL="0" indent="0">
              <a:buNone/>
            </a:pPr>
            <a:r>
              <a:rPr lang="ja-JP" altLang="en-US" dirty="0"/>
              <a:t>・余震</a:t>
            </a:r>
            <a:endParaRPr lang="en-US" altLang="ja-JP" dirty="0"/>
          </a:p>
        </p:txBody>
      </p:sp>
    </p:spTree>
    <p:extLst>
      <p:ext uri="{BB962C8B-B14F-4D97-AF65-F5344CB8AC3E}">
        <p14:creationId xmlns:p14="http://schemas.microsoft.com/office/powerpoint/2010/main" val="40787713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F345776-E658-4067-BBA0-542A293CFE4A}"/>
              </a:ext>
            </a:extLst>
          </p:cNvPr>
          <p:cNvSpPr>
            <a:spLocks noGrp="1"/>
          </p:cNvSpPr>
          <p:nvPr>
            <p:ph type="title"/>
          </p:nvPr>
        </p:nvSpPr>
        <p:spPr/>
        <p:txBody>
          <a:bodyPr/>
          <a:lstStyle/>
          <a:p>
            <a:r>
              <a:rPr lang="ja-JP" altLang="en-US" dirty="0"/>
              <a:t>フェーズ</a:t>
            </a:r>
            <a:r>
              <a:rPr lang="en-US" altLang="ja-JP" dirty="0"/>
              <a:t>Ⅰ</a:t>
            </a:r>
            <a:r>
              <a:rPr lang="ja-JP" altLang="en-US" dirty="0"/>
              <a:t>（</a:t>
            </a:r>
            <a:r>
              <a:rPr lang="en-US" altLang="ja-JP" dirty="0"/>
              <a:t>3</a:t>
            </a:r>
            <a:r>
              <a:rPr lang="ja-JP" altLang="en-US" dirty="0"/>
              <a:t>）</a:t>
            </a:r>
            <a:endParaRPr kumimoji="1" lang="ja-JP" altLang="en-US" dirty="0"/>
          </a:p>
        </p:txBody>
      </p:sp>
      <p:sp>
        <p:nvSpPr>
          <p:cNvPr id="3" name="コンテンツ プレースホルダー 2">
            <a:extLst>
              <a:ext uri="{FF2B5EF4-FFF2-40B4-BE49-F238E27FC236}">
                <a16:creationId xmlns:a16="http://schemas.microsoft.com/office/drawing/2014/main" id="{42787895-BF4B-4531-B62F-0005A742FBDD}"/>
              </a:ext>
            </a:extLst>
          </p:cNvPr>
          <p:cNvSpPr>
            <a:spLocks noGrp="1"/>
          </p:cNvSpPr>
          <p:nvPr>
            <p:ph idx="1"/>
          </p:nvPr>
        </p:nvSpPr>
        <p:spPr/>
        <p:txBody>
          <a:bodyPr/>
          <a:lstStyle/>
          <a:p>
            <a:pPr marL="0" indent="0">
              <a:buNone/>
            </a:pPr>
            <a:r>
              <a:rPr lang="ja-JP" altLang="en-US" dirty="0"/>
              <a:t>ストレス、不安、状況の未把握（噂話）</a:t>
            </a:r>
            <a:endParaRPr lang="en-US" altLang="ja-JP" dirty="0"/>
          </a:p>
          <a:p>
            <a:pPr marL="0" indent="0">
              <a:buNone/>
            </a:pPr>
            <a:r>
              <a:rPr lang="ja-JP" altLang="en-US" dirty="0"/>
              <a:t>　　　　　　　↓</a:t>
            </a:r>
            <a:endParaRPr lang="en-US" altLang="ja-JP" dirty="0"/>
          </a:p>
          <a:p>
            <a:pPr marL="0" indent="0">
              <a:buNone/>
            </a:pPr>
            <a:r>
              <a:rPr lang="ja-JP" altLang="en-US" dirty="0"/>
              <a:t>混乱（何が起きているのか、整理ができない）</a:t>
            </a:r>
            <a:endParaRPr lang="en-US" altLang="ja-JP" dirty="0"/>
          </a:p>
          <a:p>
            <a:pPr marL="0" indent="0">
              <a:buNone/>
            </a:pPr>
            <a:r>
              <a:rPr lang="ja-JP" altLang="en-US" dirty="0"/>
              <a:t>　　　　　　　↓</a:t>
            </a:r>
            <a:endParaRPr lang="en-US" altLang="ja-JP" dirty="0"/>
          </a:p>
          <a:p>
            <a:pPr marL="0" indent="0">
              <a:buNone/>
            </a:pPr>
            <a:r>
              <a:rPr lang="ja-JP" altLang="en-US" dirty="0"/>
              <a:t>視野が狭くなる</a:t>
            </a:r>
            <a:endParaRPr lang="en-US" altLang="ja-JP" dirty="0"/>
          </a:p>
          <a:p>
            <a:pPr marL="0" indent="0">
              <a:buNone/>
            </a:pPr>
            <a:r>
              <a:rPr lang="ja-JP" altLang="en-US" dirty="0"/>
              <a:t>　　　　　　　↓</a:t>
            </a:r>
            <a:endParaRPr lang="en-US" altLang="ja-JP" dirty="0"/>
          </a:p>
          <a:p>
            <a:pPr marL="0" indent="0">
              <a:buNone/>
            </a:pPr>
            <a:r>
              <a:rPr lang="ja-JP" altLang="en-US" dirty="0"/>
              <a:t>冷静な</a:t>
            </a:r>
            <a:r>
              <a:rPr lang="ja-JP" altLang="en-US" u="sng" dirty="0"/>
              <a:t>判断力の欠如</a:t>
            </a:r>
          </a:p>
        </p:txBody>
      </p:sp>
    </p:spTree>
    <p:extLst>
      <p:ext uri="{BB962C8B-B14F-4D97-AF65-F5344CB8AC3E}">
        <p14:creationId xmlns:p14="http://schemas.microsoft.com/office/powerpoint/2010/main" val="16994978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BB85207-26E8-4F89-83AB-A73491AFF5FC}"/>
              </a:ext>
            </a:extLst>
          </p:cNvPr>
          <p:cNvSpPr>
            <a:spLocks noGrp="1"/>
          </p:cNvSpPr>
          <p:nvPr>
            <p:ph type="title"/>
          </p:nvPr>
        </p:nvSpPr>
        <p:spPr/>
        <p:txBody>
          <a:bodyPr/>
          <a:lstStyle/>
          <a:p>
            <a:r>
              <a:rPr lang="ja-JP" altLang="en-US" dirty="0"/>
              <a:t>フェーズ</a:t>
            </a:r>
            <a:r>
              <a:rPr lang="en-US" altLang="ja-JP" dirty="0"/>
              <a:t>Ⅰ</a:t>
            </a:r>
            <a:r>
              <a:rPr lang="ja-JP" altLang="en-US" dirty="0"/>
              <a:t>（</a:t>
            </a:r>
            <a:r>
              <a:rPr lang="en-US" altLang="ja-JP" dirty="0"/>
              <a:t>4</a:t>
            </a:r>
            <a:r>
              <a:rPr lang="ja-JP" altLang="en-US" dirty="0"/>
              <a:t>）</a:t>
            </a:r>
            <a:endParaRPr kumimoji="1" lang="ja-JP" altLang="en-US" dirty="0"/>
          </a:p>
        </p:txBody>
      </p:sp>
      <p:sp>
        <p:nvSpPr>
          <p:cNvPr id="3" name="コンテンツ プレースホルダー 2">
            <a:extLst>
              <a:ext uri="{FF2B5EF4-FFF2-40B4-BE49-F238E27FC236}">
                <a16:creationId xmlns:a16="http://schemas.microsoft.com/office/drawing/2014/main" id="{A4C7846B-5FA6-47EC-BFA5-72ECACE210B8}"/>
              </a:ext>
            </a:extLst>
          </p:cNvPr>
          <p:cNvSpPr>
            <a:spLocks noGrp="1"/>
          </p:cNvSpPr>
          <p:nvPr>
            <p:ph idx="1"/>
          </p:nvPr>
        </p:nvSpPr>
        <p:spPr/>
        <p:txBody>
          <a:bodyPr>
            <a:normAutofit lnSpcReduction="10000"/>
          </a:bodyPr>
          <a:lstStyle/>
          <a:p>
            <a:pPr marL="0" indent="0">
              <a:buNone/>
            </a:pPr>
            <a:r>
              <a:rPr lang="ja-JP" altLang="en-US" dirty="0"/>
              <a:t>想定される被害</a:t>
            </a:r>
            <a:endParaRPr lang="en-US" altLang="ja-JP" dirty="0"/>
          </a:p>
          <a:p>
            <a:pPr marL="0" indent="0">
              <a:buNone/>
            </a:pPr>
            <a:r>
              <a:rPr lang="ja-JP" altLang="en-US" dirty="0"/>
              <a:t>・人的（利用者・スタッフ・家族）　</a:t>
            </a:r>
            <a:endParaRPr lang="en-US" altLang="ja-JP" dirty="0"/>
          </a:p>
          <a:p>
            <a:pPr marL="0" indent="0">
              <a:buNone/>
            </a:pPr>
            <a:r>
              <a:rPr lang="ja-JP" altLang="en-US" dirty="0"/>
              <a:t>・ライフライン、インフラ　</a:t>
            </a:r>
            <a:endParaRPr lang="en-US" altLang="ja-JP" dirty="0"/>
          </a:p>
          <a:p>
            <a:pPr marL="0" indent="0">
              <a:buNone/>
            </a:pPr>
            <a:r>
              <a:rPr lang="ja-JP" altLang="en-US" dirty="0"/>
              <a:t>・建物（職場、自宅）　</a:t>
            </a:r>
            <a:endParaRPr lang="en-US" altLang="ja-JP" dirty="0"/>
          </a:p>
          <a:p>
            <a:pPr marL="0" indent="0">
              <a:buNone/>
            </a:pPr>
            <a:r>
              <a:rPr lang="ja-JP" altLang="en-US" dirty="0"/>
              <a:t>・事業所（設備・備品・記録物）　</a:t>
            </a:r>
            <a:endParaRPr lang="en-US" altLang="ja-JP" dirty="0"/>
          </a:p>
          <a:p>
            <a:pPr marL="0" indent="0">
              <a:buNone/>
            </a:pPr>
            <a:r>
              <a:rPr lang="ja-JP" altLang="en-US" dirty="0"/>
              <a:t>・他（火災・情報）</a:t>
            </a:r>
            <a:endParaRPr lang="en-US" altLang="ja-JP" dirty="0"/>
          </a:p>
          <a:p>
            <a:pPr marL="0" indent="0">
              <a:buNone/>
            </a:pPr>
            <a:endParaRPr lang="en-US" altLang="ja-JP" dirty="0"/>
          </a:p>
          <a:p>
            <a:pPr marL="0" indent="0">
              <a:buNone/>
            </a:pPr>
            <a:r>
              <a:rPr lang="ja-JP" altLang="en-US" dirty="0"/>
              <a:t>　優先課題は</a:t>
            </a:r>
            <a:r>
              <a:rPr lang="ja-JP" altLang="en-US" b="1" i="1" spc="500" dirty="0">
                <a:solidFill>
                  <a:srgbClr val="FF0000"/>
                </a:solidFill>
              </a:rPr>
              <a:t>「命を守る！」</a:t>
            </a:r>
          </a:p>
          <a:p>
            <a:endParaRPr kumimoji="1" lang="ja-JP" altLang="en-US" dirty="0"/>
          </a:p>
        </p:txBody>
      </p:sp>
      <p:sp>
        <p:nvSpPr>
          <p:cNvPr id="4" name="矢印: 下 3">
            <a:extLst>
              <a:ext uri="{FF2B5EF4-FFF2-40B4-BE49-F238E27FC236}">
                <a16:creationId xmlns:a16="http://schemas.microsoft.com/office/drawing/2014/main" id="{4DC70121-ECCF-4F4D-BE9B-0D14E3A9B89A}"/>
              </a:ext>
            </a:extLst>
          </p:cNvPr>
          <p:cNvSpPr/>
          <p:nvPr/>
        </p:nvSpPr>
        <p:spPr>
          <a:xfrm>
            <a:off x="3419872" y="4797152"/>
            <a:ext cx="1872208"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9681844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solidFill>
                  <a:prstClr val="black"/>
                </a:solidFill>
              </a:rPr>
              <a:t>フェーズ</a:t>
            </a:r>
            <a:r>
              <a:rPr lang="en-US" altLang="ja-JP" dirty="0">
                <a:solidFill>
                  <a:prstClr val="black"/>
                </a:solidFill>
              </a:rPr>
              <a:t>Ⅱ</a:t>
            </a:r>
            <a:r>
              <a:rPr lang="ja-JP" altLang="en-US" dirty="0">
                <a:solidFill>
                  <a:prstClr val="black"/>
                </a:solidFill>
              </a:rPr>
              <a:t>（</a:t>
            </a:r>
            <a:r>
              <a:rPr lang="en-US" altLang="ja-JP" dirty="0">
                <a:solidFill>
                  <a:prstClr val="black"/>
                </a:solidFill>
              </a:rPr>
              <a:t>1</a:t>
            </a:r>
            <a:r>
              <a:rPr lang="ja-JP" altLang="en-US" dirty="0">
                <a:solidFill>
                  <a:prstClr val="black"/>
                </a:solidFill>
              </a:rPr>
              <a:t>）</a:t>
            </a:r>
            <a:endParaRPr kumimoji="1" lang="ja-JP" altLang="en-US" dirty="0"/>
          </a:p>
        </p:txBody>
      </p:sp>
      <p:sp>
        <p:nvSpPr>
          <p:cNvPr id="3" name="コンテンツ プレースホルダー 2"/>
          <p:cNvSpPr>
            <a:spLocks noGrp="1"/>
          </p:cNvSpPr>
          <p:nvPr>
            <p:ph idx="1"/>
          </p:nvPr>
        </p:nvSpPr>
        <p:spPr>
          <a:xfrm>
            <a:off x="457200" y="1484784"/>
            <a:ext cx="8229600" cy="4968552"/>
          </a:xfrm>
        </p:spPr>
        <p:txBody>
          <a:bodyPr>
            <a:normAutofit fontScale="85000" lnSpcReduction="20000"/>
          </a:bodyPr>
          <a:lstStyle/>
          <a:p>
            <a:pPr marL="0" indent="0">
              <a:buNone/>
            </a:pPr>
            <a:r>
              <a:rPr kumimoji="1" lang="ja-JP" altLang="en-US" dirty="0"/>
              <a:t>・ライフライン・・・ガス、電話ストップ</a:t>
            </a:r>
            <a:endParaRPr kumimoji="1" lang="en-US" altLang="ja-JP" dirty="0"/>
          </a:p>
          <a:p>
            <a:pPr marL="0" indent="0">
              <a:buNone/>
            </a:pPr>
            <a:r>
              <a:rPr lang="ja-JP" altLang="en-US" dirty="0"/>
              <a:t>　　　　　　　　　　 水（給水車）</a:t>
            </a:r>
            <a:endParaRPr lang="en-US" altLang="ja-JP" dirty="0"/>
          </a:p>
          <a:p>
            <a:pPr marL="0" indent="0">
              <a:buNone/>
            </a:pPr>
            <a:r>
              <a:rPr kumimoji="1" lang="ja-JP" altLang="en-US" dirty="0"/>
              <a:t>　　　　　　　　　　 電気（一部復旧）</a:t>
            </a:r>
            <a:endParaRPr kumimoji="1" lang="en-US" altLang="ja-JP" dirty="0"/>
          </a:p>
          <a:p>
            <a:pPr marL="0" indent="0">
              <a:buNone/>
            </a:pPr>
            <a:r>
              <a:rPr lang="ja-JP" altLang="en-US" dirty="0"/>
              <a:t>　　　　　　　　　　 物流（規制）</a:t>
            </a:r>
            <a:endParaRPr lang="en-US" altLang="ja-JP" dirty="0"/>
          </a:p>
          <a:p>
            <a:pPr marL="0" indent="0">
              <a:buNone/>
            </a:pPr>
            <a:r>
              <a:rPr lang="ja-JP" altLang="en-US" dirty="0"/>
              <a:t>・インフラ・・・・・  交通機関（道路、鉄道等）</a:t>
            </a:r>
            <a:endParaRPr lang="en-US" altLang="ja-JP" dirty="0"/>
          </a:p>
          <a:p>
            <a:pPr marL="0" indent="0">
              <a:buNone/>
            </a:pPr>
            <a:r>
              <a:rPr lang="ja-JP" altLang="en-US" dirty="0"/>
              <a:t>　　　　　　　　　　 公共施設（学校、病院、公園、福祉施設　</a:t>
            </a:r>
            <a:endParaRPr lang="en-US" altLang="ja-JP" dirty="0"/>
          </a:p>
          <a:p>
            <a:pPr marL="0" indent="0">
              <a:buNone/>
            </a:pPr>
            <a:r>
              <a:rPr lang="ja-JP" altLang="en-US" dirty="0"/>
              <a:t>　　　　　　　　　 　等）</a:t>
            </a:r>
            <a:endParaRPr lang="en-US" altLang="ja-JP" dirty="0"/>
          </a:p>
          <a:p>
            <a:pPr marL="0" indent="0">
              <a:buNone/>
            </a:pPr>
            <a:r>
              <a:rPr lang="ja-JP" altLang="en-US" dirty="0"/>
              <a:t>・生活と仕事</a:t>
            </a:r>
            <a:endParaRPr lang="en-US" altLang="ja-JP" dirty="0"/>
          </a:p>
          <a:p>
            <a:pPr marL="0" indent="0">
              <a:buNone/>
            </a:pPr>
            <a:r>
              <a:rPr kumimoji="1" lang="ja-JP" altLang="en-US" dirty="0"/>
              <a:t>・余震</a:t>
            </a:r>
            <a:endParaRPr kumimoji="1" lang="en-US" altLang="ja-JP" dirty="0"/>
          </a:p>
          <a:p>
            <a:pPr marL="0" indent="0">
              <a:buNone/>
            </a:pPr>
            <a:r>
              <a:rPr lang="ja-JP" altLang="en-US" dirty="0"/>
              <a:t>・その他・・・・・・ 疾病の悪化、災害関連死、避難所トラブ　</a:t>
            </a:r>
            <a:endParaRPr lang="en-US" altLang="ja-JP" dirty="0"/>
          </a:p>
          <a:p>
            <a:pPr marL="0" indent="0">
              <a:buNone/>
            </a:pPr>
            <a:r>
              <a:rPr lang="ja-JP" altLang="en-US" dirty="0"/>
              <a:t>　　　　　　　　　   ル</a:t>
            </a:r>
            <a:endParaRPr kumimoji="1" lang="en-US" altLang="ja-JP" dirty="0"/>
          </a:p>
          <a:p>
            <a:pPr marL="0" indent="0">
              <a:buNone/>
            </a:pPr>
            <a:endParaRPr kumimoji="1" lang="ja-JP" altLang="en-US" dirty="0"/>
          </a:p>
        </p:txBody>
      </p:sp>
    </p:spTree>
    <p:extLst>
      <p:ext uri="{BB962C8B-B14F-4D97-AF65-F5344CB8AC3E}">
        <p14:creationId xmlns:p14="http://schemas.microsoft.com/office/powerpoint/2010/main" val="10559856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0534D4-E327-4D94-8AC5-C0A5869F6CC9}"/>
              </a:ext>
            </a:extLst>
          </p:cNvPr>
          <p:cNvSpPr>
            <a:spLocks noGrp="1"/>
          </p:cNvSpPr>
          <p:nvPr>
            <p:ph type="title"/>
          </p:nvPr>
        </p:nvSpPr>
        <p:spPr>
          <a:xfrm>
            <a:off x="457200" y="274638"/>
            <a:ext cx="8229600" cy="706090"/>
          </a:xfrm>
        </p:spPr>
        <p:txBody>
          <a:bodyPr>
            <a:normAutofit fontScale="90000"/>
          </a:bodyPr>
          <a:lstStyle/>
          <a:p>
            <a:r>
              <a:rPr kumimoji="1" lang="ja-JP" altLang="en-US" dirty="0"/>
              <a:t>避難所</a:t>
            </a:r>
          </a:p>
        </p:txBody>
      </p:sp>
      <p:sp>
        <p:nvSpPr>
          <p:cNvPr id="3" name="コンテンツ プレースホルダー 2">
            <a:extLst>
              <a:ext uri="{FF2B5EF4-FFF2-40B4-BE49-F238E27FC236}">
                <a16:creationId xmlns:a16="http://schemas.microsoft.com/office/drawing/2014/main" id="{5AC18C58-574F-4D9C-B62E-FA37B94114DF}"/>
              </a:ext>
            </a:extLst>
          </p:cNvPr>
          <p:cNvSpPr>
            <a:spLocks noGrp="1"/>
          </p:cNvSpPr>
          <p:nvPr>
            <p:ph idx="1"/>
          </p:nvPr>
        </p:nvSpPr>
        <p:spPr>
          <a:xfrm>
            <a:off x="457200" y="1124744"/>
            <a:ext cx="8229600" cy="5001419"/>
          </a:xfrm>
        </p:spPr>
        <p:txBody>
          <a:bodyPr>
            <a:normAutofit fontScale="77500" lnSpcReduction="20000"/>
          </a:bodyPr>
          <a:lstStyle/>
          <a:p>
            <a:pPr marL="0" indent="0">
              <a:buNone/>
            </a:pPr>
            <a:r>
              <a:rPr kumimoji="1" lang="ja-JP" altLang="en-US" dirty="0"/>
              <a:t>・</a:t>
            </a:r>
            <a:r>
              <a:rPr kumimoji="1" lang="ja-JP" altLang="en-US" dirty="0">
                <a:solidFill>
                  <a:srgbClr val="FF0000"/>
                </a:solidFill>
              </a:rPr>
              <a:t>避難場所</a:t>
            </a:r>
            <a:endParaRPr kumimoji="1" lang="en-US" altLang="ja-JP" dirty="0">
              <a:solidFill>
                <a:srgbClr val="FF0000"/>
              </a:solidFill>
            </a:endParaRPr>
          </a:p>
          <a:p>
            <a:pPr marL="0" indent="0">
              <a:buNone/>
            </a:pPr>
            <a:r>
              <a:rPr lang="ja-JP" altLang="en-US" dirty="0"/>
              <a:t>　　近隣の者が集合して一時的に様子を見る場所。又は避難者が一時的に集団を形成する場所で安全が確保されるスペース（グラウンド、神社等）</a:t>
            </a:r>
            <a:endParaRPr lang="en-US" altLang="ja-JP" dirty="0"/>
          </a:p>
          <a:p>
            <a:pPr marL="0" indent="0">
              <a:buNone/>
            </a:pPr>
            <a:endParaRPr lang="en-US" altLang="ja-JP" dirty="0"/>
          </a:p>
          <a:p>
            <a:pPr marL="0" indent="0">
              <a:buNone/>
            </a:pPr>
            <a:r>
              <a:rPr kumimoji="1" lang="ja-JP" altLang="en-US" dirty="0"/>
              <a:t>・</a:t>
            </a:r>
            <a:r>
              <a:rPr kumimoji="1" lang="ja-JP" altLang="en-US" dirty="0">
                <a:solidFill>
                  <a:srgbClr val="FF0000"/>
                </a:solidFill>
              </a:rPr>
              <a:t>避難所</a:t>
            </a:r>
            <a:endParaRPr kumimoji="1" lang="en-US" altLang="ja-JP" dirty="0">
              <a:solidFill>
                <a:srgbClr val="FF0000"/>
              </a:solidFill>
            </a:endParaRPr>
          </a:p>
          <a:p>
            <a:pPr marL="0" indent="0">
              <a:buNone/>
            </a:pPr>
            <a:r>
              <a:rPr lang="ja-JP" altLang="en-US" dirty="0"/>
              <a:t>　　家屋の倒壊、焼失等の被害を受けた者。又は被害を受ける恐れのある者を一時的に受け入れ保護する（学校、まちづくりセンター等）</a:t>
            </a:r>
            <a:endParaRPr lang="en-US" altLang="ja-JP" dirty="0"/>
          </a:p>
          <a:p>
            <a:pPr marL="0" indent="0">
              <a:buNone/>
            </a:pPr>
            <a:endParaRPr lang="en-US" altLang="ja-JP" dirty="0"/>
          </a:p>
          <a:p>
            <a:pPr marL="0" indent="0">
              <a:buNone/>
            </a:pPr>
            <a:r>
              <a:rPr kumimoji="1" lang="ja-JP" altLang="en-US" dirty="0"/>
              <a:t>・</a:t>
            </a:r>
            <a:r>
              <a:rPr kumimoji="1" lang="ja-JP" altLang="en-US" dirty="0">
                <a:solidFill>
                  <a:srgbClr val="FF0000"/>
                </a:solidFill>
              </a:rPr>
              <a:t>福祉避難所</a:t>
            </a:r>
            <a:endParaRPr kumimoji="1" lang="en-US" altLang="ja-JP" dirty="0">
              <a:solidFill>
                <a:srgbClr val="FF0000"/>
              </a:solidFill>
            </a:endParaRPr>
          </a:p>
          <a:p>
            <a:pPr marL="0" indent="0">
              <a:buNone/>
            </a:pPr>
            <a:r>
              <a:rPr lang="ja-JP" altLang="en-US" dirty="0"/>
              <a:t>　　自宅、避難所での生活が困難で、医療や介護等のサービスを必要とする者を一時的に受け入れ保護する（社会福祉施設、地域センター等）</a:t>
            </a:r>
            <a:endParaRPr kumimoji="1" lang="ja-JP" altLang="en-US" dirty="0"/>
          </a:p>
        </p:txBody>
      </p:sp>
    </p:spTree>
    <p:extLst>
      <p:ext uri="{BB962C8B-B14F-4D97-AF65-F5344CB8AC3E}">
        <p14:creationId xmlns:p14="http://schemas.microsoft.com/office/powerpoint/2010/main" val="42164280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43AE61-97D6-4025-AE7C-93CAC13B5318}"/>
              </a:ext>
            </a:extLst>
          </p:cNvPr>
          <p:cNvSpPr>
            <a:spLocks noGrp="1"/>
          </p:cNvSpPr>
          <p:nvPr>
            <p:ph type="title"/>
          </p:nvPr>
        </p:nvSpPr>
        <p:spPr/>
        <p:txBody>
          <a:bodyPr/>
          <a:lstStyle/>
          <a:p>
            <a:r>
              <a:rPr lang="ja-JP" altLang="en-US" dirty="0">
                <a:solidFill>
                  <a:prstClr val="black"/>
                </a:solidFill>
              </a:rPr>
              <a:t>フェーズ</a:t>
            </a:r>
            <a:r>
              <a:rPr lang="en-US" altLang="ja-JP" dirty="0">
                <a:solidFill>
                  <a:prstClr val="black"/>
                </a:solidFill>
              </a:rPr>
              <a:t>Ⅱ</a:t>
            </a:r>
            <a:r>
              <a:rPr lang="ja-JP" altLang="en-US" dirty="0">
                <a:solidFill>
                  <a:prstClr val="black"/>
                </a:solidFill>
              </a:rPr>
              <a:t>（</a:t>
            </a:r>
            <a:r>
              <a:rPr lang="en-US" altLang="ja-JP" dirty="0">
                <a:solidFill>
                  <a:prstClr val="black"/>
                </a:solidFill>
              </a:rPr>
              <a:t>2</a:t>
            </a:r>
            <a:r>
              <a:rPr lang="ja-JP" altLang="en-US" dirty="0">
                <a:solidFill>
                  <a:prstClr val="black"/>
                </a:solidFill>
              </a:rPr>
              <a:t>）</a:t>
            </a:r>
            <a:endParaRPr kumimoji="1" lang="ja-JP" altLang="en-US" dirty="0"/>
          </a:p>
        </p:txBody>
      </p:sp>
      <p:sp>
        <p:nvSpPr>
          <p:cNvPr id="3" name="コンテンツ プレースホルダー 2">
            <a:extLst>
              <a:ext uri="{FF2B5EF4-FFF2-40B4-BE49-F238E27FC236}">
                <a16:creationId xmlns:a16="http://schemas.microsoft.com/office/drawing/2014/main" id="{44C15DDD-854F-4878-9D4A-90DA5520319F}"/>
              </a:ext>
            </a:extLst>
          </p:cNvPr>
          <p:cNvSpPr>
            <a:spLocks noGrp="1"/>
          </p:cNvSpPr>
          <p:nvPr>
            <p:ph idx="1"/>
          </p:nvPr>
        </p:nvSpPr>
        <p:spPr/>
        <p:txBody>
          <a:bodyPr/>
          <a:lstStyle/>
          <a:p>
            <a:pPr marL="0" indent="0">
              <a:buNone/>
            </a:pPr>
            <a:r>
              <a:rPr lang="ja-JP" altLang="en-US" dirty="0"/>
              <a:t>実態の認識</a:t>
            </a:r>
            <a:endParaRPr lang="en-US" altLang="ja-JP" dirty="0"/>
          </a:p>
          <a:p>
            <a:pPr marL="0" indent="0">
              <a:buNone/>
            </a:pPr>
            <a:r>
              <a:rPr lang="ja-JP" altLang="en-US" dirty="0"/>
              <a:t>　　　　　↓</a:t>
            </a:r>
            <a:endParaRPr lang="en-US" altLang="ja-JP" dirty="0"/>
          </a:p>
          <a:p>
            <a:pPr marL="0" indent="0">
              <a:buNone/>
            </a:pPr>
            <a:r>
              <a:rPr lang="ja-JP" altLang="en-US" dirty="0"/>
              <a:t>実態に対する受容と拒絶</a:t>
            </a:r>
            <a:endParaRPr lang="en-US" altLang="ja-JP" dirty="0"/>
          </a:p>
          <a:p>
            <a:pPr marL="0" indent="0">
              <a:buNone/>
            </a:pPr>
            <a:r>
              <a:rPr lang="ja-JP" altLang="en-US" dirty="0"/>
              <a:t>　　　　　↓</a:t>
            </a:r>
            <a:endParaRPr lang="en-US" altLang="ja-JP" dirty="0"/>
          </a:p>
          <a:p>
            <a:pPr marL="0" indent="0">
              <a:buNone/>
            </a:pPr>
            <a:r>
              <a:rPr lang="ja-JP" altLang="en-US" dirty="0"/>
              <a:t>困惑・ストレス、生活への不安、思考力低下</a:t>
            </a:r>
            <a:endParaRPr lang="en-US" altLang="ja-JP" dirty="0"/>
          </a:p>
          <a:p>
            <a:pPr marL="0" indent="0">
              <a:buNone/>
            </a:pPr>
            <a:r>
              <a:rPr lang="ja-JP" altLang="en-US" dirty="0"/>
              <a:t>疾病の発症・併発</a:t>
            </a:r>
          </a:p>
          <a:p>
            <a:pPr marL="0" indent="0">
              <a:buNone/>
            </a:pPr>
            <a:endParaRPr kumimoji="1" lang="ja-JP" altLang="en-US" dirty="0"/>
          </a:p>
        </p:txBody>
      </p:sp>
    </p:spTree>
    <p:extLst>
      <p:ext uri="{BB962C8B-B14F-4D97-AF65-F5344CB8AC3E}">
        <p14:creationId xmlns:p14="http://schemas.microsoft.com/office/powerpoint/2010/main" val="13085706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solidFill>
                  <a:prstClr val="black"/>
                </a:solidFill>
              </a:rPr>
              <a:t>フェーズ</a:t>
            </a:r>
            <a:r>
              <a:rPr lang="en-US" altLang="ja-JP" dirty="0">
                <a:solidFill>
                  <a:prstClr val="black"/>
                </a:solidFill>
              </a:rPr>
              <a:t>Ⅱ</a:t>
            </a:r>
            <a:r>
              <a:rPr lang="ja-JP" altLang="en-US" dirty="0">
                <a:solidFill>
                  <a:prstClr val="black"/>
                </a:solidFill>
              </a:rPr>
              <a:t>（</a:t>
            </a:r>
            <a:r>
              <a:rPr lang="en-US" altLang="ja-JP" dirty="0">
                <a:solidFill>
                  <a:prstClr val="black"/>
                </a:solidFill>
              </a:rPr>
              <a:t>3</a:t>
            </a:r>
            <a:r>
              <a:rPr lang="ja-JP" altLang="en-US" dirty="0">
                <a:solidFill>
                  <a:prstClr val="black"/>
                </a:solidFill>
              </a:rPr>
              <a:t>）</a:t>
            </a:r>
            <a:endParaRPr kumimoji="1" lang="ja-JP" altLang="en-US" dirty="0"/>
          </a:p>
        </p:txBody>
      </p:sp>
      <p:sp>
        <p:nvSpPr>
          <p:cNvPr id="3" name="コンテンツ プレースホルダー 2"/>
          <p:cNvSpPr>
            <a:spLocks noGrp="1"/>
          </p:cNvSpPr>
          <p:nvPr>
            <p:ph idx="1"/>
          </p:nvPr>
        </p:nvSpPr>
        <p:spPr>
          <a:xfrm>
            <a:off x="467544" y="1600200"/>
            <a:ext cx="7992888" cy="4525963"/>
          </a:xfrm>
        </p:spPr>
        <p:txBody>
          <a:bodyPr>
            <a:normAutofit fontScale="85000" lnSpcReduction="20000"/>
          </a:bodyPr>
          <a:lstStyle/>
          <a:p>
            <a:pPr marL="0" indent="0">
              <a:buNone/>
            </a:pPr>
            <a:r>
              <a:rPr lang="ja-JP" altLang="en-US" dirty="0">
                <a:solidFill>
                  <a:srgbClr val="FF0000"/>
                </a:solidFill>
              </a:rPr>
              <a:t>“地震発生</a:t>
            </a:r>
            <a:r>
              <a:rPr lang="en-US" altLang="ja-JP" dirty="0">
                <a:solidFill>
                  <a:srgbClr val="FF0000"/>
                </a:solidFill>
              </a:rPr>
              <a:t>4</a:t>
            </a:r>
            <a:r>
              <a:rPr lang="ja-JP" altLang="en-US" dirty="0">
                <a:solidFill>
                  <a:srgbClr val="FF0000"/>
                </a:solidFill>
              </a:rPr>
              <a:t>・</a:t>
            </a:r>
            <a:r>
              <a:rPr lang="en-US" altLang="ja-JP" dirty="0">
                <a:solidFill>
                  <a:srgbClr val="FF0000"/>
                </a:solidFill>
              </a:rPr>
              <a:t>5</a:t>
            </a:r>
            <a:r>
              <a:rPr lang="ja-JP" altLang="en-US" dirty="0">
                <a:solidFill>
                  <a:srgbClr val="FF0000"/>
                </a:solidFill>
              </a:rPr>
              <a:t>日程度をイメージしてみよう！”</a:t>
            </a:r>
            <a:endParaRPr lang="en-US" altLang="ja-JP" dirty="0">
              <a:solidFill>
                <a:srgbClr val="FF0000"/>
              </a:solidFill>
            </a:endParaRPr>
          </a:p>
          <a:p>
            <a:pPr marL="0" indent="0">
              <a:buNone/>
            </a:pPr>
            <a:r>
              <a:rPr lang="ja-JP" altLang="en-US" dirty="0"/>
              <a:t>①今、</a:t>
            </a:r>
            <a:r>
              <a:rPr kumimoji="1" lang="ja-JP" altLang="en-US" dirty="0"/>
              <a:t>家族</a:t>
            </a:r>
            <a:r>
              <a:rPr lang="ja-JP" altLang="en-US" dirty="0"/>
              <a:t>や</a:t>
            </a:r>
            <a:r>
              <a:rPr kumimoji="1" lang="ja-JP" altLang="en-US" dirty="0"/>
              <a:t>関係者はどのような生活を送っています</a:t>
            </a:r>
            <a:endParaRPr kumimoji="1" lang="en-US" altLang="ja-JP" dirty="0"/>
          </a:p>
          <a:p>
            <a:pPr marL="0" indent="0">
              <a:buNone/>
            </a:pPr>
            <a:r>
              <a:rPr lang="ja-JP" altLang="en-US" dirty="0"/>
              <a:t>　</a:t>
            </a:r>
            <a:r>
              <a:rPr kumimoji="1" lang="ja-JP" altLang="en-US" dirty="0"/>
              <a:t>か？</a:t>
            </a:r>
            <a:endParaRPr kumimoji="1" lang="en-US" altLang="ja-JP" dirty="0"/>
          </a:p>
          <a:p>
            <a:pPr marL="0" indent="0">
              <a:buNone/>
            </a:pPr>
            <a:r>
              <a:rPr lang="ja-JP" altLang="en-US" dirty="0"/>
              <a:t>②今、あなた（事業所）は何ができますか？</a:t>
            </a:r>
            <a:endParaRPr lang="en-US" altLang="ja-JP" dirty="0"/>
          </a:p>
          <a:p>
            <a:pPr marL="0" indent="0">
              <a:buNone/>
            </a:pPr>
            <a:r>
              <a:rPr lang="ja-JP" altLang="en-US" dirty="0"/>
              <a:t>③今、あなた（事業所）は何をしなければならないです</a:t>
            </a:r>
            <a:endParaRPr lang="en-US" altLang="ja-JP" dirty="0"/>
          </a:p>
          <a:p>
            <a:pPr marL="0" indent="0">
              <a:buNone/>
            </a:pPr>
            <a:r>
              <a:rPr lang="ja-JP" altLang="en-US" dirty="0"/>
              <a:t>　か？</a:t>
            </a:r>
            <a:endParaRPr lang="en-US" altLang="ja-JP" dirty="0"/>
          </a:p>
          <a:p>
            <a:pPr marL="0" indent="0">
              <a:buNone/>
            </a:pPr>
            <a:r>
              <a:rPr lang="ja-JP" altLang="en-US" dirty="0"/>
              <a:t>④その為に何が支障となっていますか？</a:t>
            </a:r>
            <a:endParaRPr lang="en-US" altLang="ja-JP" dirty="0"/>
          </a:p>
          <a:p>
            <a:pPr marL="0" indent="0">
              <a:buNone/>
            </a:pPr>
            <a:r>
              <a:rPr lang="ja-JP" altLang="en-US" dirty="0"/>
              <a:t>⑤今、あなたの周り（事業所や家族等）でどのよう　</a:t>
            </a:r>
            <a:endParaRPr lang="en-US" altLang="ja-JP" dirty="0"/>
          </a:p>
          <a:p>
            <a:pPr marL="0" indent="0">
              <a:buNone/>
            </a:pPr>
            <a:r>
              <a:rPr lang="ja-JP" altLang="en-US" dirty="0"/>
              <a:t>　な問題が発生していますか？</a:t>
            </a:r>
            <a:endParaRPr lang="en-US" altLang="ja-JP" dirty="0"/>
          </a:p>
          <a:p>
            <a:pPr marL="0" indent="0">
              <a:buNone/>
            </a:pPr>
            <a:r>
              <a:rPr lang="ja-JP" altLang="en-US" dirty="0"/>
              <a:t>　　　　　　　　　　　　　　　　　　　　　　　　　　　　　</a:t>
            </a:r>
            <a:r>
              <a:rPr lang="ja-JP" altLang="en-US" sz="2800" dirty="0"/>
              <a:t>（様式</a:t>
            </a:r>
            <a:r>
              <a:rPr lang="en-US" altLang="ja-JP" sz="2800" dirty="0"/>
              <a:t>3</a:t>
            </a:r>
            <a:r>
              <a:rPr lang="ja-JP" altLang="en-US" sz="2800" dirty="0"/>
              <a:t>）</a:t>
            </a:r>
            <a:endParaRPr lang="en-US" altLang="ja-JP" sz="2800" dirty="0"/>
          </a:p>
          <a:p>
            <a:pPr marL="0" indent="0">
              <a:buNone/>
            </a:pPr>
            <a:endParaRPr kumimoji="1" lang="en-US" altLang="ja-JP" dirty="0"/>
          </a:p>
        </p:txBody>
      </p:sp>
    </p:spTree>
    <p:extLst>
      <p:ext uri="{BB962C8B-B14F-4D97-AF65-F5344CB8AC3E}">
        <p14:creationId xmlns:p14="http://schemas.microsoft.com/office/powerpoint/2010/main" val="20247132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BD78D8A-CBA1-4A68-B617-E816B219A5F5}"/>
              </a:ext>
            </a:extLst>
          </p:cNvPr>
          <p:cNvSpPr>
            <a:spLocks noGrp="1"/>
          </p:cNvSpPr>
          <p:nvPr>
            <p:ph type="title"/>
          </p:nvPr>
        </p:nvSpPr>
        <p:spPr>
          <a:xfrm flipV="1">
            <a:off x="539552" y="-853200"/>
            <a:ext cx="8229600" cy="321759"/>
          </a:xfrm>
        </p:spPr>
        <p:txBody>
          <a:bodyPr>
            <a:normAutofit fontScale="90000"/>
          </a:bodyPr>
          <a:lstStyle/>
          <a:p>
            <a:endParaRPr kumimoji="1" lang="ja-JP" altLang="en-US" dirty="0"/>
          </a:p>
        </p:txBody>
      </p:sp>
      <p:graphicFrame>
        <p:nvGraphicFramePr>
          <p:cNvPr id="4" name="コンテンツ プレースホルダー 3">
            <a:extLst>
              <a:ext uri="{FF2B5EF4-FFF2-40B4-BE49-F238E27FC236}">
                <a16:creationId xmlns:a16="http://schemas.microsoft.com/office/drawing/2014/main" id="{4B1B8CC6-D398-4D4E-8F6C-6BDC4766BFFB}"/>
              </a:ext>
            </a:extLst>
          </p:cNvPr>
          <p:cNvGraphicFramePr>
            <a:graphicFrameLocks noGrp="1"/>
          </p:cNvGraphicFramePr>
          <p:nvPr>
            <p:ph idx="1"/>
            <p:extLst>
              <p:ext uri="{D42A27DB-BD31-4B8C-83A1-F6EECF244321}">
                <p14:modId xmlns:p14="http://schemas.microsoft.com/office/powerpoint/2010/main" val="4293405348"/>
              </p:ext>
            </p:extLst>
          </p:nvPr>
        </p:nvGraphicFramePr>
        <p:xfrm>
          <a:off x="1763688" y="274638"/>
          <a:ext cx="5472608" cy="6178697"/>
        </p:xfrm>
        <a:graphic>
          <a:graphicData uri="http://schemas.openxmlformats.org/drawingml/2006/table">
            <a:tbl>
              <a:tblPr firstRow="1" firstCol="1" bandRow="1">
                <a:tableStyleId>{5940675A-B579-460E-94D1-54222C63F5DA}</a:tableStyleId>
              </a:tblPr>
              <a:tblGrid>
                <a:gridCol w="1002632">
                  <a:extLst>
                    <a:ext uri="{9D8B030D-6E8A-4147-A177-3AD203B41FA5}">
                      <a16:colId xmlns:a16="http://schemas.microsoft.com/office/drawing/2014/main" val="1070651742"/>
                    </a:ext>
                  </a:extLst>
                </a:gridCol>
                <a:gridCol w="4469976">
                  <a:extLst>
                    <a:ext uri="{9D8B030D-6E8A-4147-A177-3AD203B41FA5}">
                      <a16:colId xmlns:a16="http://schemas.microsoft.com/office/drawing/2014/main" val="727165550"/>
                    </a:ext>
                  </a:extLst>
                </a:gridCol>
              </a:tblGrid>
              <a:tr h="427393">
                <a:tc gridSpan="2">
                  <a:txBody>
                    <a:bodyPr/>
                    <a:lstStyle/>
                    <a:p>
                      <a:pPr indent="165100" algn="ctr">
                        <a:spcAft>
                          <a:spcPts val="0"/>
                        </a:spcAft>
                      </a:pPr>
                      <a:r>
                        <a:rPr lang="ja-JP" sz="1000" b="1" dirty="0">
                          <a:effectLst/>
                        </a:rPr>
                        <a:t>依頼・質問（要望）シート</a:t>
                      </a:r>
                      <a:endParaRPr lang="ja-JP" sz="700" b="1"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40344" marR="40344" marT="0" marB="0" anchor="ctr"/>
                </a:tc>
                <a:tc hMerge="1">
                  <a:txBody>
                    <a:bodyPr/>
                    <a:lstStyle/>
                    <a:p>
                      <a:endParaRPr kumimoji="1" lang="ja-JP" altLang="en-US"/>
                    </a:p>
                  </a:txBody>
                  <a:tcPr/>
                </a:tc>
                <a:extLst>
                  <a:ext uri="{0D108BD9-81ED-4DB2-BD59-A6C34878D82A}">
                    <a16:rowId xmlns:a16="http://schemas.microsoft.com/office/drawing/2014/main" val="118114335"/>
                  </a:ext>
                </a:extLst>
              </a:tr>
              <a:tr h="441696">
                <a:tc gridSpan="2">
                  <a:txBody>
                    <a:bodyPr/>
                    <a:lstStyle/>
                    <a:p>
                      <a:pPr algn="ctr">
                        <a:spcAft>
                          <a:spcPts val="0"/>
                        </a:spcAft>
                      </a:pPr>
                      <a:r>
                        <a:rPr lang="ja-JP" sz="1000" b="1" dirty="0">
                          <a:effectLst/>
                        </a:rPr>
                        <a:t>記入日時　令和</a:t>
                      </a:r>
                      <a:r>
                        <a:rPr lang="ja-JP" altLang="en-US" sz="1000" b="1" dirty="0">
                          <a:effectLst/>
                        </a:rPr>
                        <a:t>　</a:t>
                      </a:r>
                      <a:r>
                        <a:rPr lang="en-US" altLang="ja-JP" sz="1000" b="1" dirty="0">
                          <a:effectLst/>
                        </a:rPr>
                        <a:t>7</a:t>
                      </a:r>
                      <a:r>
                        <a:rPr lang="ja-JP" sz="1000" b="1" dirty="0">
                          <a:effectLst/>
                        </a:rPr>
                        <a:t>年　</a:t>
                      </a:r>
                      <a:r>
                        <a:rPr lang="en-US" altLang="ja-JP" sz="1000" b="1" dirty="0">
                          <a:effectLst/>
                        </a:rPr>
                        <a:t>3</a:t>
                      </a:r>
                      <a:r>
                        <a:rPr lang="ja-JP" sz="1000" b="1" dirty="0">
                          <a:effectLst/>
                        </a:rPr>
                        <a:t>月　□日（水）：　</a:t>
                      </a:r>
                      <a:r>
                        <a:rPr lang="ja-JP" sz="1000" b="1" u="sng" dirty="0">
                          <a:effectLst/>
                        </a:rPr>
                        <a:t>フェーズ　Ⅱ　・　Ⅲ</a:t>
                      </a:r>
                      <a:r>
                        <a:rPr lang="ja-JP" sz="800" b="1" u="sng" dirty="0">
                          <a:effectLst/>
                        </a:rPr>
                        <a:t>　</a:t>
                      </a:r>
                      <a:endParaRPr lang="ja-JP" sz="700" b="1"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40344" marR="40344" marT="0" marB="0" anchor="ctr"/>
                </a:tc>
                <a:tc hMerge="1">
                  <a:txBody>
                    <a:bodyPr/>
                    <a:lstStyle/>
                    <a:p>
                      <a:endParaRPr kumimoji="1" lang="ja-JP" altLang="en-US"/>
                    </a:p>
                  </a:txBody>
                  <a:tcPr/>
                </a:tc>
                <a:extLst>
                  <a:ext uri="{0D108BD9-81ED-4DB2-BD59-A6C34878D82A}">
                    <a16:rowId xmlns:a16="http://schemas.microsoft.com/office/drawing/2014/main" val="3723580646"/>
                  </a:ext>
                </a:extLst>
              </a:tr>
              <a:tr h="650768">
                <a:tc>
                  <a:txBody>
                    <a:bodyPr/>
                    <a:lstStyle/>
                    <a:p>
                      <a:pPr algn="ctr">
                        <a:spcAft>
                          <a:spcPts val="0"/>
                        </a:spcAft>
                      </a:pPr>
                      <a:r>
                        <a:rPr lang="ja-JP" sz="1200" b="1" dirty="0">
                          <a:effectLst/>
                        </a:rPr>
                        <a:t>【発信元】</a:t>
                      </a:r>
                      <a:endParaRPr lang="ja-JP" sz="1200" b="1"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40344" marR="40344" marT="0" marB="0" anchor="ctr"/>
                </a:tc>
                <a:tc>
                  <a:txBody>
                    <a:bodyPr/>
                    <a:lstStyle/>
                    <a:p>
                      <a:pPr marL="152400" indent="-152400">
                        <a:spcAft>
                          <a:spcPts val="0"/>
                        </a:spcAft>
                      </a:pPr>
                      <a:r>
                        <a:rPr lang="ja-JP" sz="1200" b="1" dirty="0">
                          <a:effectLst/>
                        </a:rPr>
                        <a:t>いずれかに「○」をして下さい。　　　　居宅介護支援事業</a:t>
                      </a:r>
                      <a:r>
                        <a:rPr lang="ja-JP" altLang="en-US" sz="1200" b="1" dirty="0">
                          <a:effectLst/>
                        </a:rPr>
                        <a:t>　・　包括　・　</a:t>
                      </a:r>
                      <a:r>
                        <a:rPr lang="ja-JP" sz="1200" b="1" dirty="0">
                          <a:effectLst/>
                        </a:rPr>
                        <a:t>施設　・　通所　・　訪問　・　</a:t>
                      </a:r>
                      <a:r>
                        <a:rPr lang="ja-JP" altLang="en-US" sz="1200" b="1" dirty="0">
                          <a:effectLst/>
                        </a:rPr>
                        <a:t>その他</a:t>
                      </a:r>
                      <a:r>
                        <a:rPr lang="ja-JP" sz="1200" b="1" dirty="0">
                          <a:effectLst/>
                        </a:rPr>
                        <a:t>（　</a:t>
                      </a:r>
                      <a:r>
                        <a:rPr lang="ja-JP" altLang="en-US" sz="1200" b="1" dirty="0">
                          <a:effectLst/>
                        </a:rPr>
                        <a:t>　　　　　　　</a:t>
                      </a:r>
                      <a:r>
                        <a:rPr lang="ja-JP" sz="1200" b="1" dirty="0">
                          <a:effectLst/>
                        </a:rPr>
                        <a:t>　　　　）</a:t>
                      </a:r>
                      <a:endParaRPr lang="ja-JP" sz="1200" b="1"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40344" marR="40344" marT="0" marB="0"/>
                </a:tc>
                <a:extLst>
                  <a:ext uri="{0D108BD9-81ED-4DB2-BD59-A6C34878D82A}">
                    <a16:rowId xmlns:a16="http://schemas.microsoft.com/office/drawing/2014/main" val="1297253850"/>
                  </a:ext>
                </a:extLst>
              </a:tr>
              <a:tr h="662544">
                <a:tc>
                  <a:txBody>
                    <a:bodyPr/>
                    <a:lstStyle/>
                    <a:p>
                      <a:pPr algn="ctr">
                        <a:spcAft>
                          <a:spcPts val="0"/>
                        </a:spcAft>
                      </a:pPr>
                      <a:r>
                        <a:rPr lang="ja-JP" sz="1200" b="1" dirty="0">
                          <a:effectLst/>
                        </a:rPr>
                        <a:t>【返信元】</a:t>
                      </a:r>
                      <a:endParaRPr lang="ja-JP" sz="1200" b="1"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40344" marR="40344" marT="0" marB="0" anchor="ctr"/>
                </a:tc>
                <a:tc>
                  <a:txBody>
                    <a:bodyPr/>
                    <a:lstStyle/>
                    <a:p>
                      <a:pPr>
                        <a:spcAft>
                          <a:spcPts val="0"/>
                        </a:spcAft>
                      </a:pPr>
                      <a:r>
                        <a:rPr lang="ja-JP" sz="1200" b="1" dirty="0">
                          <a:effectLst/>
                        </a:rPr>
                        <a:t>いずれかに「○」をして下さい。　　　　居宅介護支援事業　・　包括　</a:t>
                      </a:r>
                      <a:r>
                        <a:rPr lang="ja-JP" altLang="en-US" sz="1200" b="1" dirty="0">
                          <a:effectLst/>
                        </a:rPr>
                        <a:t>・</a:t>
                      </a:r>
                      <a:r>
                        <a:rPr lang="ja-JP" sz="1200" b="1" dirty="0">
                          <a:effectLst/>
                        </a:rPr>
                        <a:t>　</a:t>
                      </a:r>
                      <a:r>
                        <a:rPr lang="ja-JP" altLang="en-US" sz="1200" b="1" dirty="0">
                          <a:effectLst/>
                        </a:rPr>
                        <a:t>　</a:t>
                      </a:r>
                      <a:endParaRPr lang="en-US" altLang="ja-JP" sz="1200" b="1" dirty="0">
                        <a:effectLst/>
                      </a:endParaRPr>
                    </a:p>
                    <a:p>
                      <a:pPr>
                        <a:spcAft>
                          <a:spcPts val="0"/>
                        </a:spcAft>
                      </a:pPr>
                      <a:r>
                        <a:rPr lang="ja-JP" altLang="en-US" sz="1200" b="1" dirty="0">
                          <a:effectLst/>
                        </a:rPr>
                        <a:t>　　</a:t>
                      </a:r>
                      <a:r>
                        <a:rPr lang="ja-JP" sz="1200" b="1" dirty="0">
                          <a:effectLst/>
                        </a:rPr>
                        <a:t>施設　・　通所　・　訪問</a:t>
                      </a:r>
                      <a:r>
                        <a:rPr lang="ja-JP" altLang="en-US" sz="1200" b="1" dirty="0">
                          <a:effectLst/>
                        </a:rPr>
                        <a:t>　</a:t>
                      </a:r>
                      <a:r>
                        <a:rPr lang="ja-JP" sz="1200" b="1" dirty="0">
                          <a:effectLst/>
                        </a:rPr>
                        <a:t>・　</a:t>
                      </a:r>
                      <a:r>
                        <a:rPr lang="ja-JP" altLang="en-US" sz="1200" b="1" dirty="0">
                          <a:effectLst/>
                        </a:rPr>
                        <a:t>その他</a:t>
                      </a:r>
                      <a:r>
                        <a:rPr lang="ja-JP" sz="1200" b="1">
                          <a:effectLst/>
                        </a:rPr>
                        <a:t>（　</a:t>
                      </a:r>
                      <a:r>
                        <a:rPr lang="ja-JP" altLang="en-US" sz="1200" b="1">
                          <a:effectLst/>
                        </a:rPr>
                        <a:t>　　　　　　</a:t>
                      </a:r>
                      <a:r>
                        <a:rPr lang="ja-JP" sz="1200" b="1">
                          <a:effectLst/>
                        </a:rPr>
                        <a:t>　　　　</a:t>
                      </a:r>
                      <a:r>
                        <a:rPr lang="ja-JP" sz="1200" b="1" dirty="0">
                          <a:effectLst/>
                        </a:rPr>
                        <a:t>）</a:t>
                      </a:r>
                      <a:endParaRPr lang="ja-JP" sz="1200" b="1"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40344" marR="40344" marT="0" marB="0"/>
                </a:tc>
                <a:extLst>
                  <a:ext uri="{0D108BD9-81ED-4DB2-BD59-A6C34878D82A}">
                    <a16:rowId xmlns:a16="http://schemas.microsoft.com/office/drawing/2014/main" val="3193696145"/>
                  </a:ext>
                </a:extLst>
              </a:tr>
              <a:tr h="1631326">
                <a:tc gridSpan="2">
                  <a:txBody>
                    <a:bodyPr/>
                    <a:lstStyle/>
                    <a:p>
                      <a:pPr indent="76200">
                        <a:spcAft>
                          <a:spcPts val="0"/>
                        </a:spcAft>
                      </a:pPr>
                      <a:r>
                        <a:rPr lang="ja-JP" sz="1200" b="1" dirty="0">
                          <a:effectLst/>
                        </a:rPr>
                        <a:t>【依頼・質問（要望）内容】</a:t>
                      </a:r>
                    </a:p>
                    <a:p>
                      <a:pPr indent="82550">
                        <a:spcAft>
                          <a:spcPts val="0"/>
                        </a:spcAft>
                      </a:pPr>
                      <a:r>
                        <a:rPr lang="ja-JP" sz="1200" b="1" dirty="0">
                          <a:effectLst/>
                        </a:rPr>
                        <a:t>例）</a:t>
                      </a:r>
                      <a:r>
                        <a:rPr lang="ja-JP" altLang="en-US" sz="1200" b="1" dirty="0">
                          <a:effectLst/>
                        </a:rPr>
                        <a:t>いつ</a:t>
                      </a:r>
                      <a:r>
                        <a:rPr lang="ja-JP" sz="1200" b="1" dirty="0">
                          <a:effectLst/>
                        </a:rPr>
                        <a:t>から利用者の受け入れ再会をしてもらえますか。</a:t>
                      </a:r>
                    </a:p>
                    <a:p>
                      <a:pPr indent="82550">
                        <a:spcAft>
                          <a:spcPts val="0"/>
                        </a:spcAft>
                      </a:pPr>
                      <a:r>
                        <a:rPr lang="ja-JP" sz="1200" b="1" dirty="0">
                          <a:effectLst/>
                        </a:rPr>
                        <a:t>例）利用者の家が壊れて住むところがありません。短期入所を受け入れてもらえませんか。またいつ頃なら、受け入れてもらえますか。</a:t>
                      </a:r>
                    </a:p>
                    <a:p>
                      <a:pPr indent="82550">
                        <a:spcAft>
                          <a:spcPts val="0"/>
                        </a:spcAft>
                      </a:pPr>
                      <a:r>
                        <a:rPr lang="ja-JP" sz="1200" b="1" dirty="0">
                          <a:effectLst/>
                        </a:rPr>
                        <a:t>例）屋根が壊れて雨漏りがします。補修はどこに相談をすればいいのですか。</a:t>
                      </a:r>
                      <a:endParaRPr lang="en-US" altLang="ja-JP" sz="1200" b="1" dirty="0">
                        <a:effectLst/>
                      </a:endParaRPr>
                    </a:p>
                  </a:txBody>
                  <a:tcPr marL="40344" marR="40344" marT="0" marB="0"/>
                </a:tc>
                <a:tc hMerge="1">
                  <a:txBody>
                    <a:bodyPr/>
                    <a:lstStyle/>
                    <a:p>
                      <a:endParaRPr kumimoji="1" lang="ja-JP" altLang="en-US"/>
                    </a:p>
                  </a:txBody>
                  <a:tcPr/>
                </a:tc>
                <a:extLst>
                  <a:ext uri="{0D108BD9-81ED-4DB2-BD59-A6C34878D82A}">
                    <a16:rowId xmlns:a16="http://schemas.microsoft.com/office/drawing/2014/main" val="513506968"/>
                  </a:ext>
                </a:extLst>
              </a:tr>
              <a:tr h="323379">
                <a:tc gridSpan="2">
                  <a:txBody>
                    <a:bodyPr/>
                    <a:lstStyle/>
                    <a:p>
                      <a:pPr>
                        <a:spcAft>
                          <a:spcPts val="0"/>
                        </a:spcAft>
                      </a:pPr>
                      <a:r>
                        <a:rPr lang="ja-JP" sz="1200" b="1" dirty="0">
                          <a:effectLst/>
                        </a:rPr>
                        <a:t>　</a:t>
                      </a:r>
                      <a:endParaRPr lang="ja-JP" sz="1200" b="1"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40344" marR="40344" marT="0" marB="0"/>
                </a:tc>
                <a:tc hMerge="1">
                  <a:txBody>
                    <a:bodyPr/>
                    <a:lstStyle/>
                    <a:p>
                      <a:endParaRPr kumimoji="1" lang="ja-JP" altLang="en-US"/>
                    </a:p>
                  </a:txBody>
                  <a:tcPr/>
                </a:tc>
                <a:extLst>
                  <a:ext uri="{0D108BD9-81ED-4DB2-BD59-A6C34878D82A}">
                    <a16:rowId xmlns:a16="http://schemas.microsoft.com/office/drawing/2014/main" val="1969986929"/>
                  </a:ext>
                </a:extLst>
              </a:tr>
              <a:tr h="2041591">
                <a:tc gridSpan="2">
                  <a:txBody>
                    <a:bodyPr/>
                    <a:lstStyle/>
                    <a:p>
                      <a:pPr indent="82550">
                        <a:spcAft>
                          <a:spcPts val="0"/>
                        </a:spcAft>
                      </a:pPr>
                      <a:r>
                        <a:rPr lang="ja-JP" sz="1200" b="1" dirty="0">
                          <a:effectLst/>
                        </a:rPr>
                        <a:t>【返信】</a:t>
                      </a:r>
                      <a:endParaRPr lang="ja-JP" sz="1200" b="1"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40344" marR="40344" marT="0" marB="0"/>
                </a:tc>
                <a:tc hMerge="1">
                  <a:txBody>
                    <a:bodyPr/>
                    <a:lstStyle/>
                    <a:p>
                      <a:endParaRPr kumimoji="1" lang="ja-JP" altLang="en-US"/>
                    </a:p>
                  </a:txBody>
                  <a:tcPr/>
                </a:tc>
                <a:extLst>
                  <a:ext uri="{0D108BD9-81ED-4DB2-BD59-A6C34878D82A}">
                    <a16:rowId xmlns:a16="http://schemas.microsoft.com/office/drawing/2014/main" val="385260593"/>
                  </a:ext>
                </a:extLst>
              </a:tr>
            </a:tbl>
          </a:graphicData>
        </a:graphic>
      </p:graphicFrame>
      <p:sp>
        <p:nvSpPr>
          <p:cNvPr id="5" name="円/楕円 4">
            <a:extLst>
              <a:ext uri="{FF2B5EF4-FFF2-40B4-BE49-F238E27FC236}">
                <a16:creationId xmlns:a16="http://schemas.microsoft.com/office/drawing/2014/main" id="{266FF31D-44B0-45EA-B1EA-1236DC36BEDE}"/>
              </a:ext>
            </a:extLst>
          </p:cNvPr>
          <p:cNvSpPr/>
          <p:nvPr/>
        </p:nvSpPr>
        <p:spPr>
          <a:xfrm>
            <a:off x="5148064" y="1124744"/>
            <a:ext cx="1276350" cy="1714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6" name="上下矢印 2">
            <a:extLst>
              <a:ext uri="{FF2B5EF4-FFF2-40B4-BE49-F238E27FC236}">
                <a16:creationId xmlns:a16="http://schemas.microsoft.com/office/drawing/2014/main" id="{A3764548-2819-422F-BB94-E052E27E89EA}"/>
              </a:ext>
            </a:extLst>
          </p:cNvPr>
          <p:cNvSpPr/>
          <p:nvPr/>
        </p:nvSpPr>
        <p:spPr>
          <a:xfrm>
            <a:off x="4229323" y="3789040"/>
            <a:ext cx="541337" cy="830262"/>
          </a:xfrm>
          <a:prstGeom prst="upDownArrow">
            <a:avLst/>
          </a:prstGeom>
          <a:solidFill>
            <a:sysClr val="windowText" lastClr="000000">
              <a:lumMod val="50000"/>
              <a:lumOff val="50000"/>
            </a:sysClr>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Tree>
    <p:extLst>
      <p:ext uri="{BB962C8B-B14F-4D97-AF65-F5344CB8AC3E}">
        <p14:creationId xmlns:p14="http://schemas.microsoft.com/office/powerpoint/2010/main" val="14979735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1332AB-B94F-47A8-81FB-029E18F5635A}"/>
              </a:ext>
            </a:extLst>
          </p:cNvPr>
          <p:cNvSpPr>
            <a:spLocks noGrp="1"/>
          </p:cNvSpPr>
          <p:nvPr>
            <p:ph type="title"/>
          </p:nvPr>
        </p:nvSpPr>
        <p:spPr/>
        <p:txBody>
          <a:bodyPr/>
          <a:lstStyle/>
          <a:p>
            <a:r>
              <a:rPr lang="ja-JP" altLang="en-US" dirty="0">
                <a:solidFill>
                  <a:prstClr val="black"/>
                </a:solidFill>
              </a:rPr>
              <a:t>フェーズ</a:t>
            </a:r>
            <a:r>
              <a:rPr lang="en-US" altLang="ja-JP" dirty="0">
                <a:solidFill>
                  <a:prstClr val="black"/>
                </a:solidFill>
              </a:rPr>
              <a:t>Ⅱ</a:t>
            </a:r>
            <a:r>
              <a:rPr lang="ja-JP" altLang="en-US" dirty="0">
                <a:solidFill>
                  <a:prstClr val="black"/>
                </a:solidFill>
              </a:rPr>
              <a:t>（</a:t>
            </a:r>
            <a:r>
              <a:rPr lang="en-US" altLang="ja-JP" dirty="0">
                <a:solidFill>
                  <a:prstClr val="black"/>
                </a:solidFill>
              </a:rPr>
              <a:t>4</a:t>
            </a:r>
            <a:r>
              <a:rPr lang="ja-JP" altLang="en-US" dirty="0">
                <a:solidFill>
                  <a:prstClr val="black"/>
                </a:solidFill>
              </a:rPr>
              <a:t>）</a:t>
            </a:r>
            <a:endParaRPr kumimoji="1" lang="ja-JP" altLang="en-US" dirty="0"/>
          </a:p>
        </p:txBody>
      </p:sp>
      <p:sp>
        <p:nvSpPr>
          <p:cNvPr id="3" name="コンテンツ プレースホルダー 2">
            <a:extLst>
              <a:ext uri="{FF2B5EF4-FFF2-40B4-BE49-F238E27FC236}">
                <a16:creationId xmlns:a16="http://schemas.microsoft.com/office/drawing/2014/main" id="{7B29FE75-8F5F-4331-99CA-AF037FCD9AF6}"/>
              </a:ext>
            </a:extLst>
          </p:cNvPr>
          <p:cNvSpPr>
            <a:spLocks noGrp="1"/>
          </p:cNvSpPr>
          <p:nvPr>
            <p:ph idx="1"/>
          </p:nvPr>
        </p:nvSpPr>
        <p:spPr>
          <a:xfrm>
            <a:off x="457200" y="1417638"/>
            <a:ext cx="8229600" cy="5035698"/>
          </a:xfrm>
        </p:spPr>
        <p:txBody>
          <a:bodyPr>
            <a:normAutofit fontScale="92500" lnSpcReduction="10000"/>
          </a:bodyPr>
          <a:lstStyle/>
          <a:p>
            <a:pPr marL="0" indent="0">
              <a:buNone/>
            </a:pPr>
            <a:r>
              <a:rPr lang="ja-JP" altLang="en-US" dirty="0"/>
              <a:t>課題</a:t>
            </a:r>
            <a:endParaRPr lang="en-US" altLang="ja-JP" dirty="0"/>
          </a:p>
          <a:p>
            <a:pPr marL="0" indent="0">
              <a:buNone/>
            </a:pPr>
            <a:r>
              <a:rPr lang="ja-JP" altLang="en-US" dirty="0"/>
              <a:t>・正確な情報</a:t>
            </a:r>
            <a:endParaRPr lang="en-US" altLang="ja-JP" dirty="0"/>
          </a:p>
          <a:p>
            <a:pPr marL="0" indent="0">
              <a:buNone/>
            </a:pPr>
            <a:r>
              <a:rPr lang="ja-JP" altLang="en-US" dirty="0"/>
              <a:t>・利用者・関係者らの安否</a:t>
            </a:r>
            <a:endParaRPr lang="en-US" altLang="ja-JP" dirty="0"/>
          </a:p>
          <a:p>
            <a:pPr marL="0" indent="0">
              <a:buNone/>
            </a:pPr>
            <a:r>
              <a:rPr lang="ja-JP" altLang="en-US" dirty="0"/>
              <a:t>・職員（支援者）の休息</a:t>
            </a:r>
            <a:endParaRPr lang="en-US" altLang="ja-JP" dirty="0"/>
          </a:p>
          <a:p>
            <a:pPr marL="0" indent="0">
              <a:buNone/>
            </a:pPr>
            <a:r>
              <a:rPr lang="ja-JP" altLang="en-US" dirty="0"/>
              <a:t>・インフラ、住処</a:t>
            </a:r>
            <a:r>
              <a:rPr lang="ja-JP" altLang="en-US" sz="1500" dirty="0"/>
              <a:t>（すみか）</a:t>
            </a:r>
            <a:r>
              <a:rPr lang="ja-JP" altLang="en-US" dirty="0"/>
              <a:t>、の確保</a:t>
            </a:r>
            <a:endParaRPr lang="en-US" altLang="ja-JP" dirty="0"/>
          </a:p>
          <a:p>
            <a:pPr marL="0" indent="0">
              <a:buNone/>
            </a:pPr>
            <a:r>
              <a:rPr lang="ja-JP" altLang="en-US" dirty="0"/>
              <a:t>・ライフラインの早い復旧</a:t>
            </a:r>
            <a:endParaRPr lang="en-US" altLang="ja-JP" dirty="0"/>
          </a:p>
          <a:p>
            <a:pPr marL="0" indent="0">
              <a:buNone/>
            </a:pPr>
            <a:r>
              <a:rPr lang="ja-JP" altLang="en-US" dirty="0"/>
              <a:t>・（事業所、職種、官民を越えた）連携</a:t>
            </a:r>
            <a:endParaRPr lang="en-US" altLang="ja-JP" dirty="0"/>
          </a:p>
          <a:p>
            <a:pPr marL="0" indent="0">
              <a:buNone/>
            </a:pPr>
            <a:r>
              <a:rPr lang="ja-JP" altLang="en-US" dirty="0"/>
              <a:t>・ほか</a:t>
            </a:r>
            <a:endParaRPr lang="en-US" altLang="ja-JP" dirty="0"/>
          </a:p>
          <a:p>
            <a:pPr marL="0" indent="0">
              <a:buNone/>
            </a:pPr>
            <a:endParaRPr lang="en-US" altLang="ja-JP" dirty="0"/>
          </a:p>
          <a:p>
            <a:pPr marL="0" indent="0">
              <a:buNone/>
            </a:pPr>
            <a:r>
              <a:rPr lang="ja-JP" altLang="en-US" dirty="0"/>
              <a:t>「命を守る」から「安全を確保」へ</a:t>
            </a:r>
            <a:endParaRPr lang="en-US" altLang="ja-JP" dirty="0"/>
          </a:p>
          <a:p>
            <a:endParaRPr kumimoji="1" lang="ja-JP" altLang="en-US" dirty="0"/>
          </a:p>
        </p:txBody>
      </p:sp>
      <p:sp>
        <p:nvSpPr>
          <p:cNvPr id="4" name="矢印: 下 3">
            <a:extLst>
              <a:ext uri="{FF2B5EF4-FFF2-40B4-BE49-F238E27FC236}">
                <a16:creationId xmlns:a16="http://schemas.microsoft.com/office/drawing/2014/main" id="{DE26F855-8B54-483C-A7E5-74A74A206784}"/>
              </a:ext>
            </a:extLst>
          </p:cNvPr>
          <p:cNvSpPr/>
          <p:nvPr/>
        </p:nvSpPr>
        <p:spPr>
          <a:xfrm>
            <a:off x="2843808" y="5188334"/>
            <a:ext cx="1512168"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5591278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FE8AA3-6210-2951-6879-1C50F42D37D5}"/>
              </a:ext>
            </a:extLst>
          </p:cNvPr>
          <p:cNvSpPr>
            <a:spLocks noGrp="1"/>
          </p:cNvSpPr>
          <p:nvPr>
            <p:ph type="title"/>
          </p:nvPr>
        </p:nvSpPr>
        <p:spPr>
          <a:xfrm>
            <a:off x="457200" y="274638"/>
            <a:ext cx="8229600" cy="130026"/>
          </a:xfrm>
        </p:spPr>
        <p:txBody>
          <a:bodyPr>
            <a:normAutofit fontScale="90000"/>
          </a:bodyPr>
          <a:lstStyle/>
          <a:p>
            <a:endParaRPr kumimoji="1" lang="ja-JP" altLang="en-US" dirty="0"/>
          </a:p>
        </p:txBody>
      </p:sp>
      <p:graphicFrame>
        <p:nvGraphicFramePr>
          <p:cNvPr id="9" name="コンテンツ プレースホルダー 8">
            <a:extLst>
              <a:ext uri="{FF2B5EF4-FFF2-40B4-BE49-F238E27FC236}">
                <a16:creationId xmlns:a16="http://schemas.microsoft.com/office/drawing/2014/main" id="{3100BFB0-8970-68F8-2076-F9040A1AA8DB}"/>
              </a:ext>
            </a:extLst>
          </p:cNvPr>
          <p:cNvGraphicFramePr>
            <a:graphicFrameLocks noGrp="1"/>
          </p:cNvGraphicFramePr>
          <p:nvPr>
            <p:ph idx="1"/>
          </p:nvPr>
        </p:nvGraphicFramePr>
        <p:xfrm>
          <a:off x="457200" y="548680"/>
          <a:ext cx="8229600" cy="557748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5019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訓練の目的</a:t>
            </a:r>
          </a:p>
        </p:txBody>
      </p:sp>
      <p:sp>
        <p:nvSpPr>
          <p:cNvPr id="3" name="コンテンツ プレースホルダー 2"/>
          <p:cNvSpPr>
            <a:spLocks noGrp="1"/>
          </p:cNvSpPr>
          <p:nvPr>
            <p:ph idx="1"/>
          </p:nvPr>
        </p:nvSpPr>
        <p:spPr>
          <a:xfrm>
            <a:off x="457200" y="1916832"/>
            <a:ext cx="8229600" cy="4209331"/>
          </a:xfrm>
        </p:spPr>
        <p:txBody>
          <a:bodyPr/>
          <a:lstStyle/>
          <a:p>
            <a:pPr marL="0" indent="0">
              <a:buNone/>
            </a:pPr>
            <a:r>
              <a:rPr kumimoji="1" lang="ja-JP" altLang="en-US" dirty="0"/>
              <a:t>①</a:t>
            </a:r>
            <a:r>
              <a:rPr lang="ja-JP" altLang="en-US" dirty="0"/>
              <a:t>想定される</a:t>
            </a:r>
            <a:r>
              <a:rPr kumimoji="1" lang="ja-JP" altLang="en-US" dirty="0"/>
              <a:t>災害がイメージできる。</a:t>
            </a:r>
            <a:endParaRPr kumimoji="1" lang="en-US" altLang="ja-JP" dirty="0"/>
          </a:p>
          <a:p>
            <a:pPr marL="0" indent="0">
              <a:buNone/>
            </a:pPr>
            <a:endParaRPr kumimoji="1" lang="en-US" altLang="ja-JP" dirty="0"/>
          </a:p>
          <a:p>
            <a:pPr marL="0" indent="0">
              <a:buNone/>
            </a:pPr>
            <a:r>
              <a:rPr lang="ja-JP" altLang="en-US" dirty="0"/>
              <a:t>②事業継続計画（ＢＣＰ</a:t>
            </a:r>
            <a:r>
              <a:rPr lang="en-US" altLang="ja-JP" dirty="0"/>
              <a:t>)</a:t>
            </a:r>
            <a:r>
              <a:rPr lang="ja-JP" altLang="en-US" dirty="0"/>
              <a:t>に役立てる。</a:t>
            </a:r>
            <a:endParaRPr lang="en-US" altLang="ja-JP" dirty="0"/>
          </a:p>
          <a:p>
            <a:pPr marL="0" indent="0">
              <a:buNone/>
            </a:pPr>
            <a:endParaRPr lang="en-US" altLang="ja-JP" dirty="0"/>
          </a:p>
          <a:p>
            <a:pPr marL="0" indent="0">
              <a:buNone/>
            </a:pPr>
            <a:r>
              <a:rPr kumimoji="1" lang="ja-JP" altLang="en-US" dirty="0"/>
              <a:t>③平常時のケアマネジメントに生かせる。</a:t>
            </a:r>
            <a:endParaRPr kumimoji="1" lang="en-US" altLang="ja-JP" dirty="0"/>
          </a:p>
        </p:txBody>
      </p:sp>
    </p:spTree>
    <p:extLst>
      <p:ext uri="{BB962C8B-B14F-4D97-AF65-F5344CB8AC3E}">
        <p14:creationId xmlns:p14="http://schemas.microsoft.com/office/powerpoint/2010/main" val="39350452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694D3C-CE1A-7AEA-E8B3-541CD6BFC532}"/>
              </a:ext>
            </a:extLst>
          </p:cNvPr>
          <p:cNvSpPr>
            <a:spLocks noGrp="1"/>
          </p:cNvSpPr>
          <p:nvPr>
            <p:ph type="title"/>
          </p:nvPr>
        </p:nvSpPr>
        <p:spPr>
          <a:xfrm>
            <a:off x="457200" y="274638"/>
            <a:ext cx="8229600" cy="850106"/>
          </a:xfrm>
        </p:spPr>
        <p:txBody>
          <a:bodyPr>
            <a:normAutofit/>
          </a:bodyPr>
          <a:lstStyle/>
          <a:p>
            <a:r>
              <a:rPr lang="ja-JP" altLang="en-US" sz="3200" dirty="0"/>
              <a:t>災害</a:t>
            </a:r>
            <a:r>
              <a:rPr kumimoji="1" lang="ja-JP" altLang="en-US" sz="3200" dirty="0"/>
              <a:t>直後の職員の就労状況（東日本大震災）</a:t>
            </a:r>
          </a:p>
        </p:txBody>
      </p:sp>
      <p:graphicFrame>
        <p:nvGraphicFramePr>
          <p:cNvPr id="6" name="コンテンツ プレースホルダー 5">
            <a:extLst>
              <a:ext uri="{FF2B5EF4-FFF2-40B4-BE49-F238E27FC236}">
                <a16:creationId xmlns:a16="http://schemas.microsoft.com/office/drawing/2014/main" id="{CB5E41BE-F427-71FF-D31F-DFF86CE83FE4}"/>
              </a:ext>
            </a:extLst>
          </p:cNvPr>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276792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694D3C-CE1A-7AEA-E8B3-541CD6BFC532}"/>
              </a:ext>
            </a:extLst>
          </p:cNvPr>
          <p:cNvSpPr>
            <a:spLocks noGrp="1"/>
          </p:cNvSpPr>
          <p:nvPr>
            <p:ph type="title"/>
          </p:nvPr>
        </p:nvSpPr>
        <p:spPr>
          <a:xfrm>
            <a:off x="457200" y="274638"/>
            <a:ext cx="8229600" cy="850106"/>
          </a:xfrm>
        </p:spPr>
        <p:txBody>
          <a:bodyPr>
            <a:normAutofit/>
          </a:bodyPr>
          <a:lstStyle/>
          <a:p>
            <a:r>
              <a:rPr lang="ja-JP" altLang="en-US" sz="3200" dirty="0"/>
              <a:t>災害</a:t>
            </a:r>
            <a:r>
              <a:rPr kumimoji="1" lang="ja-JP" altLang="en-US" sz="3200" dirty="0"/>
              <a:t>直後の職員の就労状況（東日本大震災）</a:t>
            </a:r>
          </a:p>
        </p:txBody>
      </p:sp>
      <p:graphicFrame>
        <p:nvGraphicFramePr>
          <p:cNvPr id="6" name="コンテンツ プレースホルダー 5">
            <a:extLst>
              <a:ext uri="{FF2B5EF4-FFF2-40B4-BE49-F238E27FC236}">
                <a16:creationId xmlns:a16="http://schemas.microsoft.com/office/drawing/2014/main" id="{CB5E41BE-F427-71FF-D31F-DFF86CE83FE4}"/>
              </a:ext>
            </a:extLst>
          </p:cNvPr>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58539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694D3C-CE1A-7AEA-E8B3-541CD6BFC532}"/>
              </a:ext>
            </a:extLst>
          </p:cNvPr>
          <p:cNvSpPr>
            <a:spLocks noGrp="1"/>
          </p:cNvSpPr>
          <p:nvPr>
            <p:ph type="title"/>
          </p:nvPr>
        </p:nvSpPr>
        <p:spPr>
          <a:xfrm>
            <a:off x="457200" y="274638"/>
            <a:ext cx="8229600" cy="850106"/>
          </a:xfrm>
        </p:spPr>
        <p:txBody>
          <a:bodyPr>
            <a:normAutofit/>
          </a:bodyPr>
          <a:lstStyle/>
          <a:p>
            <a:r>
              <a:rPr lang="ja-JP" altLang="en-US" sz="3200" dirty="0"/>
              <a:t>災害</a:t>
            </a:r>
            <a:r>
              <a:rPr kumimoji="1" lang="ja-JP" altLang="en-US" sz="3200" dirty="0"/>
              <a:t>直後の職員の就労状況（東日本大震災）</a:t>
            </a:r>
          </a:p>
        </p:txBody>
      </p:sp>
      <p:graphicFrame>
        <p:nvGraphicFramePr>
          <p:cNvPr id="6" name="コンテンツ プレースホルダー 5">
            <a:extLst>
              <a:ext uri="{FF2B5EF4-FFF2-40B4-BE49-F238E27FC236}">
                <a16:creationId xmlns:a16="http://schemas.microsoft.com/office/drawing/2014/main" id="{CB5E41BE-F427-71FF-D31F-DFF86CE83FE4}"/>
              </a:ext>
            </a:extLst>
          </p:cNvPr>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099154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D0448B-0916-43A1-B6AF-D1DE0C0ECD63}"/>
              </a:ext>
            </a:extLst>
          </p:cNvPr>
          <p:cNvSpPr>
            <a:spLocks noGrp="1"/>
          </p:cNvSpPr>
          <p:nvPr>
            <p:ph type="title"/>
          </p:nvPr>
        </p:nvSpPr>
        <p:spPr>
          <a:xfrm>
            <a:off x="457200" y="274638"/>
            <a:ext cx="8229600" cy="634082"/>
          </a:xfrm>
        </p:spPr>
        <p:txBody>
          <a:bodyPr>
            <a:noAutofit/>
          </a:bodyPr>
          <a:lstStyle/>
          <a:p>
            <a:r>
              <a:rPr kumimoji="1" lang="ja-JP" altLang="en-US" sz="4000" b="1" dirty="0"/>
              <a:t>災害救助法</a:t>
            </a:r>
          </a:p>
        </p:txBody>
      </p:sp>
      <p:sp>
        <p:nvSpPr>
          <p:cNvPr id="3" name="コンテンツ プレースホルダー 2">
            <a:extLst>
              <a:ext uri="{FF2B5EF4-FFF2-40B4-BE49-F238E27FC236}">
                <a16:creationId xmlns:a16="http://schemas.microsoft.com/office/drawing/2014/main" id="{5C5E6B42-003A-4C40-BCC4-F2DB60FB40B8}"/>
              </a:ext>
            </a:extLst>
          </p:cNvPr>
          <p:cNvSpPr>
            <a:spLocks noGrp="1"/>
          </p:cNvSpPr>
          <p:nvPr>
            <p:ph idx="1"/>
          </p:nvPr>
        </p:nvSpPr>
        <p:spPr>
          <a:xfrm>
            <a:off x="457200" y="908720"/>
            <a:ext cx="8229600" cy="5217443"/>
          </a:xfrm>
        </p:spPr>
        <p:txBody>
          <a:bodyPr>
            <a:normAutofit fontScale="92500" lnSpcReduction="10000"/>
          </a:bodyPr>
          <a:lstStyle/>
          <a:p>
            <a:pPr marL="0" indent="0">
              <a:buNone/>
            </a:pPr>
            <a:r>
              <a:rPr kumimoji="1" lang="ja-JP" altLang="en-US" dirty="0"/>
              <a:t>◎</a:t>
            </a:r>
            <a:r>
              <a:rPr kumimoji="1" lang="ja-JP" altLang="en-US" b="1" u="sng" dirty="0">
                <a:solidFill>
                  <a:srgbClr val="FF0000"/>
                </a:solidFill>
              </a:rPr>
              <a:t>災害救助法</a:t>
            </a:r>
            <a:r>
              <a:rPr kumimoji="1" lang="ja-JP" altLang="en-US" dirty="0"/>
              <a:t>（応急救助）</a:t>
            </a:r>
            <a:endParaRPr kumimoji="1" lang="en-US" altLang="ja-JP" dirty="0"/>
          </a:p>
          <a:p>
            <a:pPr marL="0" indent="0">
              <a:buNone/>
            </a:pPr>
            <a:r>
              <a:rPr lang="ja-JP" altLang="en-US" dirty="0"/>
              <a:t>　</a:t>
            </a:r>
            <a:r>
              <a:rPr lang="ja-JP" altLang="en-US" sz="2800" dirty="0"/>
              <a:t>・</a:t>
            </a:r>
            <a:r>
              <a:rPr lang="ja-JP" altLang="en-US" sz="2800" dirty="0">
                <a:solidFill>
                  <a:srgbClr val="0070C0"/>
                </a:solidFill>
              </a:rPr>
              <a:t>適用基準</a:t>
            </a:r>
            <a:r>
              <a:rPr lang="ja-JP" altLang="en-US" sz="2800" dirty="0"/>
              <a:t>　〇多数の者が生命又は身体に危害を受け、</a:t>
            </a:r>
            <a:endParaRPr lang="en-US" altLang="ja-JP" sz="2800" dirty="0"/>
          </a:p>
          <a:p>
            <a:pPr marL="0" indent="0">
              <a:buNone/>
            </a:pPr>
            <a:r>
              <a:rPr lang="ja-JP" altLang="en-US" sz="2800" dirty="0"/>
              <a:t>　　　　　　　　　　又は受ける恐れが生じた場合で、避難し</a:t>
            </a:r>
            <a:endParaRPr lang="en-US" altLang="ja-JP" sz="2800" dirty="0"/>
          </a:p>
          <a:p>
            <a:pPr marL="0" indent="0">
              <a:buNone/>
            </a:pPr>
            <a:r>
              <a:rPr lang="ja-JP" altLang="en-US" sz="2800" dirty="0"/>
              <a:t>　　　　　　　　　　</a:t>
            </a:r>
            <a:r>
              <a:rPr lang="ja-JP" altLang="en-US" sz="2800" dirty="0" err="1"/>
              <a:t>て</a:t>
            </a:r>
            <a:r>
              <a:rPr lang="ja-JP" altLang="en-US" sz="2800" u="sng" dirty="0"/>
              <a:t>継続的</a:t>
            </a:r>
            <a:r>
              <a:rPr lang="ja-JP" altLang="en-US" sz="2800" dirty="0"/>
              <a:t>に救助を必要とする場合等　</a:t>
            </a:r>
            <a:endParaRPr lang="en-US" altLang="ja-JP" sz="2800" dirty="0"/>
          </a:p>
          <a:p>
            <a:pPr marL="0" indent="0">
              <a:buNone/>
            </a:pPr>
            <a:r>
              <a:rPr lang="ja-JP" altLang="en-US" sz="2800" dirty="0"/>
              <a:t>　・</a:t>
            </a:r>
            <a:r>
              <a:rPr lang="ja-JP" altLang="en-US" sz="2800" dirty="0">
                <a:solidFill>
                  <a:srgbClr val="0070C0"/>
                </a:solidFill>
              </a:rPr>
              <a:t>実施主体</a:t>
            </a:r>
            <a:r>
              <a:rPr lang="ja-JP" altLang="en-US" sz="2800" dirty="0"/>
              <a:t>　</a:t>
            </a:r>
            <a:r>
              <a:rPr lang="ja-JP" altLang="en-US" sz="2800" u="sng" dirty="0"/>
              <a:t>都道府県</a:t>
            </a:r>
            <a:endParaRPr lang="en-US" altLang="ja-JP" sz="2800" u="sng" dirty="0"/>
          </a:p>
          <a:p>
            <a:pPr marL="0" indent="0">
              <a:buNone/>
            </a:pPr>
            <a:r>
              <a:rPr kumimoji="1" lang="ja-JP" altLang="en-US" sz="2800" dirty="0"/>
              <a:t>　・</a:t>
            </a:r>
            <a:r>
              <a:rPr kumimoji="1" lang="ja-JP" altLang="en-US" sz="2800" dirty="0">
                <a:solidFill>
                  <a:srgbClr val="0070C0"/>
                </a:solidFill>
              </a:rPr>
              <a:t>費用負担</a:t>
            </a:r>
            <a:r>
              <a:rPr kumimoji="1" lang="ja-JP" altLang="en-US" sz="2800" dirty="0"/>
              <a:t>　</a:t>
            </a:r>
            <a:r>
              <a:rPr kumimoji="1" lang="ja-JP" altLang="en-US" sz="2800" u="sng" dirty="0"/>
              <a:t>市町村：負担なし</a:t>
            </a:r>
            <a:r>
              <a:rPr kumimoji="1" lang="ja-JP" altLang="en-US" sz="2800" dirty="0"/>
              <a:t>、都道府県：最大</a:t>
            </a:r>
            <a:r>
              <a:rPr kumimoji="1" lang="en-US" altLang="ja-JP" sz="2800" dirty="0"/>
              <a:t>100</a:t>
            </a:r>
            <a:r>
              <a:rPr kumimoji="1" lang="ja-JP" altLang="en-US" sz="2800" dirty="0"/>
              <a:t>分の</a:t>
            </a:r>
            <a:endParaRPr kumimoji="1" lang="en-US" altLang="ja-JP" sz="2800" dirty="0"/>
          </a:p>
          <a:p>
            <a:pPr marL="0" indent="0">
              <a:buNone/>
            </a:pPr>
            <a:r>
              <a:rPr kumimoji="1" lang="ja-JP" altLang="en-US" sz="2800" dirty="0"/>
              <a:t>　　　　　　　　　</a:t>
            </a:r>
            <a:r>
              <a:rPr kumimoji="1" lang="en-US" altLang="ja-JP" sz="2800" dirty="0"/>
              <a:t>50</a:t>
            </a:r>
            <a:r>
              <a:rPr kumimoji="1" lang="ja-JP" altLang="en-US" sz="2800" dirty="0"/>
              <a:t>　残りは国が負担）</a:t>
            </a:r>
            <a:endParaRPr kumimoji="1" lang="en-US" altLang="ja-JP" sz="2800" dirty="0"/>
          </a:p>
          <a:p>
            <a:pPr marL="0" indent="0">
              <a:buNone/>
            </a:pPr>
            <a:r>
              <a:rPr lang="ja-JP" altLang="en-US" sz="2800" dirty="0"/>
              <a:t>　・</a:t>
            </a:r>
            <a:r>
              <a:rPr lang="ja-JP" altLang="en-US" sz="2800" dirty="0">
                <a:solidFill>
                  <a:srgbClr val="0070C0"/>
                </a:solidFill>
              </a:rPr>
              <a:t>給付方法</a:t>
            </a:r>
            <a:r>
              <a:rPr lang="ja-JP" altLang="en-US" sz="2800" dirty="0"/>
              <a:t>　</a:t>
            </a:r>
            <a:r>
              <a:rPr lang="ja-JP" altLang="en-US" sz="2800" u="sng" dirty="0"/>
              <a:t>現物給付：</a:t>
            </a:r>
            <a:r>
              <a:rPr lang="ja-JP" altLang="en-US" sz="2800" dirty="0"/>
              <a:t>物資が欠乏し調達困難なため金</a:t>
            </a:r>
            <a:endParaRPr lang="en-US" altLang="ja-JP" sz="2800" dirty="0"/>
          </a:p>
          <a:p>
            <a:pPr marL="0" indent="0">
              <a:buNone/>
            </a:pPr>
            <a:r>
              <a:rPr lang="ja-JP" altLang="en-US" sz="2800" dirty="0"/>
              <a:t>　　　　　　　　　銭が用をなさない為</a:t>
            </a:r>
            <a:endParaRPr lang="en-US" altLang="ja-JP" sz="2800" dirty="0"/>
          </a:p>
          <a:p>
            <a:pPr marL="0" indent="0">
              <a:buNone/>
            </a:pPr>
            <a:r>
              <a:rPr kumimoji="1" lang="ja-JP" altLang="en-US" sz="2800" dirty="0"/>
              <a:t>　・被災者の申請なく</a:t>
            </a:r>
            <a:r>
              <a:rPr kumimoji="1" lang="ja-JP" altLang="en-US" sz="2800" u="sng" dirty="0"/>
              <a:t>都道府県知事の職権</a:t>
            </a:r>
            <a:r>
              <a:rPr kumimoji="1" lang="ja-JP" altLang="en-US" sz="2800" dirty="0"/>
              <a:t>で救助実施</a:t>
            </a:r>
            <a:endParaRPr kumimoji="1" lang="en-US" altLang="ja-JP" sz="2800" dirty="0"/>
          </a:p>
          <a:p>
            <a:pPr marL="0" indent="0">
              <a:buNone/>
            </a:pPr>
            <a:r>
              <a:rPr lang="ja-JP" altLang="en-US" sz="2800" dirty="0"/>
              <a:t>　　</a:t>
            </a:r>
            <a:r>
              <a:rPr lang="ja-JP" altLang="en-US" sz="2800" u="sng" dirty="0"/>
              <a:t>発災後の応急期における応急救助に対応する法律</a:t>
            </a:r>
            <a:endParaRPr kumimoji="1" lang="en-US" altLang="ja-JP" sz="2800" u="sng" dirty="0"/>
          </a:p>
          <a:p>
            <a:pPr marL="0" indent="0">
              <a:buNone/>
            </a:pPr>
            <a:endParaRPr kumimoji="1" lang="ja-JP" altLang="en-US" dirty="0"/>
          </a:p>
        </p:txBody>
      </p:sp>
    </p:spTree>
    <p:extLst>
      <p:ext uri="{BB962C8B-B14F-4D97-AF65-F5344CB8AC3E}">
        <p14:creationId xmlns:p14="http://schemas.microsoft.com/office/powerpoint/2010/main" val="10714483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36EB96-066B-4710-B56B-992B610F806A}"/>
              </a:ext>
            </a:extLst>
          </p:cNvPr>
          <p:cNvSpPr>
            <a:spLocks noGrp="1"/>
          </p:cNvSpPr>
          <p:nvPr>
            <p:ph type="title"/>
          </p:nvPr>
        </p:nvSpPr>
        <p:spPr>
          <a:xfrm>
            <a:off x="457200" y="274638"/>
            <a:ext cx="8229600" cy="778098"/>
          </a:xfrm>
        </p:spPr>
        <p:txBody>
          <a:bodyPr/>
          <a:lstStyle/>
          <a:p>
            <a:r>
              <a:rPr lang="ja-JP" altLang="en-US" dirty="0"/>
              <a:t>災害対策基本法</a:t>
            </a:r>
            <a:r>
              <a:rPr lang="ja-JP" altLang="en-US" sz="2200" b="1" dirty="0"/>
              <a:t>（被災者生活再建支援制度）</a:t>
            </a:r>
            <a:endParaRPr kumimoji="1" lang="ja-JP" altLang="en-US" dirty="0"/>
          </a:p>
        </p:txBody>
      </p:sp>
      <p:sp>
        <p:nvSpPr>
          <p:cNvPr id="3" name="コンテンツ プレースホルダー 2">
            <a:extLst>
              <a:ext uri="{FF2B5EF4-FFF2-40B4-BE49-F238E27FC236}">
                <a16:creationId xmlns:a16="http://schemas.microsoft.com/office/drawing/2014/main" id="{DB1BE135-2D2A-44F4-81C8-A5D319CC7FD8}"/>
              </a:ext>
            </a:extLst>
          </p:cNvPr>
          <p:cNvSpPr>
            <a:spLocks noGrp="1"/>
          </p:cNvSpPr>
          <p:nvPr>
            <p:ph idx="1"/>
          </p:nvPr>
        </p:nvSpPr>
        <p:spPr>
          <a:xfrm>
            <a:off x="179512" y="1196752"/>
            <a:ext cx="8712968" cy="5256584"/>
          </a:xfrm>
        </p:spPr>
        <p:txBody>
          <a:bodyPr>
            <a:normAutofit fontScale="77500" lnSpcReduction="20000"/>
          </a:bodyPr>
          <a:lstStyle/>
          <a:p>
            <a:pPr marL="0" indent="0">
              <a:buNone/>
            </a:pPr>
            <a:r>
              <a:rPr kumimoji="1" lang="ja-JP" altLang="en-US" dirty="0"/>
              <a:t>◎</a:t>
            </a:r>
            <a:r>
              <a:rPr kumimoji="1" lang="ja-JP" altLang="en-US" b="1" dirty="0">
                <a:solidFill>
                  <a:srgbClr val="FF0000"/>
                </a:solidFill>
              </a:rPr>
              <a:t>被災者生活再建支援法</a:t>
            </a:r>
            <a:r>
              <a:rPr kumimoji="1" lang="ja-JP" altLang="en-US" dirty="0"/>
              <a:t>（復旧・復興）</a:t>
            </a:r>
            <a:endParaRPr kumimoji="1" lang="en-US" altLang="ja-JP" dirty="0"/>
          </a:p>
          <a:p>
            <a:pPr marL="0" indent="0">
              <a:buNone/>
            </a:pPr>
            <a:r>
              <a:rPr lang="ja-JP" altLang="en-US" dirty="0"/>
              <a:t>　・</a:t>
            </a:r>
            <a:r>
              <a:rPr lang="ja-JP" altLang="en-US" dirty="0">
                <a:solidFill>
                  <a:srgbClr val="00B0F0"/>
                </a:solidFill>
              </a:rPr>
              <a:t>趣旨</a:t>
            </a:r>
            <a:r>
              <a:rPr lang="ja-JP" altLang="en-US" dirty="0"/>
              <a:t>　自然災害により被害を受けた者に基金を活用</a:t>
            </a:r>
            <a:endParaRPr lang="en-US" altLang="ja-JP" dirty="0"/>
          </a:p>
          <a:p>
            <a:pPr marL="0" indent="0">
              <a:buNone/>
            </a:pPr>
            <a:r>
              <a:rPr lang="ja-JP" altLang="en-US" dirty="0"/>
              <a:t>　　　　　　し</a:t>
            </a:r>
            <a:r>
              <a:rPr lang="ja-JP" altLang="en-US" u="sng" dirty="0"/>
              <a:t>生活の安定</a:t>
            </a:r>
            <a:r>
              <a:rPr lang="ja-JP" altLang="en-US" dirty="0"/>
              <a:t>と被災地の</a:t>
            </a:r>
            <a:r>
              <a:rPr lang="ja-JP" altLang="en-US" u="sng" dirty="0"/>
              <a:t>速やかな復興</a:t>
            </a:r>
            <a:r>
              <a:rPr lang="ja-JP" altLang="en-US" dirty="0"/>
              <a:t>を目指</a:t>
            </a:r>
            <a:endParaRPr lang="en-US" altLang="ja-JP" dirty="0"/>
          </a:p>
          <a:p>
            <a:pPr marL="0" indent="0">
              <a:buNone/>
            </a:pPr>
            <a:r>
              <a:rPr lang="ja-JP" altLang="en-US" dirty="0"/>
              <a:t>　　　　　　す。</a:t>
            </a:r>
            <a:endParaRPr lang="en-US" altLang="ja-JP" dirty="0"/>
          </a:p>
          <a:p>
            <a:pPr marL="0" indent="0">
              <a:buNone/>
            </a:pPr>
            <a:r>
              <a:rPr lang="ja-JP" altLang="en-US" dirty="0"/>
              <a:t>　・</a:t>
            </a:r>
            <a:r>
              <a:rPr lang="ja-JP" altLang="en-US" dirty="0">
                <a:solidFill>
                  <a:srgbClr val="00B0F0"/>
                </a:solidFill>
              </a:rPr>
              <a:t>対象</a:t>
            </a:r>
            <a:r>
              <a:rPr lang="ja-JP" altLang="en-US" dirty="0"/>
              <a:t>　</a:t>
            </a:r>
            <a:r>
              <a:rPr lang="en-US" altLang="ja-JP" dirty="0"/>
              <a:t>10</a:t>
            </a:r>
            <a:r>
              <a:rPr lang="ja-JP" altLang="en-US" dirty="0"/>
              <a:t>世帯以上の住宅全壊被害の市町村等</a:t>
            </a:r>
            <a:endParaRPr lang="en-US" altLang="ja-JP" dirty="0"/>
          </a:p>
          <a:p>
            <a:pPr marL="0" indent="0">
              <a:buNone/>
            </a:pPr>
            <a:r>
              <a:rPr kumimoji="1" lang="ja-JP" altLang="en-US" dirty="0"/>
              <a:t>　・</a:t>
            </a:r>
            <a:r>
              <a:rPr kumimoji="1" lang="ja-JP" altLang="en-US" dirty="0">
                <a:solidFill>
                  <a:srgbClr val="00B0F0"/>
                </a:solidFill>
              </a:rPr>
              <a:t>被災世帯</a:t>
            </a:r>
            <a:r>
              <a:rPr kumimoji="1" lang="ja-JP" altLang="en-US" dirty="0"/>
              <a:t>　全壊。半壊又は解体。危険な状態により</a:t>
            </a:r>
            <a:endParaRPr kumimoji="1" lang="en-US" altLang="ja-JP" dirty="0"/>
          </a:p>
          <a:p>
            <a:pPr marL="0" indent="0">
              <a:buNone/>
            </a:pPr>
            <a:r>
              <a:rPr lang="ja-JP" altLang="en-US" dirty="0"/>
              <a:t>　　　　　　</a:t>
            </a:r>
            <a:r>
              <a:rPr kumimoji="1" lang="ja-JP" altLang="en-US" dirty="0"/>
              <a:t>居住不能が長期化。半壊し大規模な補修が必</a:t>
            </a:r>
            <a:endParaRPr kumimoji="1" lang="en-US" altLang="ja-JP" dirty="0"/>
          </a:p>
          <a:p>
            <a:pPr marL="0" indent="0">
              <a:buNone/>
            </a:pPr>
            <a:r>
              <a:rPr lang="ja-JP" altLang="en-US" dirty="0"/>
              <a:t>　　　　　　</a:t>
            </a:r>
            <a:r>
              <a:rPr kumimoji="1" lang="ja-JP" altLang="en-US" dirty="0"/>
              <a:t>要等</a:t>
            </a:r>
            <a:endParaRPr kumimoji="1" lang="en-US" altLang="ja-JP" dirty="0"/>
          </a:p>
          <a:p>
            <a:pPr marL="0" indent="0">
              <a:buNone/>
            </a:pPr>
            <a:r>
              <a:rPr lang="ja-JP" altLang="en-US" dirty="0"/>
              <a:t>　・</a:t>
            </a:r>
            <a:r>
              <a:rPr lang="ja-JP" altLang="en-US" dirty="0">
                <a:solidFill>
                  <a:srgbClr val="00B0F0"/>
                </a:solidFill>
              </a:rPr>
              <a:t>支援金の支給</a:t>
            </a:r>
            <a:r>
              <a:rPr lang="ja-JP" altLang="en-US" dirty="0"/>
              <a:t>　基礎支援金　加算支援金</a:t>
            </a:r>
            <a:endParaRPr lang="en-US" altLang="ja-JP" dirty="0"/>
          </a:p>
          <a:p>
            <a:pPr marL="0" indent="0">
              <a:buNone/>
            </a:pPr>
            <a:r>
              <a:rPr kumimoji="1" lang="ja-JP" altLang="en-US" dirty="0"/>
              <a:t>　・</a:t>
            </a:r>
            <a:r>
              <a:rPr kumimoji="1" lang="ja-JP" altLang="en-US" dirty="0">
                <a:solidFill>
                  <a:srgbClr val="00B0F0"/>
                </a:solidFill>
              </a:rPr>
              <a:t>支給申請窓口</a:t>
            </a:r>
            <a:r>
              <a:rPr kumimoji="1" lang="ja-JP" altLang="en-US" dirty="0"/>
              <a:t>　市町村（基礎支援金：</a:t>
            </a:r>
            <a:r>
              <a:rPr kumimoji="1" lang="en-US" altLang="ja-JP" dirty="0"/>
              <a:t>13</a:t>
            </a:r>
            <a:r>
              <a:rPr kumimoji="1" lang="ja-JP" altLang="en-US" dirty="0"/>
              <a:t>月以内、加算支</a:t>
            </a:r>
            <a:endParaRPr kumimoji="1" lang="en-US" altLang="ja-JP" dirty="0"/>
          </a:p>
          <a:p>
            <a:pPr marL="0" indent="0">
              <a:buNone/>
            </a:pPr>
            <a:r>
              <a:rPr kumimoji="1" lang="ja-JP" altLang="en-US" dirty="0"/>
              <a:t>　　　　　　援金：</a:t>
            </a:r>
            <a:r>
              <a:rPr kumimoji="1" lang="en-US" altLang="ja-JP" dirty="0"/>
              <a:t>37</a:t>
            </a:r>
            <a:r>
              <a:rPr kumimoji="1" lang="ja-JP" altLang="en-US" dirty="0"/>
              <a:t>月以内）</a:t>
            </a:r>
            <a:endParaRPr kumimoji="1" lang="en-US" altLang="ja-JP" dirty="0"/>
          </a:p>
          <a:p>
            <a:pPr marL="0" indent="0">
              <a:buNone/>
            </a:pPr>
            <a:r>
              <a:rPr lang="ja-JP" altLang="en-US" dirty="0"/>
              <a:t>　　</a:t>
            </a:r>
            <a:r>
              <a:rPr lang="ja-JP" altLang="en-US" u="sng" dirty="0"/>
              <a:t>発災後の応急期から復旧・復興の各ステージを網羅的にカ　</a:t>
            </a:r>
            <a:endParaRPr lang="en-US" altLang="ja-JP" u="sng" dirty="0"/>
          </a:p>
          <a:p>
            <a:pPr marL="0" indent="0">
              <a:buNone/>
            </a:pPr>
            <a:r>
              <a:rPr lang="ja-JP" altLang="en-US" dirty="0"/>
              <a:t>　　</a:t>
            </a:r>
            <a:r>
              <a:rPr lang="ja-JP" altLang="en-US" u="sng" dirty="0"/>
              <a:t>バーする</a:t>
            </a:r>
            <a:endParaRPr kumimoji="1" lang="ja-JP" altLang="en-US" u="sng" dirty="0"/>
          </a:p>
        </p:txBody>
      </p:sp>
    </p:spTree>
    <p:extLst>
      <p:ext uri="{BB962C8B-B14F-4D97-AF65-F5344CB8AC3E}">
        <p14:creationId xmlns:p14="http://schemas.microsoft.com/office/powerpoint/2010/main" val="17796387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EEAAAC2-892E-C0B0-11BD-0C825934EBEE}"/>
              </a:ext>
            </a:extLst>
          </p:cNvPr>
          <p:cNvSpPr>
            <a:spLocks noGrp="1"/>
          </p:cNvSpPr>
          <p:nvPr>
            <p:ph type="title"/>
          </p:nvPr>
        </p:nvSpPr>
        <p:spPr/>
        <p:txBody>
          <a:bodyPr>
            <a:normAutofit/>
          </a:bodyPr>
          <a:lstStyle/>
          <a:p>
            <a:r>
              <a:rPr kumimoji="1" lang="ja-JP" altLang="en-US" dirty="0"/>
              <a:t>激甚災害法</a:t>
            </a:r>
            <a:br>
              <a:rPr kumimoji="1" lang="en-US" altLang="ja-JP" dirty="0"/>
            </a:br>
            <a:r>
              <a:rPr lang="ja-JP" altLang="en-US" sz="2200" dirty="0"/>
              <a:t>「</a:t>
            </a:r>
            <a:r>
              <a:rPr kumimoji="1" lang="ja-JP" altLang="en-US" sz="2200" dirty="0"/>
              <a:t>激甚災害に対処するための特別の財政援助などに関する法律」</a:t>
            </a:r>
          </a:p>
        </p:txBody>
      </p:sp>
      <p:sp>
        <p:nvSpPr>
          <p:cNvPr id="3" name="コンテンツ プレースホルダー 2">
            <a:extLst>
              <a:ext uri="{FF2B5EF4-FFF2-40B4-BE49-F238E27FC236}">
                <a16:creationId xmlns:a16="http://schemas.microsoft.com/office/drawing/2014/main" id="{4A686D64-0167-DCEA-1BB4-D995FB5B0D4D}"/>
              </a:ext>
            </a:extLst>
          </p:cNvPr>
          <p:cNvSpPr>
            <a:spLocks noGrp="1"/>
          </p:cNvSpPr>
          <p:nvPr>
            <p:ph idx="1"/>
          </p:nvPr>
        </p:nvSpPr>
        <p:spPr/>
        <p:txBody>
          <a:bodyPr/>
          <a:lstStyle/>
          <a:p>
            <a:pPr marL="0" indent="0">
              <a:buNone/>
            </a:pPr>
            <a:r>
              <a:rPr kumimoji="1" lang="ja-JP" altLang="en-US" dirty="0"/>
              <a:t>・趣旨　国民経済に著しい影響を与えるような激甚な災害から復旧するにあたり、自治体の財政負担を軽減するために、公共土木施設や農地などの災害復旧に必要な費用に関して国庫補助の</a:t>
            </a:r>
            <a:r>
              <a:rPr lang="ja-JP" altLang="en-US" dirty="0"/>
              <a:t>かさ</a:t>
            </a:r>
            <a:r>
              <a:rPr kumimoji="1" lang="ja-JP" altLang="en-US" dirty="0"/>
              <a:t>上げを行うもの。避難所などに避難している人などに直接は関係はない。</a:t>
            </a:r>
            <a:endParaRPr kumimoji="1" lang="en-US" altLang="ja-JP" dirty="0"/>
          </a:p>
          <a:p>
            <a:pPr marL="0" indent="0">
              <a:buNone/>
            </a:pPr>
            <a:endParaRPr kumimoji="1" lang="ja-JP" altLang="en-US" dirty="0"/>
          </a:p>
        </p:txBody>
      </p:sp>
    </p:spTree>
    <p:extLst>
      <p:ext uri="{BB962C8B-B14F-4D97-AF65-F5344CB8AC3E}">
        <p14:creationId xmlns:p14="http://schemas.microsoft.com/office/powerpoint/2010/main" val="130825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5C5551-FD20-D1BE-1007-1B34520A689B}"/>
              </a:ext>
            </a:extLst>
          </p:cNvPr>
          <p:cNvSpPr>
            <a:spLocks noGrp="1"/>
          </p:cNvSpPr>
          <p:nvPr>
            <p:ph type="title"/>
          </p:nvPr>
        </p:nvSpPr>
        <p:spPr>
          <a:xfrm>
            <a:off x="457200" y="274638"/>
            <a:ext cx="8229600" cy="778098"/>
          </a:xfrm>
        </p:spPr>
        <p:txBody>
          <a:bodyPr/>
          <a:lstStyle/>
          <a:p>
            <a:r>
              <a:rPr kumimoji="1" lang="ja-JP" altLang="en-US" dirty="0"/>
              <a:t>災害への備え</a:t>
            </a:r>
          </a:p>
        </p:txBody>
      </p:sp>
      <p:sp>
        <p:nvSpPr>
          <p:cNvPr id="3" name="コンテンツ プレースホルダー 2">
            <a:extLst>
              <a:ext uri="{FF2B5EF4-FFF2-40B4-BE49-F238E27FC236}">
                <a16:creationId xmlns:a16="http://schemas.microsoft.com/office/drawing/2014/main" id="{A73F6DF3-545F-FA71-ED70-62540893C2D9}"/>
              </a:ext>
            </a:extLst>
          </p:cNvPr>
          <p:cNvSpPr>
            <a:spLocks noGrp="1"/>
          </p:cNvSpPr>
          <p:nvPr>
            <p:ph idx="1"/>
          </p:nvPr>
        </p:nvSpPr>
        <p:spPr>
          <a:xfrm>
            <a:off x="457200" y="1196752"/>
            <a:ext cx="8229600" cy="4929411"/>
          </a:xfrm>
        </p:spPr>
        <p:txBody>
          <a:bodyPr>
            <a:normAutofit lnSpcReduction="10000"/>
          </a:bodyPr>
          <a:lstStyle/>
          <a:p>
            <a:pPr marL="0" indent="0">
              <a:buNone/>
            </a:pPr>
            <a:endParaRPr kumimoji="1" lang="en-US" altLang="ja-JP" dirty="0"/>
          </a:p>
          <a:p>
            <a:pPr marL="0" indent="0">
              <a:buNone/>
            </a:pPr>
            <a:r>
              <a:rPr lang="ja-JP" altLang="en-US" dirty="0"/>
              <a:t>　　　　　　　　　</a:t>
            </a:r>
            <a:r>
              <a:rPr kumimoji="1" lang="ja-JP" altLang="en-US" sz="4800" dirty="0"/>
              <a:t>自助</a:t>
            </a:r>
            <a:r>
              <a:rPr kumimoji="1" lang="ja-JP" altLang="en-US" dirty="0"/>
              <a:t>　　　　　　</a:t>
            </a:r>
            <a:r>
              <a:rPr kumimoji="1" lang="ja-JP" altLang="en-US" sz="4800" dirty="0"/>
              <a:t>互助</a:t>
            </a:r>
            <a:endParaRPr kumimoji="1" lang="en-US" altLang="ja-JP" sz="4800" dirty="0"/>
          </a:p>
          <a:p>
            <a:pPr marL="0" indent="0">
              <a:buNone/>
            </a:pPr>
            <a:r>
              <a:rPr kumimoji="1" lang="ja-JP" altLang="en-US" dirty="0"/>
              <a:t>　　　　　　　（訓練、意識）　　　（組織づくり）</a:t>
            </a:r>
            <a:endParaRPr kumimoji="1" lang="en-US" altLang="ja-JP" dirty="0"/>
          </a:p>
          <a:p>
            <a:pPr marL="0" indent="0">
              <a:buNone/>
            </a:pPr>
            <a:endParaRPr lang="en-US" altLang="ja-JP" dirty="0"/>
          </a:p>
          <a:p>
            <a:pPr marL="0" indent="0">
              <a:buNone/>
            </a:pPr>
            <a:r>
              <a:rPr kumimoji="1" lang="ja-JP" altLang="en-US" dirty="0"/>
              <a:t>　　　　　　　</a:t>
            </a:r>
            <a:endParaRPr kumimoji="1" lang="en-US" altLang="ja-JP" dirty="0"/>
          </a:p>
          <a:p>
            <a:pPr marL="0" indent="0">
              <a:buNone/>
            </a:pPr>
            <a:endParaRPr kumimoji="1" lang="en-US" altLang="ja-JP" dirty="0"/>
          </a:p>
          <a:p>
            <a:pPr marL="0" indent="0">
              <a:buNone/>
            </a:pPr>
            <a:r>
              <a:rPr kumimoji="1" lang="ja-JP" altLang="en-US" dirty="0"/>
              <a:t>　　　　　　　　　　　　（時間、予算）</a:t>
            </a:r>
            <a:endParaRPr kumimoji="1" lang="en-US" altLang="ja-JP" dirty="0"/>
          </a:p>
          <a:p>
            <a:pPr marL="0" indent="0">
              <a:buNone/>
            </a:pPr>
            <a:r>
              <a:rPr kumimoji="1" lang="ja-JP" altLang="en-US" sz="4800" dirty="0"/>
              <a:t>　　　　　　　　　公助</a:t>
            </a:r>
          </a:p>
        </p:txBody>
      </p:sp>
      <p:sp>
        <p:nvSpPr>
          <p:cNvPr id="4" name="楕円 3">
            <a:extLst>
              <a:ext uri="{FF2B5EF4-FFF2-40B4-BE49-F238E27FC236}">
                <a16:creationId xmlns:a16="http://schemas.microsoft.com/office/drawing/2014/main" id="{85D5ECFC-4E0F-7F0A-928A-4998BAB8073F}"/>
              </a:ext>
            </a:extLst>
          </p:cNvPr>
          <p:cNvSpPr/>
          <p:nvPr/>
        </p:nvSpPr>
        <p:spPr>
          <a:xfrm>
            <a:off x="1834104" y="1208798"/>
            <a:ext cx="3528392" cy="3456384"/>
          </a:xfrm>
          <a:prstGeom prst="ellipse">
            <a:avLst/>
          </a:prstGeom>
          <a:noFill/>
          <a:ln w="635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楕円 12">
            <a:extLst>
              <a:ext uri="{FF2B5EF4-FFF2-40B4-BE49-F238E27FC236}">
                <a16:creationId xmlns:a16="http://schemas.microsoft.com/office/drawing/2014/main" id="{244B401F-719E-70A0-494C-7E0D8F1AD94E}"/>
              </a:ext>
            </a:extLst>
          </p:cNvPr>
          <p:cNvSpPr/>
          <p:nvPr/>
        </p:nvSpPr>
        <p:spPr>
          <a:xfrm>
            <a:off x="4211960" y="1196752"/>
            <a:ext cx="3528392" cy="3456384"/>
          </a:xfrm>
          <a:prstGeom prst="ellipse">
            <a:avLst/>
          </a:prstGeom>
          <a:noFill/>
          <a:ln w="6350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楕円 13">
            <a:extLst>
              <a:ext uri="{FF2B5EF4-FFF2-40B4-BE49-F238E27FC236}">
                <a16:creationId xmlns:a16="http://schemas.microsoft.com/office/drawing/2014/main" id="{EF6D6992-1717-EE13-F393-0ABF2DDC779D}"/>
              </a:ext>
            </a:extLst>
          </p:cNvPr>
          <p:cNvSpPr/>
          <p:nvPr/>
        </p:nvSpPr>
        <p:spPr>
          <a:xfrm>
            <a:off x="3061958" y="3284113"/>
            <a:ext cx="3641576" cy="3384376"/>
          </a:xfrm>
          <a:prstGeom prst="ellipse">
            <a:avLst/>
          </a:prstGeom>
          <a:noFill/>
          <a:ln w="6350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643160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4FC7EDC-2182-64FA-E5E9-A8596820DF9C}"/>
              </a:ext>
            </a:extLst>
          </p:cNvPr>
          <p:cNvSpPr>
            <a:spLocks noGrp="1"/>
          </p:cNvSpPr>
          <p:nvPr>
            <p:ph type="title"/>
          </p:nvPr>
        </p:nvSpPr>
        <p:spPr>
          <a:xfrm>
            <a:off x="457200" y="274638"/>
            <a:ext cx="8229600" cy="778098"/>
          </a:xfrm>
        </p:spPr>
        <p:txBody>
          <a:bodyPr/>
          <a:lstStyle/>
          <a:p>
            <a:r>
              <a:rPr kumimoji="1" lang="ja-JP" altLang="en-US" dirty="0"/>
              <a:t>島根県</a:t>
            </a:r>
          </a:p>
        </p:txBody>
      </p:sp>
      <p:sp>
        <p:nvSpPr>
          <p:cNvPr id="3" name="コンテンツ プレースホルダー 2">
            <a:extLst>
              <a:ext uri="{FF2B5EF4-FFF2-40B4-BE49-F238E27FC236}">
                <a16:creationId xmlns:a16="http://schemas.microsoft.com/office/drawing/2014/main" id="{96594ECC-F7D2-57CA-E4DB-86F5F526C5EA}"/>
              </a:ext>
            </a:extLst>
          </p:cNvPr>
          <p:cNvSpPr>
            <a:spLocks noGrp="1"/>
          </p:cNvSpPr>
          <p:nvPr>
            <p:ph idx="1"/>
          </p:nvPr>
        </p:nvSpPr>
        <p:spPr>
          <a:xfrm>
            <a:off x="457200" y="1052736"/>
            <a:ext cx="8229600" cy="5073427"/>
          </a:xfrm>
        </p:spPr>
        <p:txBody>
          <a:bodyPr>
            <a:normAutofit lnSpcReduction="10000"/>
          </a:bodyPr>
          <a:lstStyle/>
          <a:p>
            <a:pPr marL="0" indent="0">
              <a:buNone/>
            </a:pPr>
            <a:r>
              <a:rPr kumimoji="1" lang="ja-JP" altLang="en-US" dirty="0"/>
              <a:t>〇地震が多い県・・・・・・</a:t>
            </a:r>
            <a:r>
              <a:rPr lang="ja-JP" altLang="en-US" dirty="0"/>
              <a:t>３５位</a:t>
            </a:r>
            <a:endParaRPr kumimoji="1" lang="en-US" altLang="ja-JP" dirty="0"/>
          </a:p>
          <a:p>
            <a:pPr marL="0" indent="0">
              <a:buNone/>
            </a:pPr>
            <a:r>
              <a:rPr lang="ja-JP" altLang="en-US" dirty="0"/>
              <a:t>〇災害に強い県・・・・・・１９位</a:t>
            </a:r>
            <a:endParaRPr lang="en-US" altLang="ja-JP" dirty="0"/>
          </a:p>
          <a:p>
            <a:pPr marL="0" indent="0">
              <a:buNone/>
            </a:pPr>
            <a:r>
              <a:rPr kumimoji="1" lang="ja-JP" altLang="en-US" dirty="0"/>
              <a:t>〇地番の強い県・・・・・・４３位</a:t>
            </a:r>
            <a:endParaRPr kumimoji="1" lang="en-US" altLang="ja-JP" dirty="0"/>
          </a:p>
          <a:p>
            <a:pPr marL="0" indent="0">
              <a:buNone/>
            </a:pPr>
            <a:r>
              <a:rPr lang="ja-JP" altLang="en-US" dirty="0"/>
              <a:t>〇津波想定　５ｍ・・・・・益田市・江津市・大田市</a:t>
            </a:r>
            <a:endParaRPr lang="en-US" altLang="ja-JP" dirty="0"/>
          </a:p>
          <a:p>
            <a:pPr marL="0" indent="0">
              <a:buNone/>
            </a:pPr>
            <a:r>
              <a:rPr kumimoji="1" lang="ja-JP" altLang="en-US" dirty="0"/>
              <a:t>　　　　　　</a:t>
            </a:r>
            <a:r>
              <a:rPr kumimoji="1" lang="ja-JP" altLang="en-US" sz="2800" dirty="0"/>
              <a:t>　</a:t>
            </a:r>
            <a:r>
              <a:rPr kumimoji="1" lang="ja-JP" altLang="en-US" dirty="0"/>
              <a:t>　  ６ｍ・・・・・出雲市</a:t>
            </a:r>
            <a:endParaRPr kumimoji="1" lang="en-US" altLang="ja-JP" dirty="0"/>
          </a:p>
          <a:p>
            <a:pPr marL="0" indent="0">
              <a:buNone/>
            </a:pPr>
            <a:r>
              <a:rPr lang="ja-JP" altLang="en-US" dirty="0"/>
              <a:t>　　　　　　　　</a:t>
            </a:r>
            <a:r>
              <a:rPr lang="ja-JP" altLang="en-US" sz="3000" dirty="0"/>
              <a:t>  </a:t>
            </a:r>
            <a:r>
              <a:rPr lang="ja-JP" altLang="en-US" dirty="0"/>
              <a:t>７ｍ・・・・・松江市・浜田市</a:t>
            </a:r>
            <a:endParaRPr lang="en-US" altLang="ja-JP" dirty="0"/>
          </a:p>
          <a:p>
            <a:pPr marL="0" indent="0">
              <a:buNone/>
            </a:pPr>
            <a:r>
              <a:rPr kumimoji="1" lang="ja-JP" altLang="en-US" dirty="0"/>
              <a:t>　　　　　　　  </a:t>
            </a:r>
            <a:r>
              <a:rPr kumimoji="1" lang="ja-JP" altLang="en-US" sz="3000" dirty="0"/>
              <a:t>　</a:t>
            </a:r>
            <a:r>
              <a:rPr kumimoji="1" lang="ja-JP" altLang="en-US" dirty="0"/>
              <a:t>８ｍ・・・・・隠岐の島</a:t>
            </a:r>
            <a:endParaRPr kumimoji="1" lang="en-US" altLang="ja-JP" dirty="0"/>
          </a:p>
          <a:p>
            <a:pPr marL="0" indent="0">
              <a:buNone/>
            </a:pPr>
            <a:r>
              <a:rPr lang="ja-JP" altLang="en-US" dirty="0"/>
              <a:t>〇断層　　　　宍道（鹿島）断層・・・・・（Ｍ７）</a:t>
            </a:r>
            <a:endParaRPr lang="en-US" altLang="ja-JP" dirty="0"/>
          </a:p>
          <a:p>
            <a:pPr marL="0" indent="0">
              <a:buNone/>
            </a:pPr>
            <a:r>
              <a:rPr kumimoji="1" lang="ja-JP" altLang="en-US" dirty="0"/>
              <a:t>　　　　　　　　 弥栄断層、地福断層・・・・（Ｍ７</a:t>
            </a:r>
            <a:r>
              <a:rPr kumimoji="1" lang="en-US" altLang="ja-JP" dirty="0"/>
              <a:t>.</a:t>
            </a:r>
            <a:r>
              <a:rPr kumimoji="1" lang="ja-JP" altLang="en-US" dirty="0"/>
              <a:t>７）</a:t>
            </a:r>
          </a:p>
        </p:txBody>
      </p:sp>
    </p:spTree>
    <p:extLst>
      <p:ext uri="{BB962C8B-B14F-4D97-AF65-F5344CB8AC3E}">
        <p14:creationId xmlns:p14="http://schemas.microsoft.com/office/powerpoint/2010/main" val="41917735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2AB4173-A3BC-CD34-B4BC-99F6CEBC8AFB}"/>
              </a:ext>
            </a:extLst>
          </p:cNvPr>
          <p:cNvSpPr>
            <a:spLocks noGrp="1"/>
          </p:cNvSpPr>
          <p:nvPr>
            <p:ph type="title"/>
          </p:nvPr>
        </p:nvSpPr>
        <p:spPr>
          <a:xfrm>
            <a:off x="457200" y="274638"/>
            <a:ext cx="8229600" cy="778098"/>
          </a:xfrm>
        </p:spPr>
        <p:txBody>
          <a:bodyPr/>
          <a:lstStyle/>
          <a:p>
            <a:r>
              <a:rPr kumimoji="1" lang="ja-JP" altLang="en-US" dirty="0"/>
              <a:t>「そしてつながる」</a:t>
            </a:r>
          </a:p>
        </p:txBody>
      </p:sp>
      <p:sp>
        <p:nvSpPr>
          <p:cNvPr id="3" name="コンテンツ プレースホルダー 2">
            <a:extLst>
              <a:ext uri="{FF2B5EF4-FFF2-40B4-BE49-F238E27FC236}">
                <a16:creationId xmlns:a16="http://schemas.microsoft.com/office/drawing/2014/main" id="{4FD42167-3F6B-DB3A-93A8-6F6CC1BC9655}"/>
              </a:ext>
            </a:extLst>
          </p:cNvPr>
          <p:cNvSpPr>
            <a:spLocks noGrp="1"/>
          </p:cNvSpPr>
          <p:nvPr>
            <p:ph idx="1"/>
          </p:nvPr>
        </p:nvSpPr>
        <p:spPr>
          <a:xfrm>
            <a:off x="457200" y="1600200"/>
            <a:ext cx="8147248" cy="4525963"/>
          </a:xfrm>
        </p:spPr>
        <p:txBody>
          <a:bodyPr>
            <a:normAutofit/>
          </a:bodyPr>
          <a:lstStyle/>
          <a:p>
            <a:pPr marL="0" indent="0">
              <a:buNone/>
            </a:pPr>
            <a:r>
              <a:rPr kumimoji="1" lang="ja-JP" altLang="en-US" dirty="0"/>
              <a:t>・発災後、関係機関等と連携は必要ですか？</a:t>
            </a:r>
            <a:endParaRPr kumimoji="1" lang="en-US" altLang="ja-JP" dirty="0"/>
          </a:p>
          <a:p>
            <a:pPr marL="0" indent="0">
              <a:buNone/>
            </a:pPr>
            <a:r>
              <a:rPr kumimoji="1" lang="ja-JP" altLang="en-US" sz="1100" dirty="0"/>
              <a:t>　　　</a:t>
            </a:r>
            <a:r>
              <a:rPr kumimoji="1" lang="ja-JP" altLang="en-US" sz="1100" dirty="0">
                <a:solidFill>
                  <a:srgbClr val="FF0000"/>
                </a:solidFill>
              </a:rPr>
              <a:t>　「</a:t>
            </a:r>
            <a:r>
              <a:rPr kumimoji="1" lang="en-US" altLang="ja-JP" sz="1100" dirty="0">
                <a:solidFill>
                  <a:srgbClr val="FF0000"/>
                </a:solidFill>
              </a:rPr>
              <a:t>YES</a:t>
            </a:r>
            <a:r>
              <a:rPr kumimoji="1" lang="ja-JP" altLang="en-US" sz="1100" dirty="0">
                <a:solidFill>
                  <a:srgbClr val="FF0000"/>
                </a:solidFill>
              </a:rPr>
              <a:t>」　</a:t>
            </a:r>
            <a:r>
              <a:rPr kumimoji="1" lang="en-US" altLang="ja-JP" sz="1100" dirty="0">
                <a:solidFill>
                  <a:srgbClr val="FF0000"/>
                </a:solidFill>
              </a:rPr>
              <a:t>OR</a:t>
            </a:r>
            <a:r>
              <a:rPr kumimoji="1" lang="ja-JP" altLang="en-US" sz="1100" dirty="0">
                <a:solidFill>
                  <a:srgbClr val="FF0000"/>
                </a:solidFill>
              </a:rPr>
              <a:t>　「</a:t>
            </a:r>
            <a:r>
              <a:rPr kumimoji="1" lang="en-US" altLang="ja-JP" sz="1100" dirty="0">
                <a:solidFill>
                  <a:srgbClr val="FF0000"/>
                </a:solidFill>
              </a:rPr>
              <a:t>NO</a:t>
            </a:r>
            <a:r>
              <a:rPr kumimoji="1" lang="ja-JP" altLang="en-US" sz="1100" dirty="0">
                <a:solidFill>
                  <a:srgbClr val="FF0000"/>
                </a:solidFill>
              </a:rPr>
              <a:t>」</a:t>
            </a:r>
            <a:endParaRPr kumimoji="1" lang="en-US" altLang="ja-JP" sz="1100" dirty="0">
              <a:solidFill>
                <a:srgbClr val="FF0000"/>
              </a:solidFill>
            </a:endParaRPr>
          </a:p>
          <a:p>
            <a:pPr marL="0" indent="0">
              <a:buNone/>
            </a:pPr>
            <a:r>
              <a:rPr kumimoji="1" lang="ja-JP" altLang="en-US" dirty="0"/>
              <a:t>・</a:t>
            </a:r>
            <a:r>
              <a:rPr lang="ja-JP" altLang="en-US" dirty="0"/>
              <a:t>どのタイミングで必要ですか？</a:t>
            </a:r>
            <a:endParaRPr lang="en-US" altLang="ja-JP" dirty="0"/>
          </a:p>
          <a:p>
            <a:pPr marL="0" indent="0">
              <a:buNone/>
            </a:pPr>
            <a:r>
              <a:rPr lang="ja-JP" altLang="en-US" sz="1100" dirty="0"/>
              <a:t>　　　</a:t>
            </a:r>
            <a:r>
              <a:rPr lang="ja-JP" altLang="en-US" sz="1100" dirty="0">
                <a:solidFill>
                  <a:srgbClr val="FF0000"/>
                </a:solidFill>
              </a:rPr>
              <a:t>フェーズ</a:t>
            </a:r>
            <a:r>
              <a:rPr lang="en-US" altLang="ja-JP" sz="1100" dirty="0">
                <a:solidFill>
                  <a:srgbClr val="FF0000"/>
                </a:solidFill>
              </a:rPr>
              <a:t>Ⅰ</a:t>
            </a:r>
            <a:r>
              <a:rPr lang="ja-JP" altLang="en-US" sz="1100" dirty="0">
                <a:solidFill>
                  <a:srgbClr val="FF0000"/>
                </a:solidFill>
              </a:rPr>
              <a:t>　　フェーズ</a:t>
            </a:r>
            <a:r>
              <a:rPr lang="en-US" altLang="ja-JP" sz="1100" dirty="0">
                <a:solidFill>
                  <a:srgbClr val="FF0000"/>
                </a:solidFill>
              </a:rPr>
              <a:t>Ⅱ</a:t>
            </a:r>
            <a:r>
              <a:rPr lang="ja-JP" altLang="en-US" sz="1100" dirty="0">
                <a:solidFill>
                  <a:srgbClr val="FF0000"/>
                </a:solidFill>
              </a:rPr>
              <a:t>　　フェーズ</a:t>
            </a:r>
            <a:r>
              <a:rPr lang="en-US" altLang="ja-JP" sz="1100" dirty="0">
                <a:solidFill>
                  <a:srgbClr val="FF0000"/>
                </a:solidFill>
              </a:rPr>
              <a:t>Ⅰ</a:t>
            </a:r>
            <a:r>
              <a:rPr lang="ja-JP" altLang="en-US" sz="1100" dirty="0">
                <a:solidFill>
                  <a:srgbClr val="FF0000"/>
                </a:solidFill>
              </a:rPr>
              <a:t>・</a:t>
            </a:r>
            <a:r>
              <a:rPr lang="en-US" altLang="ja-JP" sz="1100" dirty="0">
                <a:solidFill>
                  <a:srgbClr val="FF0000"/>
                </a:solidFill>
              </a:rPr>
              <a:t>Ⅱ</a:t>
            </a:r>
          </a:p>
          <a:p>
            <a:pPr marL="0" indent="0">
              <a:buNone/>
            </a:pPr>
            <a:r>
              <a:rPr kumimoji="1" lang="ja-JP" altLang="en-US" dirty="0"/>
              <a:t>・</a:t>
            </a:r>
            <a:r>
              <a:rPr lang="ja-JP" altLang="en-US" dirty="0"/>
              <a:t>どのような手段がいいと思われますか？</a:t>
            </a:r>
            <a:endParaRPr lang="en-US" altLang="ja-JP" dirty="0"/>
          </a:p>
          <a:p>
            <a:pPr marL="0" indent="0">
              <a:buNone/>
            </a:pPr>
            <a:r>
              <a:rPr lang="ja-JP" altLang="en-US" sz="1100" dirty="0"/>
              <a:t>　　　</a:t>
            </a:r>
            <a:r>
              <a:rPr lang="ja-JP" altLang="en-US" sz="1100" dirty="0">
                <a:solidFill>
                  <a:srgbClr val="FF0000"/>
                </a:solidFill>
              </a:rPr>
              <a:t>電話　　ファックス　　メール　　配送　　その他　</a:t>
            </a:r>
            <a:endParaRPr lang="en-US" altLang="ja-JP" sz="1100" dirty="0">
              <a:solidFill>
                <a:srgbClr val="FF0000"/>
              </a:solidFill>
            </a:endParaRPr>
          </a:p>
          <a:p>
            <a:pPr marL="0" indent="0">
              <a:buNone/>
            </a:pPr>
            <a:r>
              <a:rPr kumimoji="1" lang="ja-JP" altLang="en-US" dirty="0"/>
              <a:t>・</a:t>
            </a:r>
            <a:r>
              <a:rPr lang="ja-JP" altLang="en-US" dirty="0"/>
              <a:t>どのような情報共有が必要だと思いますか？</a:t>
            </a:r>
            <a:endParaRPr lang="en-US" altLang="ja-JP" dirty="0"/>
          </a:p>
          <a:p>
            <a:pPr marL="0" indent="0">
              <a:buNone/>
            </a:pPr>
            <a:r>
              <a:rPr lang="ja-JP" altLang="en-US" sz="1000" dirty="0"/>
              <a:t>　</a:t>
            </a:r>
            <a:r>
              <a:rPr lang="ja-JP" altLang="en-US" sz="1000" dirty="0">
                <a:solidFill>
                  <a:srgbClr val="FF0000"/>
                </a:solidFill>
              </a:rPr>
              <a:t>　受信者側優先　　発信者側優先　　その他</a:t>
            </a:r>
            <a:endParaRPr lang="en-US" altLang="ja-JP" sz="1000" dirty="0">
              <a:solidFill>
                <a:srgbClr val="FF0000"/>
              </a:solidFill>
            </a:endParaRPr>
          </a:p>
          <a:p>
            <a:pPr marL="0" indent="0">
              <a:buNone/>
            </a:pPr>
            <a:r>
              <a:rPr lang="ja-JP" altLang="en-US" dirty="0"/>
              <a:t>・誰に（どの機関）に伝える（繋がる）必要があると思いますか？</a:t>
            </a:r>
            <a:endParaRPr lang="en-US" altLang="ja-JP" dirty="0"/>
          </a:p>
          <a:p>
            <a:pPr marL="0" indent="0">
              <a:buNone/>
            </a:pPr>
            <a:endParaRPr lang="en-US" altLang="ja-JP" dirty="0"/>
          </a:p>
          <a:p>
            <a:pPr marL="0" indent="0">
              <a:buNone/>
            </a:pPr>
            <a:endParaRPr kumimoji="1" lang="ja-JP" altLang="en-US" dirty="0"/>
          </a:p>
        </p:txBody>
      </p:sp>
    </p:spTree>
    <p:extLst>
      <p:ext uri="{BB962C8B-B14F-4D97-AF65-F5344CB8AC3E}">
        <p14:creationId xmlns:p14="http://schemas.microsoft.com/office/powerpoint/2010/main" val="14564298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919F21-EA5D-C6AC-B5A5-F26617351E9A}"/>
              </a:ext>
            </a:extLst>
          </p:cNvPr>
          <p:cNvSpPr>
            <a:spLocks noGrp="1"/>
          </p:cNvSpPr>
          <p:nvPr>
            <p:ph type="title"/>
          </p:nvPr>
        </p:nvSpPr>
        <p:spPr>
          <a:xfrm>
            <a:off x="457200" y="274638"/>
            <a:ext cx="8229600" cy="562074"/>
          </a:xfrm>
        </p:spPr>
        <p:txBody>
          <a:bodyPr>
            <a:normAutofit fontScale="90000"/>
          </a:bodyPr>
          <a:lstStyle/>
          <a:p>
            <a:r>
              <a:rPr kumimoji="1" lang="ja-JP" altLang="en-US" dirty="0"/>
              <a:t>平常時の心構え</a:t>
            </a:r>
          </a:p>
        </p:txBody>
      </p:sp>
      <p:sp>
        <p:nvSpPr>
          <p:cNvPr id="3" name="コンテンツ プレースホルダー 2">
            <a:extLst>
              <a:ext uri="{FF2B5EF4-FFF2-40B4-BE49-F238E27FC236}">
                <a16:creationId xmlns:a16="http://schemas.microsoft.com/office/drawing/2014/main" id="{F9653057-C819-7B83-53F0-907D5100BB33}"/>
              </a:ext>
            </a:extLst>
          </p:cNvPr>
          <p:cNvSpPr>
            <a:spLocks noGrp="1"/>
          </p:cNvSpPr>
          <p:nvPr>
            <p:ph idx="1"/>
          </p:nvPr>
        </p:nvSpPr>
        <p:spPr>
          <a:xfrm>
            <a:off x="457200" y="836712"/>
            <a:ext cx="8229600" cy="5746650"/>
          </a:xfrm>
        </p:spPr>
        <p:txBody>
          <a:bodyPr>
            <a:normAutofit fontScale="77500" lnSpcReduction="20000"/>
          </a:bodyPr>
          <a:lstStyle/>
          <a:p>
            <a:pPr marL="0" indent="0">
              <a:buNone/>
            </a:pPr>
            <a:r>
              <a:rPr kumimoji="1" lang="ja-JP" altLang="en-US" dirty="0"/>
              <a:t>本日の研修より</a:t>
            </a:r>
            <a:endParaRPr kumimoji="1" lang="en-US" altLang="ja-JP" dirty="0"/>
          </a:p>
          <a:p>
            <a:pPr marL="0" indent="0">
              <a:buNone/>
            </a:pPr>
            <a:r>
              <a:rPr kumimoji="1" lang="ja-JP" altLang="en-US" dirty="0"/>
              <a:t>〇</a:t>
            </a:r>
            <a:r>
              <a:rPr lang="ja-JP" altLang="en-US" dirty="0"/>
              <a:t>発災後、平時のようなかかわり方、支援体制が難しい現実があります。防災・</a:t>
            </a:r>
            <a:r>
              <a:rPr lang="ja-JP" altLang="en-US" dirty="0">
                <a:solidFill>
                  <a:srgbClr val="FF0000"/>
                </a:solidFill>
              </a:rPr>
              <a:t>減災</a:t>
            </a:r>
            <a:r>
              <a:rPr lang="ja-JP" altLang="en-US" dirty="0"/>
              <a:t>の意識</a:t>
            </a:r>
            <a:endParaRPr kumimoji="1" lang="en-US" altLang="ja-JP" dirty="0"/>
          </a:p>
          <a:p>
            <a:pPr marL="0" indent="0">
              <a:buNone/>
            </a:pPr>
            <a:endParaRPr lang="en-US" altLang="ja-JP" dirty="0"/>
          </a:p>
          <a:p>
            <a:pPr marL="0" indent="0">
              <a:buNone/>
            </a:pPr>
            <a:r>
              <a:rPr kumimoji="1" lang="ja-JP" altLang="en-US" dirty="0"/>
              <a:t>〇防災・減災にむけて利用者等に対し、</a:t>
            </a:r>
            <a:r>
              <a:rPr kumimoji="1" lang="ja-JP" altLang="en-US" u="sng" dirty="0"/>
              <a:t>日ごろからどのような働き掛け</a:t>
            </a:r>
            <a:r>
              <a:rPr kumimoji="1" lang="ja-JP" altLang="en-US" dirty="0"/>
              <a:t>が必要だと思います。（</a:t>
            </a:r>
            <a:r>
              <a:rPr kumimoji="1" lang="ja-JP" altLang="en-US" dirty="0">
                <a:solidFill>
                  <a:srgbClr val="FF0000"/>
                </a:solidFill>
              </a:rPr>
              <a:t>自助</a:t>
            </a:r>
            <a:r>
              <a:rPr kumimoji="1" lang="ja-JP" altLang="en-US" dirty="0"/>
              <a:t>）</a:t>
            </a:r>
            <a:endParaRPr kumimoji="1" lang="en-US" altLang="ja-JP" dirty="0"/>
          </a:p>
          <a:p>
            <a:pPr marL="0" indent="0">
              <a:buNone/>
            </a:pPr>
            <a:endParaRPr kumimoji="1" lang="en-US" altLang="ja-JP" dirty="0"/>
          </a:p>
          <a:p>
            <a:pPr marL="0" indent="0">
              <a:buNone/>
            </a:pPr>
            <a:r>
              <a:rPr lang="ja-JP" altLang="en-US" dirty="0"/>
              <a:t>〇とは言え、単独では難しいことも多々あります</a:t>
            </a:r>
            <a:r>
              <a:rPr lang="ja-JP" altLang="en-US" u="sng" dirty="0"/>
              <a:t>。誰（どこ）と連携を図っておく</a:t>
            </a:r>
            <a:r>
              <a:rPr lang="ja-JP" altLang="en-US" dirty="0"/>
              <a:t>とよいでしょうか（</a:t>
            </a:r>
            <a:r>
              <a:rPr lang="ja-JP" altLang="en-US" dirty="0">
                <a:solidFill>
                  <a:srgbClr val="FF0000"/>
                </a:solidFill>
              </a:rPr>
              <a:t>互助</a:t>
            </a:r>
            <a:r>
              <a:rPr lang="ja-JP" altLang="en-US" dirty="0"/>
              <a:t>・ネットワーク）</a:t>
            </a:r>
            <a:endParaRPr lang="en-US" altLang="ja-JP" dirty="0"/>
          </a:p>
          <a:p>
            <a:pPr marL="0" indent="0">
              <a:buNone/>
            </a:pPr>
            <a:endParaRPr lang="en-US" altLang="ja-JP" dirty="0"/>
          </a:p>
          <a:p>
            <a:pPr marL="0" indent="0">
              <a:buNone/>
            </a:pPr>
            <a:r>
              <a:rPr lang="ja-JP" altLang="en-US" dirty="0"/>
              <a:t>〇そのために、</a:t>
            </a:r>
            <a:r>
              <a:rPr lang="ja-JP" altLang="en-US" u="sng" dirty="0"/>
              <a:t>平時から</a:t>
            </a:r>
            <a:r>
              <a:rPr lang="ja-JP" altLang="en-US" dirty="0"/>
              <a:t>我々は何ができますか（</a:t>
            </a:r>
            <a:r>
              <a:rPr lang="ja-JP" altLang="en-US" u="sng" dirty="0"/>
              <a:t>どのような動き［働き掛け］</a:t>
            </a:r>
            <a:r>
              <a:rPr lang="ja-JP" altLang="en-US" dirty="0"/>
              <a:t>をしておいたほうがよいでしょうか）</a:t>
            </a:r>
            <a:endParaRPr lang="en-US" altLang="ja-JP" dirty="0"/>
          </a:p>
          <a:p>
            <a:pPr marL="0" indent="0">
              <a:buNone/>
            </a:pPr>
            <a:endParaRPr lang="en-US" altLang="ja-JP" dirty="0"/>
          </a:p>
          <a:p>
            <a:pPr marL="0" indent="0">
              <a:buNone/>
            </a:pPr>
            <a:r>
              <a:rPr lang="ja-JP" altLang="en-US" dirty="0"/>
              <a:t>〇どのような事を確認（</a:t>
            </a:r>
            <a:r>
              <a:rPr lang="ja-JP" altLang="en-US" dirty="0">
                <a:solidFill>
                  <a:srgbClr val="FF0000"/>
                </a:solidFill>
              </a:rPr>
              <a:t>アセスメント</a:t>
            </a:r>
            <a:r>
              <a:rPr lang="ja-JP" altLang="en-US" dirty="0"/>
              <a:t>）しているとよいでしょうか。</a:t>
            </a:r>
            <a:endParaRPr lang="en-US" altLang="ja-JP" dirty="0"/>
          </a:p>
        </p:txBody>
      </p:sp>
    </p:spTree>
    <p:extLst>
      <p:ext uri="{BB962C8B-B14F-4D97-AF65-F5344CB8AC3E}">
        <p14:creationId xmlns:p14="http://schemas.microsoft.com/office/powerpoint/2010/main" val="2397431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688176-A320-8C21-7FF6-8CDA834DBF39}"/>
              </a:ext>
            </a:extLst>
          </p:cNvPr>
          <p:cNvSpPr>
            <a:spLocks noGrp="1"/>
          </p:cNvSpPr>
          <p:nvPr>
            <p:ph type="title"/>
          </p:nvPr>
        </p:nvSpPr>
        <p:spPr>
          <a:xfrm>
            <a:off x="457200" y="274638"/>
            <a:ext cx="8229600" cy="850106"/>
          </a:xfrm>
        </p:spPr>
        <p:txBody>
          <a:bodyPr/>
          <a:lstStyle/>
          <a:p>
            <a:r>
              <a:rPr lang="ja-JP" altLang="en-US" dirty="0"/>
              <a:t>本日の流れ</a:t>
            </a:r>
            <a:endParaRPr kumimoji="1" lang="ja-JP" altLang="en-US" dirty="0"/>
          </a:p>
        </p:txBody>
      </p:sp>
      <p:sp>
        <p:nvSpPr>
          <p:cNvPr id="3" name="コンテンツ プレースホルダー 2">
            <a:extLst>
              <a:ext uri="{FF2B5EF4-FFF2-40B4-BE49-F238E27FC236}">
                <a16:creationId xmlns:a16="http://schemas.microsoft.com/office/drawing/2014/main" id="{4670EC41-B4E8-B4B0-8106-18F7A9E940CC}"/>
              </a:ext>
            </a:extLst>
          </p:cNvPr>
          <p:cNvSpPr>
            <a:spLocks noGrp="1"/>
          </p:cNvSpPr>
          <p:nvPr>
            <p:ph idx="1"/>
          </p:nvPr>
        </p:nvSpPr>
        <p:spPr>
          <a:xfrm>
            <a:off x="457200" y="1124744"/>
            <a:ext cx="8229600" cy="5001419"/>
          </a:xfrm>
        </p:spPr>
        <p:txBody>
          <a:bodyPr>
            <a:normAutofit lnSpcReduction="10000"/>
          </a:bodyPr>
          <a:lstStyle/>
          <a:p>
            <a:pPr marL="0" indent="0">
              <a:buNone/>
            </a:pPr>
            <a:r>
              <a:rPr kumimoji="1" lang="ja-JP" altLang="en-US" dirty="0"/>
              <a:t>〇災害机上訓練</a:t>
            </a:r>
            <a:r>
              <a:rPr lang="ja-JP" altLang="en-US" dirty="0"/>
              <a:t>（同じ地域の介護保険事業所）</a:t>
            </a:r>
            <a:endParaRPr lang="en-US" altLang="ja-JP" dirty="0"/>
          </a:p>
          <a:p>
            <a:pPr marL="0" indent="0">
              <a:buNone/>
            </a:pPr>
            <a:r>
              <a:rPr kumimoji="1" lang="ja-JP" altLang="en-US" dirty="0"/>
              <a:t>・</a:t>
            </a:r>
            <a:r>
              <a:rPr kumimoji="1" lang="ja-JP" altLang="en-US" dirty="0">
                <a:solidFill>
                  <a:srgbClr val="FF0000"/>
                </a:solidFill>
              </a:rPr>
              <a:t>地震発生</a:t>
            </a:r>
            <a:endParaRPr kumimoji="1" lang="en-US" altLang="ja-JP" dirty="0">
              <a:solidFill>
                <a:srgbClr val="FF0000"/>
              </a:solidFill>
            </a:endParaRPr>
          </a:p>
          <a:p>
            <a:pPr marL="0" indent="0">
              <a:buNone/>
            </a:pPr>
            <a:r>
              <a:rPr lang="ja-JP" altLang="en-US" dirty="0"/>
              <a:t>　　　↓</a:t>
            </a:r>
            <a:endParaRPr lang="en-US" altLang="ja-JP" dirty="0"/>
          </a:p>
          <a:p>
            <a:pPr marL="0" indent="0">
              <a:buNone/>
            </a:pPr>
            <a:r>
              <a:rPr kumimoji="1" lang="ja-JP" altLang="en-US" dirty="0"/>
              <a:t>・地震発生～</a:t>
            </a:r>
            <a:r>
              <a:rPr lang="ja-JP" altLang="en-US" dirty="0"/>
              <a:t>当日</a:t>
            </a:r>
            <a:endParaRPr kumimoji="1" lang="en-US" altLang="ja-JP" dirty="0"/>
          </a:p>
          <a:p>
            <a:pPr marL="0" indent="0">
              <a:buNone/>
            </a:pPr>
            <a:r>
              <a:rPr lang="ja-JP" altLang="en-US" dirty="0"/>
              <a:t>　　　↓</a:t>
            </a:r>
            <a:endParaRPr lang="en-US" altLang="ja-JP" dirty="0"/>
          </a:p>
          <a:p>
            <a:pPr marL="0" indent="0">
              <a:buNone/>
            </a:pPr>
            <a:r>
              <a:rPr kumimoji="1" lang="ja-JP" altLang="en-US" dirty="0"/>
              <a:t>・地震発生から</a:t>
            </a:r>
            <a:r>
              <a:rPr kumimoji="1" lang="en-US" altLang="ja-JP" dirty="0"/>
              <a:t>3</a:t>
            </a:r>
            <a:r>
              <a:rPr kumimoji="1" lang="ja-JP" altLang="en-US" dirty="0"/>
              <a:t>・</a:t>
            </a:r>
            <a:r>
              <a:rPr lang="en-US" altLang="ja-JP" dirty="0"/>
              <a:t>4</a:t>
            </a:r>
            <a:r>
              <a:rPr lang="ja-JP" altLang="en-US" dirty="0"/>
              <a:t>日</a:t>
            </a:r>
            <a:r>
              <a:rPr kumimoji="1" lang="ja-JP" altLang="en-US" dirty="0"/>
              <a:t>の様子</a:t>
            </a:r>
            <a:endParaRPr kumimoji="1" lang="en-US" altLang="ja-JP" dirty="0"/>
          </a:p>
          <a:p>
            <a:pPr marL="0" indent="0">
              <a:buNone/>
            </a:pPr>
            <a:endParaRPr kumimoji="1" lang="en-US" altLang="ja-JP" dirty="0"/>
          </a:p>
          <a:p>
            <a:pPr marL="0" indent="0">
              <a:buNone/>
            </a:pPr>
            <a:r>
              <a:rPr lang="ja-JP" altLang="en-US" dirty="0"/>
              <a:t>・そこから連携の取り方、平常時の心構えなどを考える。</a:t>
            </a:r>
            <a:endParaRPr lang="en-US" altLang="ja-JP" dirty="0"/>
          </a:p>
          <a:p>
            <a:pPr marL="0" indent="0">
              <a:buNone/>
            </a:pPr>
            <a:endParaRPr kumimoji="1" lang="ja-JP" altLang="en-US" dirty="0"/>
          </a:p>
        </p:txBody>
      </p:sp>
    </p:spTree>
    <p:extLst>
      <p:ext uri="{BB962C8B-B14F-4D97-AF65-F5344CB8AC3E}">
        <p14:creationId xmlns:p14="http://schemas.microsoft.com/office/powerpoint/2010/main" val="38373663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97A0B54-7E8A-7ADC-DAA1-1ABEE4253DAA}"/>
              </a:ext>
            </a:extLst>
          </p:cNvPr>
          <p:cNvSpPr>
            <a:spLocks noGrp="1"/>
          </p:cNvSpPr>
          <p:nvPr>
            <p:ph type="title"/>
          </p:nvPr>
        </p:nvSpPr>
        <p:spPr>
          <a:xfrm>
            <a:off x="457200" y="274638"/>
            <a:ext cx="8229600" cy="706090"/>
          </a:xfrm>
        </p:spPr>
        <p:txBody>
          <a:bodyPr>
            <a:normAutofit fontScale="90000"/>
          </a:bodyPr>
          <a:lstStyle/>
          <a:p>
            <a:r>
              <a:rPr kumimoji="1" lang="ja-JP" altLang="en-US" dirty="0"/>
              <a:t>島根県西部地震（</a:t>
            </a:r>
            <a:r>
              <a:rPr kumimoji="1" lang="en-US" altLang="ja-JP" dirty="0"/>
              <a:t>2018/4</a:t>
            </a:r>
            <a:r>
              <a:rPr kumimoji="1" lang="ja-JP" altLang="en-US" dirty="0"/>
              <a:t>）</a:t>
            </a:r>
          </a:p>
        </p:txBody>
      </p:sp>
      <p:sp>
        <p:nvSpPr>
          <p:cNvPr id="3" name="コンテンツ プレースホルダー 2">
            <a:extLst>
              <a:ext uri="{FF2B5EF4-FFF2-40B4-BE49-F238E27FC236}">
                <a16:creationId xmlns:a16="http://schemas.microsoft.com/office/drawing/2014/main" id="{8B11EC79-6210-BF9C-AC86-234E76E4C232}"/>
              </a:ext>
            </a:extLst>
          </p:cNvPr>
          <p:cNvSpPr>
            <a:spLocks noGrp="1"/>
          </p:cNvSpPr>
          <p:nvPr>
            <p:ph idx="1"/>
          </p:nvPr>
        </p:nvSpPr>
        <p:spPr>
          <a:xfrm>
            <a:off x="457200" y="980728"/>
            <a:ext cx="8229600" cy="5602634"/>
          </a:xfrm>
        </p:spPr>
        <p:txBody>
          <a:bodyPr>
            <a:normAutofit fontScale="85000" lnSpcReduction="10000"/>
          </a:bodyPr>
          <a:lstStyle/>
          <a:p>
            <a:pPr marL="0" indent="0">
              <a:buNone/>
            </a:pPr>
            <a:r>
              <a:rPr kumimoji="1" lang="ja-JP" altLang="en-US" dirty="0"/>
              <a:t>〇ケアマネがいて助かった事</a:t>
            </a:r>
            <a:endParaRPr kumimoji="1" lang="en-US" altLang="ja-JP" dirty="0"/>
          </a:p>
          <a:p>
            <a:pPr marL="0" indent="0">
              <a:buNone/>
            </a:pPr>
            <a:r>
              <a:rPr lang="ja-JP" altLang="en-US" dirty="0"/>
              <a:t>　・素早い安否確認。</a:t>
            </a:r>
            <a:endParaRPr lang="en-US" altLang="ja-JP" dirty="0"/>
          </a:p>
          <a:p>
            <a:pPr marL="0" indent="0">
              <a:buNone/>
            </a:pPr>
            <a:r>
              <a:rPr kumimoji="1" lang="ja-JP" altLang="en-US" dirty="0"/>
              <a:t>　・アセスメント力（</a:t>
            </a:r>
            <a:r>
              <a:rPr kumimoji="1" lang="en-US" altLang="ja-JP" dirty="0"/>
              <a:t>VC</a:t>
            </a:r>
            <a:r>
              <a:rPr kumimoji="1" lang="ja-JP" altLang="en-US" dirty="0"/>
              <a:t>への支援→訪問活動において困難</a:t>
            </a:r>
            <a:endParaRPr kumimoji="1" lang="en-US" altLang="ja-JP" dirty="0"/>
          </a:p>
          <a:p>
            <a:pPr marL="0" indent="0">
              <a:buNone/>
            </a:pPr>
            <a:r>
              <a:rPr lang="ja-JP" altLang="en-US" dirty="0"/>
              <a:t>　　</a:t>
            </a:r>
            <a:r>
              <a:rPr kumimoji="1" lang="ja-JP" altLang="en-US" dirty="0"/>
              <a:t>ケースへの支援が被災をきっかけに広がった）。</a:t>
            </a:r>
            <a:endParaRPr kumimoji="1" lang="en-US" altLang="ja-JP" dirty="0"/>
          </a:p>
          <a:p>
            <a:pPr marL="0" indent="0">
              <a:buNone/>
            </a:pPr>
            <a:r>
              <a:rPr lang="ja-JP" altLang="en-US" dirty="0"/>
              <a:t>　・被災にとらわれない連携→個別ニーズの抽出。</a:t>
            </a:r>
            <a:endParaRPr lang="en-US" altLang="ja-JP" dirty="0"/>
          </a:p>
          <a:p>
            <a:pPr marL="0" indent="0">
              <a:buNone/>
            </a:pPr>
            <a:endParaRPr lang="en-US" altLang="ja-JP" dirty="0"/>
          </a:p>
          <a:p>
            <a:pPr marL="0" indent="0">
              <a:buNone/>
            </a:pPr>
            <a:r>
              <a:rPr kumimoji="1" lang="ja-JP" altLang="en-US" dirty="0"/>
              <a:t>〇課題</a:t>
            </a:r>
            <a:endParaRPr kumimoji="1" lang="en-US" altLang="ja-JP" dirty="0"/>
          </a:p>
          <a:p>
            <a:pPr marL="0" indent="0">
              <a:buNone/>
            </a:pPr>
            <a:r>
              <a:rPr lang="ja-JP" altLang="en-US" dirty="0"/>
              <a:t>　・生活課題と被災を別ととらえている部分を感じた。</a:t>
            </a:r>
            <a:endParaRPr lang="en-US" altLang="ja-JP" dirty="0"/>
          </a:p>
          <a:p>
            <a:pPr marL="0" indent="0">
              <a:buNone/>
            </a:pPr>
            <a:r>
              <a:rPr kumimoji="1" lang="ja-JP" altLang="en-US" dirty="0"/>
              <a:t>　・「介護」のみ看ている？（在宅要介護者の寝室の雨漏</a:t>
            </a:r>
            <a:endParaRPr kumimoji="1" lang="en-US" altLang="ja-JP" dirty="0"/>
          </a:p>
          <a:p>
            <a:pPr marL="0" indent="0">
              <a:buNone/>
            </a:pPr>
            <a:r>
              <a:rPr lang="ja-JP" altLang="en-US" dirty="0"/>
              <a:t>　　</a:t>
            </a:r>
            <a:r>
              <a:rPr kumimoji="1" lang="ja-JP" altLang="en-US" dirty="0"/>
              <a:t>りが半年放置されていた事例）。</a:t>
            </a:r>
            <a:endParaRPr kumimoji="1" lang="en-US" altLang="ja-JP" dirty="0"/>
          </a:p>
          <a:p>
            <a:pPr marL="0" indent="0" algn="r">
              <a:buNone/>
            </a:pPr>
            <a:endParaRPr lang="en-US" altLang="ja-JP" dirty="0"/>
          </a:p>
          <a:p>
            <a:pPr marL="0" indent="0" algn="r">
              <a:buNone/>
            </a:pPr>
            <a:r>
              <a:rPr lang="ja-JP" altLang="en-US" dirty="0"/>
              <a:t>（大田</a:t>
            </a:r>
            <a:r>
              <a:rPr lang="en-US" altLang="ja-JP" dirty="0"/>
              <a:t>VC</a:t>
            </a:r>
            <a:r>
              <a:rPr lang="ja-JP" altLang="en-US" dirty="0"/>
              <a:t>より）</a:t>
            </a:r>
            <a:endParaRPr kumimoji="1" lang="ja-JP" altLang="en-US" dirty="0"/>
          </a:p>
        </p:txBody>
      </p:sp>
    </p:spTree>
    <p:extLst>
      <p:ext uri="{BB962C8B-B14F-4D97-AF65-F5344CB8AC3E}">
        <p14:creationId xmlns:p14="http://schemas.microsoft.com/office/powerpoint/2010/main" val="25215011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725D78-27A1-6765-AE01-5F4814119044}"/>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75FCF45F-C350-5720-EF4A-1F926E066D2C}"/>
              </a:ext>
            </a:extLst>
          </p:cNvPr>
          <p:cNvSpPr>
            <a:spLocks noGrp="1"/>
          </p:cNvSpPr>
          <p:nvPr>
            <p:ph type="title"/>
          </p:nvPr>
        </p:nvSpPr>
        <p:spPr/>
        <p:txBody>
          <a:bodyPr>
            <a:normAutofit/>
          </a:bodyPr>
          <a:lstStyle/>
          <a:p>
            <a:r>
              <a:rPr kumimoji="1" lang="ja-JP" altLang="en-US" dirty="0"/>
              <a:t>島根県西部地震（</a:t>
            </a:r>
            <a:r>
              <a:rPr lang="ja-JP" altLang="en-US" dirty="0"/>
              <a:t>全体として</a:t>
            </a:r>
            <a:r>
              <a:rPr kumimoji="1" lang="ja-JP" altLang="en-US" dirty="0"/>
              <a:t>）</a:t>
            </a:r>
          </a:p>
        </p:txBody>
      </p:sp>
      <p:sp>
        <p:nvSpPr>
          <p:cNvPr id="3" name="コンテンツ プレースホルダー 2">
            <a:extLst>
              <a:ext uri="{FF2B5EF4-FFF2-40B4-BE49-F238E27FC236}">
                <a16:creationId xmlns:a16="http://schemas.microsoft.com/office/drawing/2014/main" id="{5DDD6BEA-D71A-63CA-C8B2-2B3E22CF5B95}"/>
              </a:ext>
            </a:extLst>
          </p:cNvPr>
          <p:cNvSpPr>
            <a:spLocks noGrp="1"/>
          </p:cNvSpPr>
          <p:nvPr>
            <p:ph idx="1"/>
          </p:nvPr>
        </p:nvSpPr>
        <p:spPr>
          <a:xfrm>
            <a:off x="457200" y="1600200"/>
            <a:ext cx="8229600" cy="4983162"/>
          </a:xfrm>
        </p:spPr>
        <p:txBody>
          <a:bodyPr>
            <a:normAutofit fontScale="85000" lnSpcReduction="20000"/>
          </a:bodyPr>
          <a:lstStyle/>
          <a:p>
            <a:pPr marL="0" indent="0">
              <a:buNone/>
            </a:pPr>
            <a:r>
              <a:rPr kumimoji="1" lang="ja-JP" altLang="en-US" dirty="0"/>
              <a:t>・生活再建に向けた支援制度などを知らない方が多いよ</a:t>
            </a:r>
            <a:endParaRPr kumimoji="1" lang="en-US" altLang="ja-JP" dirty="0"/>
          </a:p>
          <a:p>
            <a:pPr marL="0" indent="0">
              <a:buNone/>
            </a:pPr>
            <a:r>
              <a:rPr lang="ja-JP" altLang="en-US" dirty="0"/>
              <a:t>　</a:t>
            </a:r>
            <a:r>
              <a:rPr kumimoji="1" lang="ja-JP" altLang="en-US" dirty="0"/>
              <a:t>うに感じる（被災が原因で支援が必要となった際、</a:t>
            </a:r>
            <a:r>
              <a:rPr kumimoji="1" lang="ja-JP" altLang="en-US" u="sng" dirty="0"/>
              <a:t>どこ</a:t>
            </a:r>
            <a:endParaRPr kumimoji="1" lang="en-US" altLang="ja-JP" u="sng" dirty="0"/>
          </a:p>
          <a:p>
            <a:pPr marL="0" indent="0">
              <a:buNone/>
            </a:pPr>
            <a:r>
              <a:rPr lang="ja-JP" altLang="en-US" dirty="0"/>
              <a:t>　</a:t>
            </a:r>
            <a:r>
              <a:rPr kumimoji="1" lang="ja-JP" altLang="en-US" u="sng" dirty="0"/>
              <a:t>に相談を持ち掛ければよいか</a:t>
            </a:r>
            <a:r>
              <a:rPr kumimoji="1" lang="ja-JP" altLang="en-US" dirty="0"/>
              <a:t>）。</a:t>
            </a:r>
            <a:endParaRPr kumimoji="1" lang="en-US" altLang="ja-JP" dirty="0"/>
          </a:p>
          <a:p>
            <a:pPr marL="0" indent="0">
              <a:buNone/>
            </a:pPr>
            <a:endParaRPr lang="en-US" altLang="ja-JP" dirty="0"/>
          </a:p>
          <a:p>
            <a:pPr marL="0" indent="0">
              <a:buNone/>
            </a:pPr>
            <a:r>
              <a:rPr kumimoji="1" lang="ja-JP" altLang="en-US" dirty="0"/>
              <a:t>・</a:t>
            </a:r>
            <a:r>
              <a:rPr kumimoji="1" lang="ja-JP" altLang="en-US" u="sng" dirty="0"/>
              <a:t>被災は「一つの生活課題」</a:t>
            </a:r>
            <a:endParaRPr kumimoji="1" lang="en-US" altLang="ja-JP" u="sng" dirty="0"/>
          </a:p>
          <a:p>
            <a:pPr marL="0" indent="0">
              <a:buNone/>
            </a:pPr>
            <a:r>
              <a:rPr lang="ja-JP" altLang="en-US" dirty="0"/>
              <a:t>　　→　・平時の連携とイメージ作りが必要</a:t>
            </a:r>
            <a:endParaRPr lang="en-US" altLang="ja-JP" dirty="0"/>
          </a:p>
          <a:p>
            <a:pPr marL="0" indent="0">
              <a:buNone/>
            </a:pPr>
            <a:r>
              <a:rPr kumimoji="1" lang="ja-JP" altLang="en-US" dirty="0"/>
              <a:t>　　　　 ・介護に限らない連携体制（介護に対しての連携、</a:t>
            </a:r>
            <a:endParaRPr kumimoji="1" lang="en-US" altLang="ja-JP" dirty="0"/>
          </a:p>
          <a:p>
            <a:pPr marL="0" indent="0">
              <a:buNone/>
            </a:pPr>
            <a:r>
              <a:rPr lang="ja-JP" altLang="en-US" dirty="0"/>
              <a:t>　　　　　</a:t>
            </a:r>
            <a:r>
              <a:rPr kumimoji="1" lang="ja-JP" altLang="en-US" u="sng" dirty="0"/>
              <a:t>生活に対しての連携</a:t>
            </a:r>
            <a:r>
              <a:rPr kumimoji="1" lang="ja-JP" altLang="en-US" dirty="0"/>
              <a:t>）</a:t>
            </a:r>
            <a:endParaRPr kumimoji="1" lang="en-US" altLang="ja-JP" dirty="0"/>
          </a:p>
          <a:p>
            <a:pPr marL="0" indent="0">
              <a:buNone/>
            </a:pPr>
            <a:r>
              <a:rPr lang="ja-JP" altLang="en-US" dirty="0"/>
              <a:t>　　　　 ・インフォーマル資源をいかにとらえるかイフォー　</a:t>
            </a:r>
            <a:endParaRPr lang="en-US" altLang="ja-JP" dirty="0"/>
          </a:p>
          <a:p>
            <a:pPr marL="0" indent="0">
              <a:buNone/>
            </a:pPr>
            <a:r>
              <a:rPr lang="ja-JP" altLang="en-US" dirty="0"/>
              <a:t>　　　　　マル資源の把握）</a:t>
            </a:r>
            <a:endParaRPr lang="en-US" altLang="ja-JP" dirty="0"/>
          </a:p>
          <a:p>
            <a:pPr marL="0" indent="0" algn="r">
              <a:buNone/>
            </a:pPr>
            <a:endParaRPr kumimoji="1" lang="en-US" altLang="ja-JP" dirty="0"/>
          </a:p>
          <a:p>
            <a:pPr marL="0" indent="0" algn="r">
              <a:buNone/>
            </a:pPr>
            <a:r>
              <a:rPr kumimoji="1" lang="ja-JP" altLang="en-US" dirty="0"/>
              <a:t>（大田</a:t>
            </a:r>
            <a:r>
              <a:rPr kumimoji="1" lang="en-US" altLang="ja-JP" dirty="0"/>
              <a:t>VC</a:t>
            </a:r>
            <a:r>
              <a:rPr kumimoji="1" lang="ja-JP" altLang="en-US" dirty="0"/>
              <a:t>より</a:t>
            </a:r>
            <a:r>
              <a:rPr kumimoji="1" lang="en-US" altLang="ja-JP" dirty="0"/>
              <a:t>)</a:t>
            </a:r>
            <a:endParaRPr kumimoji="1" lang="ja-JP" altLang="en-US" dirty="0"/>
          </a:p>
        </p:txBody>
      </p:sp>
    </p:spTree>
    <p:extLst>
      <p:ext uri="{BB962C8B-B14F-4D97-AF65-F5344CB8AC3E}">
        <p14:creationId xmlns:p14="http://schemas.microsoft.com/office/powerpoint/2010/main" val="36987366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5AED386-AB59-FC57-4603-773576D0F0E7}"/>
              </a:ext>
            </a:extLst>
          </p:cNvPr>
          <p:cNvSpPr>
            <a:spLocks noGrp="1"/>
          </p:cNvSpPr>
          <p:nvPr>
            <p:ph type="title"/>
          </p:nvPr>
        </p:nvSpPr>
        <p:spPr/>
        <p:txBody>
          <a:bodyPr>
            <a:normAutofit fontScale="90000"/>
          </a:bodyPr>
          <a:lstStyle/>
          <a:p>
            <a:r>
              <a:rPr lang="ja-JP" altLang="en-US" dirty="0"/>
              <a:t>しまね</a:t>
            </a:r>
            <a:r>
              <a:rPr kumimoji="1" lang="ja-JP" altLang="en-US" dirty="0"/>
              <a:t>災害福祉広域支援ネットワーク</a:t>
            </a:r>
            <a:br>
              <a:rPr kumimoji="1" lang="en-US" altLang="ja-JP" dirty="0"/>
            </a:br>
            <a:r>
              <a:rPr kumimoji="1" lang="ja-JP" altLang="en-US" sz="3600" dirty="0"/>
              <a:t>しまね</a:t>
            </a:r>
            <a:r>
              <a:rPr kumimoji="1" lang="en-US" altLang="ja-JP" sz="3600" dirty="0"/>
              <a:t>DCAT</a:t>
            </a:r>
            <a:r>
              <a:rPr kumimoji="1" lang="ja-JP" altLang="en-US" sz="3600" dirty="0"/>
              <a:t>（</a:t>
            </a:r>
            <a:r>
              <a:rPr kumimoji="1" lang="en-US" altLang="ja-JP" sz="3600" dirty="0"/>
              <a:t>Disaster Care Assistance Team)</a:t>
            </a:r>
            <a:endParaRPr kumimoji="1" lang="ja-JP" altLang="en-US" sz="3600" dirty="0"/>
          </a:p>
        </p:txBody>
      </p:sp>
      <p:sp>
        <p:nvSpPr>
          <p:cNvPr id="3" name="コンテンツ プレースホルダー 2">
            <a:extLst>
              <a:ext uri="{FF2B5EF4-FFF2-40B4-BE49-F238E27FC236}">
                <a16:creationId xmlns:a16="http://schemas.microsoft.com/office/drawing/2014/main" id="{DDB7D05C-BFFE-15E6-F7C3-AB4A6631B8CE}"/>
              </a:ext>
            </a:extLst>
          </p:cNvPr>
          <p:cNvSpPr>
            <a:spLocks noGrp="1"/>
          </p:cNvSpPr>
          <p:nvPr>
            <p:ph idx="1"/>
          </p:nvPr>
        </p:nvSpPr>
        <p:spPr>
          <a:xfrm>
            <a:off x="457200" y="1600200"/>
            <a:ext cx="8229600" cy="4983162"/>
          </a:xfrm>
        </p:spPr>
        <p:txBody>
          <a:bodyPr>
            <a:normAutofit fontScale="85000" lnSpcReduction="10000"/>
          </a:bodyPr>
          <a:lstStyle/>
          <a:p>
            <a:pPr marL="0" indent="0">
              <a:buNone/>
            </a:pPr>
            <a:r>
              <a:rPr lang="ja-JP" altLang="en-US" dirty="0"/>
              <a:t>（目的）</a:t>
            </a:r>
            <a:endParaRPr lang="en-US" altLang="ja-JP" dirty="0"/>
          </a:p>
          <a:p>
            <a:pPr marL="0" indent="0">
              <a:buNone/>
            </a:pPr>
            <a:r>
              <a:rPr kumimoji="1" lang="ja-JP" altLang="en-US" dirty="0"/>
              <a:t>国内で災害が発生し、かつ広域的支援が必要とされる場合に、県内福祉関係団体が連携し支援活動を行うことを目的する。</a:t>
            </a:r>
            <a:endParaRPr kumimoji="1" lang="en-US" altLang="ja-JP" dirty="0"/>
          </a:p>
          <a:p>
            <a:pPr marL="0" indent="0">
              <a:buNone/>
            </a:pPr>
            <a:endParaRPr lang="en-US" altLang="ja-JP" dirty="0"/>
          </a:p>
          <a:p>
            <a:pPr marL="0" indent="0">
              <a:buNone/>
            </a:pPr>
            <a:r>
              <a:rPr kumimoji="1" lang="ja-JP" altLang="en-US" dirty="0"/>
              <a:t>（構成団体）</a:t>
            </a:r>
            <a:endParaRPr kumimoji="1" lang="en-US" altLang="ja-JP" dirty="0"/>
          </a:p>
          <a:p>
            <a:pPr marL="0" indent="0">
              <a:buNone/>
            </a:pPr>
            <a:r>
              <a:rPr kumimoji="1" lang="ja-JP" altLang="en-US" dirty="0"/>
              <a:t>島根県の社会福祉法人経営者協議会、老人福祉施設協議会、老人保健施設協会、保育協議会、身体障害者福祉協会、知的障害者福祉協会、児童入所施設協議会、社会福祉士会、介護福祉士会、精神保健福祉士会、</a:t>
            </a:r>
            <a:r>
              <a:rPr kumimoji="1" lang="ja-JP" altLang="en-US" b="1" dirty="0">
                <a:solidFill>
                  <a:srgbClr val="FF0000"/>
                </a:solidFill>
              </a:rPr>
              <a:t>介護支援専門員協会</a:t>
            </a:r>
            <a:r>
              <a:rPr kumimoji="1" lang="ja-JP" altLang="en-US" dirty="0"/>
              <a:t>、看護協会、社会福祉協議会。その他支援ネットの趣旨に賛同する組織・団体など</a:t>
            </a:r>
          </a:p>
        </p:txBody>
      </p:sp>
    </p:spTree>
    <p:extLst>
      <p:ext uri="{BB962C8B-B14F-4D97-AF65-F5344CB8AC3E}">
        <p14:creationId xmlns:p14="http://schemas.microsoft.com/office/powerpoint/2010/main" val="37574920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5AED386-AB59-FC57-4603-773576D0F0E7}"/>
              </a:ext>
            </a:extLst>
          </p:cNvPr>
          <p:cNvSpPr>
            <a:spLocks noGrp="1"/>
          </p:cNvSpPr>
          <p:nvPr>
            <p:ph type="title"/>
          </p:nvPr>
        </p:nvSpPr>
        <p:spPr/>
        <p:txBody>
          <a:bodyPr>
            <a:normAutofit fontScale="90000"/>
          </a:bodyPr>
          <a:lstStyle/>
          <a:p>
            <a:r>
              <a:rPr lang="ja-JP" altLang="en-US" dirty="0"/>
              <a:t>しまね</a:t>
            </a:r>
            <a:r>
              <a:rPr kumimoji="1" lang="ja-JP" altLang="en-US" dirty="0"/>
              <a:t>災害福祉広域支援ネットワーク</a:t>
            </a:r>
            <a:br>
              <a:rPr kumimoji="1" lang="en-US" altLang="ja-JP" dirty="0"/>
            </a:br>
            <a:r>
              <a:rPr kumimoji="1" lang="ja-JP" altLang="en-US" sz="3600" dirty="0"/>
              <a:t>しまね</a:t>
            </a:r>
            <a:r>
              <a:rPr kumimoji="1" lang="en-US" altLang="ja-JP" sz="3600" dirty="0"/>
              <a:t>DCAT</a:t>
            </a:r>
            <a:r>
              <a:rPr kumimoji="1" lang="ja-JP" altLang="en-US" sz="3600" dirty="0"/>
              <a:t>（</a:t>
            </a:r>
            <a:r>
              <a:rPr kumimoji="1" lang="en-US" altLang="ja-JP" sz="3600" dirty="0"/>
              <a:t>Disaster Care Assistance Team)</a:t>
            </a:r>
            <a:endParaRPr kumimoji="1" lang="ja-JP" altLang="en-US" sz="3600" dirty="0"/>
          </a:p>
        </p:txBody>
      </p:sp>
      <p:sp>
        <p:nvSpPr>
          <p:cNvPr id="3" name="コンテンツ プレースホルダー 2">
            <a:extLst>
              <a:ext uri="{FF2B5EF4-FFF2-40B4-BE49-F238E27FC236}">
                <a16:creationId xmlns:a16="http://schemas.microsoft.com/office/drawing/2014/main" id="{DDB7D05C-BFFE-15E6-F7C3-AB4A6631B8CE}"/>
              </a:ext>
            </a:extLst>
          </p:cNvPr>
          <p:cNvSpPr>
            <a:spLocks noGrp="1"/>
          </p:cNvSpPr>
          <p:nvPr>
            <p:ph idx="1"/>
          </p:nvPr>
        </p:nvSpPr>
        <p:spPr>
          <a:xfrm>
            <a:off x="457200" y="1600200"/>
            <a:ext cx="8229600" cy="4983162"/>
          </a:xfrm>
        </p:spPr>
        <p:txBody>
          <a:bodyPr>
            <a:normAutofit fontScale="92500" lnSpcReduction="10000"/>
          </a:bodyPr>
          <a:lstStyle/>
          <a:p>
            <a:pPr marL="0" indent="0">
              <a:buNone/>
            </a:pPr>
            <a:r>
              <a:rPr kumimoji="1" lang="ja-JP" altLang="en-US" dirty="0">
                <a:solidFill>
                  <a:srgbClr val="FF0000"/>
                </a:solidFill>
              </a:rPr>
              <a:t>災害発生！！</a:t>
            </a:r>
            <a:endParaRPr kumimoji="1" lang="en-US" altLang="ja-JP" dirty="0">
              <a:solidFill>
                <a:srgbClr val="FF0000"/>
              </a:solidFill>
            </a:endParaRPr>
          </a:p>
          <a:p>
            <a:pPr marL="0" indent="0">
              <a:buNone/>
            </a:pPr>
            <a:endParaRPr lang="en-US" altLang="ja-JP" dirty="0"/>
          </a:p>
          <a:p>
            <a:pPr marL="0" indent="0">
              <a:buNone/>
            </a:pPr>
            <a:r>
              <a:rPr kumimoji="1" lang="ja-JP" altLang="en-US" dirty="0"/>
              <a:t>被災市町村・被災都道府県（災害対策本部）</a:t>
            </a:r>
            <a:endParaRPr kumimoji="1" lang="en-US" altLang="ja-JP" dirty="0"/>
          </a:p>
          <a:p>
            <a:pPr marL="0" indent="0">
              <a:buNone/>
            </a:pPr>
            <a:r>
              <a:rPr lang="ja-JP" altLang="en-US" dirty="0"/>
              <a:t>　　　　　</a:t>
            </a:r>
            <a:r>
              <a:rPr lang="ja-JP" altLang="en-US" sz="2400" dirty="0"/>
              <a:t>派遣要請</a:t>
            </a:r>
            <a:endParaRPr lang="en-US" altLang="ja-JP" sz="2400" dirty="0"/>
          </a:p>
          <a:p>
            <a:pPr marL="0" indent="0">
              <a:buNone/>
            </a:pPr>
            <a:r>
              <a:rPr kumimoji="1" lang="ja-JP" altLang="en-US" dirty="0"/>
              <a:t>島根県（災害対策本部）</a:t>
            </a:r>
            <a:endParaRPr kumimoji="1" lang="en-US" altLang="ja-JP" dirty="0"/>
          </a:p>
          <a:p>
            <a:pPr marL="0" indent="0">
              <a:buNone/>
            </a:pPr>
            <a:r>
              <a:rPr lang="ja-JP" altLang="en-US" dirty="0"/>
              <a:t>　　　　　</a:t>
            </a:r>
            <a:r>
              <a:rPr lang="ja-JP" altLang="en-US" sz="2400" dirty="0"/>
              <a:t>派遣要請</a:t>
            </a:r>
            <a:endParaRPr lang="en-US" altLang="ja-JP" sz="2400" dirty="0"/>
          </a:p>
          <a:p>
            <a:pPr marL="0" indent="0">
              <a:buNone/>
            </a:pPr>
            <a:r>
              <a:rPr kumimoji="1" lang="ja-JP" altLang="en-US" dirty="0"/>
              <a:t>しまね災害福祉広域支援ネットワーク</a:t>
            </a:r>
            <a:endParaRPr kumimoji="1" lang="en-US" altLang="ja-JP" dirty="0"/>
          </a:p>
          <a:p>
            <a:pPr marL="0" indent="0">
              <a:buNone/>
            </a:pPr>
            <a:r>
              <a:rPr lang="ja-JP" altLang="en-US" dirty="0"/>
              <a:t>　　　　　</a:t>
            </a:r>
            <a:r>
              <a:rPr lang="ja-JP" altLang="en-US" sz="2400" dirty="0"/>
              <a:t>派遣依頼</a:t>
            </a:r>
            <a:endParaRPr lang="en-US" altLang="ja-JP" sz="2400" dirty="0"/>
          </a:p>
          <a:p>
            <a:pPr marL="0" indent="0">
              <a:buNone/>
            </a:pPr>
            <a:r>
              <a:rPr kumimoji="1" lang="ja-JP" altLang="en-US" dirty="0"/>
              <a:t>構成団体</a:t>
            </a:r>
            <a:endParaRPr kumimoji="1" lang="en-US" altLang="ja-JP" dirty="0"/>
          </a:p>
          <a:p>
            <a:pPr marL="0" indent="0">
              <a:buNone/>
            </a:pPr>
            <a:r>
              <a:rPr kumimoji="1" lang="ja-JP" altLang="en-US" sz="2200" dirty="0"/>
              <a:t>　　　　　　　　　　　　　　　　　　　　　　　　　　　</a:t>
            </a:r>
            <a:r>
              <a:rPr kumimoji="1" lang="en-US" altLang="ja-JP" sz="2200" dirty="0"/>
              <a:t>※</a:t>
            </a:r>
            <a:r>
              <a:rPr kumimoji="1" lang="ja-JP" altLang="en-US" sz="2200" dirty="0"/>
              <a:t>活動期間は概ね</a:t>
            </a:r>
            <a:r>
              <a:rPr kumimoji="1" lang="en-US" altLang="ja-JP" sz="2200" dirty="0"/>
              <a:t>3</a:t>
            </a:r>
            <a:r>
              <a:rPr kumimoji="1" lang="ja-JP" altLang="en-US" sz="2200" dirty="0"/>
              <a:t>～</a:t>
            </a:r>
            <a:r>
              <a:rPr kumimoji="1" lang="en-US" altLang="ja-JP" sz="2200" dirty="0"/>
              <a:t>5</a:t>
            </a:r>
            <a:r>
              <a:rPr kumimoji="1" lang="ja-JP" altLang="en-US" sz="2200" dirty="0"/>
              <a:t>日程度</a:t>
            </a:r>
          </a:p>
        </p:txBody>
      </p:sp>
      <p:sp>
        <p:nvSpPr>
          <p:cNvPr id="4" name="矢印: 下 3">
            <a:extLst>
              <a:ext uri="{FF2B5EF4-FFF2-40B4-BE49-F238E27FC236}">
                <a16:creationId xmlns:a16="http://schemas.microsoft.com/office/drawing/2014/main" id="{16466E0B-2A7D-7CDD-2D90-7914C7A83877}"/>
              </a:ext>
            </a:extLst>
          </p:cNvPr>
          <p:cNvSpPr/>
          <p:nvPr/>
        </p:nvSpPr>
        <p:spPr>
          <a:xfrm>
            <a:off x="1020863" y="2116659"/>
            <a:ext cx="648072" cy="504056"/>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矢印: 下 4">
            <a:extLst>
              <a:ext uri="{FF2B5EF4-FFF2-40B4-BE49-F238E27FC236}">
                <a16:creationId xmlns:a16="http://schemas.microsoft.com/office/drawing/2014/main" id="{03834B2A-B337-E545-2279-DEDA624323C5}"/>
              </a:ext>
            </a:extLst>
          </p:cNvPr>
          <p:cNvSpPr/>
          <p:nvPr/>
        </p:nvSpPr>
        <p:spPr>
          <a:xfrm>
            <a:off x="1020863" y="3096940"/>
            <a:ext cx="648072" cy="504056"/>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矢印: 下 5">
            <a:extLst>
              <a:ext uri="{FF2B5EF4-FFF2-40B4-BE49-F238E27FC236}">
                <a16:creationId xmlns:a16="http://schemas.microsoft.com/office/drawing/2014/main" id="{841CFB55-9A01-D8F7-2D97-5AF6C4A761C5}"/>
              </a:ext>
            </a:extLst>
          </p:cNvPr>
          <p:cNvSpPr/>
          <p:nvPr/>
        </p:nvSpPr>
        <p:spPr>
          <a:xfrm>
            <a:off x="998118" y="4091062"/>
            <a:ext cx="648072" cy="504056"/>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矢印: 下 6">
            <a:extLst>
              <a:ext uri="{FF2B5EF4-FFF2-40B4-BE49-F238E27FC236}">
                <a16:creationId xmlns:a16="http://schemas.microsoft.com/office/drawing/2014/main" id="{005CF458-AB3D-D7EA-F297-DD63E5AE8938}"/>
              </a:ext>
            </a:extLst>
          </p:cNvPr>
          <p:cNvSpPr/>
          <p:nvPr/>
        </p:nvSpPr>
        <p:spPr>
          <a:xfrm>
            <a:off x="1020863" y="5085184"/>
            <a:ext cx="648072" cy="504056"/>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5401702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D5C0484-04D6-C95B-457A-53229408C51E}"/>
              </a:ext>
            </a:extLst>
          </p:cNvPr>
          <p:cNvSpPr>
            <a:spLocks noGrp="1"/>
          </p:cNvSpPr>
          <p:nvPr>
            <p:ph type="title"/>
          </p:nvPr>
        </p:nvSpPr>
        <p:spPr>
          <a:xfrm>
            <a:off x="457200" y="274638"/>
            <a:ext cx="8229600" cy="130026"/>
          </a:xfrm>
        </p:spPr>
        <p:txBody>
          <a:bodyPr>
            <a:normAutofit fontScale="90000"/>
          </a:bodyPr>
          <a:lstStyle/>
          <a:p>
            <a:endParaRPr kumimoji="1" lang="ja-JP" altLang="en-US" dirty="0"/>
          </a:p>
        </p:txBody>
      </p:sp>
      <p:sp>
        <p:nvSpPr>
          <p:cNvPr id="3" name="コンテンツ プレースホルダー 2">
            <a:extLst>
              <a:ext uri="{FF2B5EF4-FFF2-40B4-BE49-F238E27FC236}">
                <a16:creationId xmlns:a16="http://schemas.microsoft.com/office/drawing/2014/main" id="{A4B9C476-BF43-8EDE-B0EB-D3DF609D0002}"/>
              </a:ext>
            </a:extLst>
          </p:cNvPr>
          <p:cNvSpPr>
            <a:spLocks noGrp="1"/>
          </p:cNvSpPr>
          <p:nvPr>
            <p:ph idx="1"/>
          </p:nvPr>
        </p:nvSpPr>
        <p:spPr>
          <a:xfrm>
            <a:off x="457200" y="548680"/>
            <a:ext cx="8229600" cy="5577483"/>
          </a:xfrm>
        </p:spPr>
        <p:txBody>
          <a:bodyPr/>
          <a:lstStyle/>
          <a:p>
            <a:pPr marL="0" indent="0">
              <a:buNone/>
            </a:pPr>
            <a:endParaRPr kumimoji="1" lang="en-US" altLang="ja-JP" sz="1600" dirty="0"/>
          </a:p>
          <a:p>
            <a:pPr marL="0" indent="0">
              <a:buNone/>
            </a:pPr>
            <a:endParaRPr kumimoji="1" lang="en-US" altLang="ja-JP" sz="4800" dirty="0"/>
          </a:p>
          <a:p>
            <a:pPr marL="0" indent="0">
              <a:buNone/>
            </a:pPr>
            <a:endParaRPr lang="en-US" altLang="ja-JP" sz="1000" dirty="0"/>
          </a:p>
          <a:p>
            <a:pPr marL="0" indent="0">
              <a:buNone/>
            </a:pPr>
            <a:r>
              <a:rPr lang="ja-JP" altLang="en-US" sz="4800" dirty="0"/>
              <a:t>皆さん</a:t>
            </a:r>
            <a:endParaRPr kumimoji="1" lang="en-US" altLang="ja-JP" sz="4800" dirty="0"/>
          </a:p>
          <a:p>
            <a:pPr marL="0" indent="0">
              <a:buNone/>
            </a:pPr>
            <a:endParaRPr kumimoji="1" lang="en-US" altLang="ja-JP" sz="4800" dirty="0"/>
          </a:p>
          <a:p>
            <a:pPr marL="0" indent="0">
              <a:buNone/>
            </a:pPr>
            <a:r>
              <a:rPr kumimoji="1" lang="ja-JP" altLang="en-US" sz="4800" dirty="0"/>
              <a:t>ご協力ありがとうございました。</a:t>
            </a:r>
            <a:endParaRPr kumimoji="1" lang="en-US" altLang="ja-JP" sz="4800" dirty="0"/>
          </a:p>
          <a:p>
            <a:pPr marL="0" indent="0">
              <a:buNone/>
            </a:pPr>
            <a:endParaRPr kumimoji="1" lang="ja-JP" altLang="en-US" dirty="0"/>
          </a:p>
        </p:txBody>
      </p:sp>
    </p:spTree>
    <p:extLst>
      <p:ext uri="{BB962C8B-B14F-4D97-AF65-F5344CB8AC3E}">
        <p14:creationId xmlns:p14="http://schemas.microsoft.com/office/powerpoint/2010/main" val="3460655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a:t>災害者支援の</a:t>
            </a:r>
            <a:r>
              <a:rPr kumimoji="1" lang="en-US" altLang="ja-JP" sz="4000" dirty="0"/>
              <a:t>4</a:t>
            </a:r>
            <a:r>
              <a:rPr kumimoji="1" lang="ja-JP" altLang="en-US" sz="4000" dirty="0" err="1"/>
              <a:t>つの</a:t>
            </a:r>
            <a:r>
              <a:rPr kumimoji="1" lang="ja-JP" altLang="en-US" sz="4000" dirty="0"/>
              <a:t>段階</a:t>
            </a:r>
            <a:r>
              <a:rPr kumimoji="1" lang="ja-JP" altLang="en-US" sz="2700" dirty="0"/>
              <a:t>（フェーズ）</a:t>
            </a:r>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387560012"/>
              </p:ext>
            </p:extLst>
          </p:nvPr>
        </p:nvGraphicFramePr>
        <p:xfrm>
          <a:off x="323528" y="1600200"/>
          <a:ext cx="8363272" cy="4948791"/>
        </p:xfrm>
        <a:graphic>
          <a:graphicData uri="http://schemas.openxmlformats.org/drawingml/2006/table">
            <a:tbl>
              <a:tblPr firstRow="1" bandRow="1">
                <a:tableStyleId>{5C22544A-7EE6-4342-B048-85BDC9FD1C3A}</a:tableStyleId>
              </a:tblPr>
              <a:tblGrid>
                <a:gridCol w="1789834">
                  <a:extLst>
                    <a:ext uri="{9D8B030D-6E8A-4147-A177-3AD203B41FA5}">
                      <a16:colId xmlns:a16="http://schemas.microsoft.com/office/drawing/2014/main" val="20000"/>
                    </a:ext>
                  </a:extLst>
                </a:gridCol>
                <a:gridCol w="2535598">
                  <a:extLst>
                    <a:ext uri="{9D8B030D-6E8A-4147-A177-3AD203B41FA5}">
                      <a16:colId xmlns:a16="http://schemas.microsoft.com/office/drawing/2014/main" val="20001"/>
                    </a:ext>
                  </a:extLst>
                </a:gridCol>
                <a:gridCol w="4037840">
                  <a:extLst>
                    <a:ext uri="{9D8B030D-6E8A-4147-A177-3AD203B41FA5}">
                      <a16:colId xmlns:a16="http://schemas.microsoft.com/office/drawing/2014/main" val="20002"/>
                    </a:ext>
                  </a:extLst>
                </a:gridCol>
              </a:tblGrid>
              <a:tr h="1108720">
                <a:tc>
                  <a:txBody>
                    <a:bodyPr/>
                    <a:lstStyle/>
                    <a:p>
                      <a:pPr algn="dist"/>
                      <a:r>
                        <a:rPr kumimoji="1" lang="ja-JP" altLang="en-US" sz="2800" b="0" u="none" dirty="0">
                          <a:solidFill>
                            <a:schemeClr val="tx1"/>
                          </a:solidFill>
                          <a:latin typeface="+mj-ea"/>
                          <a:ea typeface="+mj-ea"/>
                        </a:rPr>
                        <a:t>災害発生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3300"/>
                    </a:solidFill>
                  </a:tcPr>
                </a:tc>
                <a:tc>
                  <a:txBody>
                    <a:bodyPr/>
                    <a:lstStyle/>
                    <a:p>
                      <a:pPr algn="dist"/>
                      <a:r>
                        <a:rPr kumimoji="1" lang="ja-JP" altLang="en-US" sz="2800" b="0" dirty="0">
                          <a:solidFill>
                            <a:schemeClr val="tx1"/>
                          </a:solidFill>
                        </a:rPr>
                        <a:t>フェーズ</a:t>
                      </a:r>
                      <a:r>
                        <a:rPr kumimoji="1" lang="en-US" altLang="ja-JP" sz="2800" b="0" dirty="0">
                          <a:solidFill>
                            <a:schemeClr val="tx1"/>
                          </a:solidFill>
                        </a:rPr>
                        <a:t>Ⅰ</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3300"/>
                    </a:solidFill>
                  </a:tcPr>
                </a:tc>
                <a:tc>
                  <a:txBody>
                    <a:bodyPr/>
                    <a:lstStyle/>
                    <a:p>
                      <a:pPr algn="l"/>
                      <a:r>
                        <a:rPr kumimoji="1" lang="ja-JP" altLang="en-US" sz="2800" b="0" u="none" dirty="0">
                          <a:solidFill>
                            <a:schemeClr val="tx1"/>
                          </a:solidFill>
                        </a:rPr>
                        <a:t>発　災</a:t>
                      </a:r>
                      <a:endParaRPr kumimoji="1" lang="en-US" altLang="ja-JP" sz="2800" b="0" u="none" dirty="0">
                        <a:solidFill>
                          <a:schemeClr val="tx1"/>
                        </a:solidFill>
                      </a:endParaRPr>
                    </a:p>
                    <a:p>
                      <a:pPr algn="l"/>
                      <a:r>
                        <a:rPr kumimoji="1" lang="ja-JP" altLang="en-US" sz="2800" b="0" u="none" dirty="0">
                          <a:solidFill>
                            <a:schemeClr val="tx1"/>
                          </a:solidFill>
                          <a:latin typeface="+mj-ea"/>
                          <a:ea typeface="+mj-ea"/>
                        </a:rPr>
                        <a:t>　　　　～</a:t>
                      </a:r>
                      <a:r>
                        <a:rPr kumimoji="1" lang="en-US" altLang="ja-JP" sz="2800" b="0" u="none" dirty="0">
                          <a:solidFill>
                            <a:schemeClr val="tx1"/>
                          </a:solidFill>
                          <a:latin typeface="+mj-ea"/>
                          <a:ea typeface="+mj-ea"/>
                        </a:rPr>
                        <a:t>10</a:t>
                      </a:r>
                      <a:r>
                        <a:rPr kumimoji="1" lang="ja-JP" altLang="en-US" sz="2800" b="0" u="none" dirty="0">
                          <a:solidFill>
                            <a:schemeClr val="tx1"/>
                          </a:solidFill>
                          <a:latin typeface="+mj-ea"/>
                          <a:ea typeface="+mj-ea"/>
                        </a:rPr>
                        <a:t>時間程度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3300"/>
                    </a:solidFill>
                  </a:tcPr>
                </a:tc>
                <a:extLst>
                  <a:ext uri="{0D108BD9-81ED-4DB2-BD59-A6C34878D82A}">
                    <a16:rowId xmlns:a16="http://schemas.microsoft.com/office/drawing/2014/main" val="10000"/>
                  </a:ext>
                </a:extLst>
              </a:tr>
              <a:tr h="1100551">
                <a:tc>
                  <a:txBody>
                    <a:bodyPr/>
                    <a:lstStyle/>
                    <a:p>
                      <a:pPr algn="dist"/>
                      <a:r>
                        <a:rPr kumimoji="1" lang="ja-JP" altLang="en-US" sz="2800" b="0" u="none" dirty="0">
                          <a:solidFill>
                            <a:schemeClr val="tx1"/>
                          </a:solidFill>
                          <a:latin typeface="+mj-ea"/>
                          <a:ea typeface="+mj-ea"/>
                        </a:rPr>
                        <a:t>応急期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66"/>
                    </a:solidFill>
                  </a:tcPr>
                </a:tc>
                <a:tc>
                  <a:txBody>
                    <a:bodyPr/>
                    <a:lstStyle/>
                    <a:p>
                      <a:pPr algn="dist"/>
                      <a:r>
                        <a:rPr kumimoji="1" lang="ja-JP" altLang="en-US" sz="2800" b="0" dirty="0">
                          <a:solidFill>
                            <a:schemeClr val="tx1"/>
                          </a:solidFill>
                        </a:rPr>
                        <a:t>フェーズ</a:t>
                      </a:r>
                      <a:r>
                        <a:rPr kumimoji="1" lang="en-US" altLang="ja-JP" sz="2800" b="0" dirty="0">
                          <a:solidFill>
                            <a:schemeClr val="tx1"/>
                          </a:solidFill>
                        </a:rPr>
                        <a:t>Ⅱ</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66"/>
                    </a:solidFill>
                  </a:tcPr>
                </a:tc>
                <a:tc>
                  <a:txBody>
                    <a:bodyPr/>
                    <a:lstStyle/>
                    <a:p>
                      <a:pPr algn="l"/>
                      <a:r>
                        <a:rPr kumimoji="1" lang="ja-JP" altLang="en-US" sz="2800" b="0" u="none" dirty="0">
                          <a:solidFill>
                            <a:schemeClr val="tx1"/>
                          </a:solidFill>
                        </a:rPr>
                        <a:t>発災当日</a:t>
                      </a:r>
                      <a:endParaRPr kumimoji="1" lang="en-US" altLang="ja-JP" sz="2800" b="0" u="none" dirty="0">
                        <a:solidFill>
                          <a:schemeClr val="tx1"/>
                        </a:solidFill>
                      </a:endParaRPr>
                    </a:p>
                    <a:p>
                      <a:pPr algn="l"/>
                      <a:r>
                        <a:rPr kumimoji="1" lang="ja-JP" altLang="en-US" sz="2800" b="0" u="none" dirty="0">
                          <a:solidFill>
                            <a:schemeClr val="tx1"/>
                          </a:solidFill>
                        </a:rPr>
                        <a:t>　　　　～４日程度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66"/>
                    </a:solidFill>
                  </a:tcPr>
                </a:tc>
                <a:extLst>
                  <a:ext uri="{0D108BD9-81ED-4DB2-BD59-A6C34878D82A}">
                    <a16:rowId xmlns:a16="http://schemas.microsoft.com/office/drawing/2014/main" val="10001"/>
                  </a:ext>
                </a:extLst>
              </a:tr>
              <a:tr h="1076343">
                <a:tc>
                  <a:txBody>
                    <a:bodyPr/>
                    <a:lstStyle/>
                    <a:p>
                      <a:pPr algn="dist"/>
                      <a:r>
                        <a:rPr kumimoji="1" lang="ja-JP" altLang="en-US" sz="2800" b="0" dirty="0">
                          <a:solidFill>
                            <a:schemeClr val="tx1"/>
                          </a:solidFill>
                        </a:rPr>
                        <a:t>復旧期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dist"/>
                      <a:r>
                        <a:rPr kumimoji="1" lang="ja-JP" altLang="en-US" sz="2800" b="0" dirty="0">
                          <a:solidFill>
                            <a:schemeClr val="tx1"/>
                          </a:solidFill>
                        </a:rPr>
                        <a:t>フェーズ</a:t>
                      </a:r>
                      <a:r>
                        <a:rPr kumimoji="1" lang="en-US" altLang="ja-JP" sz="2800" b="0" dirty="0">
                          <a:solidFill>
                            <a:schemeClr val="tx1"/>
                          </a:solidFill>
                        </a:rPr>
                        <a:t>Ⅲ</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l"/>
                      <a:r>
                        <a:rPr kumimoji="1" lang="ja-JP" altLang="en-US" sz="2800" b="0" u="none" dirty="0">
                          <a:solidFill>
                            <a:schemeClr val="tx1"/>
                          </a:solidFill>
                          <a:latin typeface="+mj-ea"/>
                          <a:ea typeface="+mj-ea"/>
                        </a:rPr>
                        <a:t>～</a:t>
                      </a:r>
                      <a:r>
                        <a:rPr kumimoji="1" lang="en-US" altLang="ja-JP" sz="2800" b="0" u="none" dirty="0">
                          <a:solidFill>
                            <a:schemeClr val="tx1"/>
                          </a:solidFill>
                          <a:latin typeface="+mj-ea"/>
                          <a:ea typeface="+mj-ea"/>
                        </a:rPr>
                        <a:t>1</a:t>
                      </a:r>
                      <a:r>
                        <a:rPr kumimoji="1" lang="ja-JP" altLang="en-US" sz="2800" b="0" u="none" dirty="0">
                          <a:solidFill>
                            <a:schemeClr val="tx1"/>
                          </a:solidFill>
                          <a:latin typeface="+mj-ea"/>
                          <a:ea typeface="+mj-ea"/>
                        </a:rPr>
                        <a:t>・</a:t>
                      </a:r>
                      <a:r>
                        <a:rPr kumimoji="1" lang="en-US" altLang="ja-JP" sz="2800" b="0" u="none" dirty="0">
                          <a:solidFill>
                            <a:schemeClr val="tx1"/>
                          </a:solidFill>
                          <a:latin typeface="+mj-ea"/>
                          <a:ea typeface="+mj-ea"/>
                        </a:rPr>
                        <a:t>2</a:t>
                      </a:r>
                      <a:r>
                        <a:rPr kumimoji="1" lang="ja-JP" altLang="en-US" sz="2800" b="0" u="none" dirty="0">
                          <a:solidFill>
                            <a:schemeClr val="tx1"/>
                          </a:solidFill>
                          <a:latin typeface="+mj-ea"/>
                          <a:ea typeface="+mj-ea"/>
                        </a:rPr>
                        <a:t>か月程度</a:t>
                      </a:r>
                      <a:endParaRPr kumimoji="1" lang="en-US" altLang="ja-JP" sz="2800" b="0" u="none" dirty="0">
                        <a:solidFill>
                          <a:schemeClr val="tx1"/>
                        </a:solidFill>
                        <a:latin typeface="+mj-ea"/>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extLst>
                  <a:ext uri="{0D108BD9-81ED-4DB2-BD59-A6C34878D82A}">
                    <a16:rowId xmlns:a16="http://schemas.microsoft.com/office/drawing/2014/main" val="10002"/>
                  </a:ext>
                </a:extLst>
              </a:tr>
              <a:tr h="1023097">
                <a:tc>
                  <a:txBody>
                    <a:bodyPr/>
                    <a:lstStyle/>
                    <a:p>
                      <a:pPr algn="dist"/>
                      <a:r>
                        <a:rPr kumimoji="1" lang="ja-JP" altLang="en-US" sz="2800" b="0" u="none" dirty="0">
                          <a:solidFill>
                            <a:schemeClr val="tx1"/>
                          </a:solidFill>
                        </a:rPr>
                        <a:t>復興期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dist"/>
                      <a:r>
                        <a:rPr kumimoji="1" lang="ja-JP" altLang="en-US" sz="2800" b="0" dirty="0">
                          <a:solidFill>
                            <a:schemeClr val="tx1"/>
                          </a:solidFill>
                        </a:rPr>
                        <a:t>フェーズ</a:t>
                      </a:r>
                      <a:r>
                        <a:rPr kumimoji="1" lang="en-US" altLang="ja-JP" sz="2800" b="0" dirty="0">
                          <a:solidFill>
                            <a:schemeClr val="tx1"/>
                          </a:solidFill>
                        </a:rPr>
                        <a:t>Ⅳ</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a:r>
                        <a:rPr kumimoji="1" lang="ja-JP" altLang="en-US" sz="2800" b="0" u="none" dirty="0">
                          <a:solidFill>
                            <a:schemeClr val="tx1"/>
                          </a:solidFill>
                          <a:latin typeface="+mj-ea"/>
                          <a:ea typeface="+mj-ea"/>
                        </a:rPr>
                        <a:t>～</a:t>
                      </a:r>
                      <a:r>
                        <a:rPr kumimoji="1" lang="en-US" altLang="ja-JP" sz="2800" b="0" u="none" dirty="0">
                          <a:solidFill>
                            <a:schemeClr val="tx1"/>
                          </a:solidFill>
                          <a:latin typeface="+mj-ea"/>
                          <a:ea typeface="+mj-ea"/>
                        </a:rPr>
                        <a:t>2</a:t>
                      </a:r>
                      <a:r>
                        <a:rPr kumimoji="1" lang="ja-JP" altLang="en-US" sz="2800" b="0" u="none" dirty="0">
                          <a:solidFill>
                            <a:schemeClr val="tx1"/>
                          </a:solidFill>
                          <a:latin typeface="+mj-ea"/>
                          <a:ea typeface="+mj-ea"/>
                        </a:rPr>
                        <a:t>・</a:t>
                      </a:r>
                      <a:r>
                        <a:rPr kumimoji="1" lang="en-US" altLang="ja-JP" sz="2800" b="0" u="none" dirty="0">
                          <a:solidFill>
                            <a:schemeClr val="tx1"/>
                          </a:solidFill>
                          <a:latin typeface="+mj-ea"/>
                          <a:ea typeface="+mj-ea"/>
                        </a:rPr>
                        <a:t>3</a:t>
                      </a:r>
                      <a:r>
                        <a:rPr kumimoji="1" lang="ja-JP" altLang="en-US" sz="2800" b="0" u="none" dirty="0">
                          <a:solidFill>
                            <a:schemeClr val="tx1"/>
                          </a:solidFill>
                          <a:latin typeface="+mj-ea"/>
                          <a:ea typeface="+mj-ea"/>
                        </a:rPr>
                        <a:t>年程度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3"/>
                  </a:ext>
                </a:extLst>
              </a:tr>
              <a:tr h="0">
                <a:tc>
                  <a:txBody>
                    <a:bodyPr/>
                    <a:lstStyle/>
                    <a:p>
                      <a:pPr algn="ctr"/>
                      <a:endParaRPr kumimoji="1" lang="ja-JP" altLang="en-US" sz="3600" b="1" dirty="0"/>
                    </a:p>
                  </a:txBody>
                  <a:tcPr>
                    <a:lnT w="12700" cap="flat" cmpd="sng" algn="ctr">
                      <a:solidFill>
                        <a:schemeClr val="tx1"/>
                      </a:solidFill>
                      <a:prstDash val="solid"/>
                      <a:round/>
                      <a:headEnd type="none" w="med" len="med"/>
                      <a:tailEnd type="none" w="med" len="med"/>
                    </a:lnT>
                    <a:solidFill>
                      <a:srgbClr val="FFFFFF"/>
                    </a:solidFill>
                  </a:tcPr>
                </a:tc>
                <a:tc>
                  <a:txBody>
                    <a:bodyPr/>
                    <a:lstStyle/>
                    <a:p>
                      <a:pPr algn="ctr"/>
                      <a:endParaRPr kumimoji="1" lang="ja-JP" altLang="en-US" sz="3600" b="1" dirty="0">
                        <a:solidFill>
                          <a:srgbClr val="FF0000"/>
                        </a:solidFill>
                      </a:endParaRPr>
                    </a:p>
                  </a:txBody>
                  <a:tcPr>
                    <a:lnT w="12700" cap="flat" cmpd="sng" algn="ctr">
                      <a:solidFill>
                        <a:schemeClr val="tx1"/>
                      </a:solidFill>
                      <a:prstDash val="solid"/>
                      <a:round/>
                      <a:headEnd type="none" w="med" len="med"/>
                      <a:tailEnd type="none" w="med" len="med"/>
                    </a:lnT>
                    <a:solidFill>
                      <a:srgbClr val="FFFFFF"/>
                    </a:solidFill>
                  </a:tcPr>
                </a:tc>
                <a:tc>
                  <a:txBody>
                    <a:bodyPr/>
                    <a:lstStyle/>
                    <a:p>
                      <a:pPr algn="ctr"/>
                      <a:endParaRPr kumimoji="1" lang="ja-JP" altLang="en-US" sz="3600" b="1" dirty="0"/>
                    </a:p>
                  </a:txBody>
                  <a:tcPr>
                    <a:lnT w="12700" cap="flat" cmpd="sng" algn="ctr">
                      <a:solidFill>
                        <a:schemeClr val="tx1"/>
                      </a:solidFill>
                      <a:prstDash val="solid"/>
                      <a:round/>
                      <a:headEnd type="none" w="med" len="med"/>
                      <a:tailEnd type="none" w="med" len="med"/>
                    </a:lnT>
                    <a:solidFill>
                      <a:srgbClr val="FFFFFF"/>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148917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場面設定</a:t>
            </a:r>
            <a:endParaRPr kumimoji="1" lang="ja-JP" altLang="en-US" dirty="0"/>
          </a:p>
        </p:txBody>
      </p:sp>
      <p:sp>
        <p:nvSpPr>
          <p:cNvPr id="3" name="コンテンツ プレースホルダー 2"/>
          <p:cNvSpPr>
            <a:spLocks noGrp="1"/>
          </p:cNvSpPr>
          <p:nvPr>
            <p:ph idx="1"/>
          </p:nvPr>
        </p:nvSpPr>
        <p:spPr>
          <a:xfrm>
            <a:off x="457200" y="1600200"/>
            <a:ext cx="8363272" cy="4525963"/>
          </a:xfrm>
        </p:spPr>
        <p:txBody>
          <a:bodyPr>
            <a:normAutofit/>
          </a:bodyPr>
          <a:lstStyle/>
          <a:p>
            <a:pPr marL="0" indent="0">
              <a:buNone/>
            </a:pPr>
            <a:r>
              <a:rPr lang="ja-JP" altLang="en-US" dirty="0"/>
              <a:t>（現住所）　　　　</a:t>
            </a:r>
            <a:r>
              <a:rPr kumimoji="1" lang="ja-JP" altLang="en-US" dirty="0"/>
              <a:t>島根県東部地区○○地域</a:t>
            </a:r>
            <a:endParaRPr kumimoji="1" lang="en-US" altLang="ja-JP" dirty="0"/>
          </a:p>
          <a:p>
            <a:pPr marL="0" indent="0">
              <a:buNone/>
            </a:pPr>
            <a:endParaRPr kumimoji="1" lang="en-US" altLang="ja-JP" dirty="0"/>
          </a:p>
          <a:p>
            <a:pPr marL="0" indent="0">
              <a:buNone/>
            </a:pPr>
            <a:r>
              <a:rPr lang="ja-JP" altLang="en-US" dirty="0"/>
              <a:t>（人　口）　　　　 １，５００人</a:t>
            </a:r>
            <a:endParaRPr lang="en-US" altLang="ja-JP" dirty="0"/>
          </a:p>
          <a:p>
            <a:pPr marL="0" indent="0">
              <a:buNone/>
            </a:pPr>
            <a:endParaRPr lang="en-US" altLang="ja-JP" dirty="0"/>
          </a:p>
          <a:p>
            <a:pPr marL="0" indent="0">
              <a:buNone/>
            </a:pPr>
            <a:r>
              <a:rPr kumimoji="1" lang="ja-JP" altLang="en-US" dirty="0"/>
              <a:t>（高齢化率）　　 ３８％（</a:t>
            </a:r>
            <a:r>
              <a:rPr lang="ja-JP" altLang="en-US" dirty="0"/>
              <a:t>５７０</a:t>
            </a:r>
            <a:r>
              <a:rPr kumimoji="1" lang="ja-JP" altLang="en-US" dirty="0"/>
              <a:t>人）</a:t>
            </a:r>
            <a:endParaRPr kumimoji="1" lang="en-US" altLang="ja-JP" dirty="0"/>
          </a:p>
          <a:p>
            <a:pPr marL="0" indent="0">
              <a:buNone/>
            </a:pPr>
            <a:r>
              <a:rPr lang="ja-JP" altLang="en-US" dirty="0"/>
              <a:t>　　　　　　　　　</a:t>
            </a:r>
            <a:r>
              <a:rPr kumimoji="1" lang="ja-JP" altLang="en-US" dirty="0"/>
              <a:t>（内　後期高齢者３３％：１８８人）</a:t>
            </a:r>
            <a:endParaRPr kumimoji="1" lang="en-US" altLang="ja-JP" dirty="0"/>
          </a:p>
          <a:p>
            <a:pPr marL="0" indent="0">
              <a:buNone/>
            </a:pPr>
            <a:endParaRPr kumimoji="1" lang="en-US" altLang="ja-JP" dirty="0"/>
          </a:p>
        </p:txBody>
      </p:sp>
    </p:spTree>
    <p:extLst>
      <p:ext uri="{BB962C8B-B14F-4D97-AF65-F5344CB8AC3E}">
        <p14:creationId xmlns:p14="http://schemas.microsoft.com/office/powerpoint/2010/main" val="3606767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あなたの事業所は？</a:t>
            </a:r>
          </a:p>
        </p:txBody>
      </p:sp>
      <p:sp>
        <p:nvSpPr>
          <p:cNvPr id="3" name="コンテンツ プレースホルダー 2"/>
          <p:cNvSpPr>
            <a:spLocks noGrp="1"/>
          </p:cNvSpPr>
          <p:nvPr>
            <p:ph idx="1"/>
          </p:nvPr>
        </p:nvSpPr>
        <p:spPr/>
        <p:txBody>
          <a:bodyPr>
            <a:normAutofit lnSpcReduction="10000"/>
          </a:bodyPr>
          <a:lstStyle/>
          <a:p>
            <a:pPr marL="0" indent="0">
              <a:buNone/>
            </a:pPr>
            <a:r>
              <a:rPr kumimoji="1" lang="ja-JP" altLang="en-US" dirty="0"/>
              <a:t>　</a:t>
            </a:r>
            <a:r>
              <a:rPr kumimoji="1" lang="ja-JP" altLang="en-US" dirty="0">
                <a:solidFill>
                  <a:srgbClr val="FF0000"/>
                </a:solidFill>
              </a:rPr>
              <a:t>“あなたが勤務する事業所を作ってみ</a:t>
            </a:r>
            <a:r>
              <a:rPr lang="ja-JP" altLang="en-US" dirty="0">
                <a:solidFill>
                  <a:srgbClr val="FF0000"/>
                </a:solidFill>
              </a:rPr>
              <a:t>よう</a:t>
            </a:r>
            <a:r>
              <a:rPr kumimoji="1" lang="ja-JP" altLang="en-US" dirty="0">
                <a:solidFill>
                  <a:srgbClr val="FF0000"/>
                </a:solidFill>
              </a:rPr>
              <a:t>！”</a:t>
            </a:r>
            <a:endParaRPr kumimoji="1" lang="en-US" altLang="ja-JP" dirty="0">
              <a:solidFill>
                <a:srgbClr val="FF0000"/>
              </a:solidFill>
            </a:endParaRPr>
          </a:p>
          <a:p>
            <a:pPr marL="0" indent="0">
              <a:buNone/>
            </a:pPr>
            <a:r>
              <a:rPr kumimoji="1" lang="ja-JP" altLang="en-US" dirty="0"/>
              <a:t>①事業所名</a:t>
            </a:r>
            <a:endParaRPr kumimoji="1" lang="en-US" altLang="ja-JP" dirty="0"/>
          </a:p>
          <a:p>
            <a:pPr marL="0" indent="0">
              <a:buNone/>
            </a:pPr>
            <a:r>
              <a:rPr lang="ja-JP" altLang="en-US" dirty="0"/>
              <a:t>②職員数</a:t>
            </a:r>
            <a:endParaRPr lang="en-US" altLang="ja-JP" dirty="0"/>
          </a:p>
          <a:p>
            <a:pPr marL="0" indent="0">
              <a:buNone/>
            </a:pPr>
            <a:r>
              <a:rPr kumimoji="1" lang="ja-JP" altLang="en-US" dirty="0"/>
              <a:t>③建物構造</a:t>
            </a:r>
            <a:endParaRPr kumimoji="1" lang="en-US" altLang="ja-JP" sz="2000" dirty="0"/>
          </a:p>
          <a:p>
            <a:pPr marL="0" indent="0">
              <a:buNone/>
            </a:pPr>
            <a:r>
              <a:rPr lang="ja-JP" altLang="en-US" dirty="0"/>
              <a:t>④利用者数</a:t>
            </a:r>
            <a:endParaRPr lang="en-US" altLang="ja-JP" sz="2000" dirty="0"/>
          </a:p>
          <a:p>
            <a:pPr marL="0" indent="0">
              <a:buNone/>
            </a:pPr>
            <a:r>
              <a:rPr kumimoji="1" lang="ja-JP" altLang="en-US" dirty="0"/>
              <a:t>⑤立地環境</a:t>
            </a:r>
            <a:endParaRPr kumimoji="1" lang="en-US" altLang="ja-JP" sz="2000" dirty="0"/>
          </a:p>
          <a:p>
            <a:pPr marL="0" indent="0">
              <a:buNone/>
            </a:pPr>
            <a:r>
              <a:rPr lang="ja-JP" altLang="en-US" dirty="0"/>
              <a:t>⑥単独・併設</a:t>
            </a:r>
            <a:endParaRPr lang="en-US" altLang="ja-JP" sz="2000" dirty="0"/>
          </a:p>
          <a:p>
            <a:pPr marL="0" indent="0">
              <a:buNone/>
            </a:pPr>
            <a:r>
              <a:rPr kumimoji="1" lang="ja-JP" altLang="en-US" dirty="0"/>
              <a:t>⑦経営母体</a:t>
            </a:r>
            <a:endParaRPr kumimoji="1" lang="ja-JP" altLang="en-US" sz="2000" dirty="0"/>
          </a:p>
        </p:txBody>
      </p:sp>
    </p:spTree>
    <p:extLst>
      <p:ext uri="{BB962C8B-B14F-4D97-AF65-F5344CB8AC3E}">
        <p14:creationId xmlns:p14="http://schemas.microsoft.com/office/powerpoint/2010/main" val="32808633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32656"/>
            <a:ext cx="8229600" cy="778098"/>
          </a:xfrm>
        </p:spPr>
        <p:txBody>
          <a:bodyPr>
            <a:noAutofit/>
          </a:bodyPr>
          <a:lstStyle/>
          <a:p>
            <a:r>
              <a:rPr kumimoji="1" lang="ja-JP" altLang="en-US" sz="1400" dirty="0"/>
              <a:t>あなたの事業所は？（記入例）</a:t>
            </a:r>
            <a:br>
              <a:rPr kumimoji="1" lang="en-US" altLang="ja-JP" sz="1400" dirty="0"/>
            </a:br>
            <a:r>
              <a:rPr lang="ja-JP" altLang="en-US" sz="1400" dirty="0"/>
              <a:t>事業所名「居宅〇〇センター」</a:t>
            </a:r>
            <a:br>
              <a:rPr lang="en-US" altLang="ja-JP" sz="1400" dirty="0"/>
            </a:br>
            <a:r>
              <a:rPr lang="ja-JP" altLang="en-US" sz="1400" dirty="0"/>
              <a:t>　　　　　　　　　　　　　　　　　　　　　　　　　　　　　（様式</a:t>
            </a:r>
            <a:r>
              <a:rPr lang="en-US" altLang="ja-JP" sz="1400" dirty="0"/>
              <a:t>1</a:t>
            </a:r>
            <a:r>
              <a:rPr lang="ja-JP" altLang="en-US" sz="1400" dirty="0"/>
              <a:t>）</a:t>
            </a:r>
            <a:endParaRPr kumimoji="1" lang="ja-JP" altLang="en-US" sz="1400"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906134168"/>
              </p:ext>
            </p:extLst>
          </p:nvPr>
        </p:nvGraphicFramePr>
        <p:xfrm>
          <a:off x="2514271" y="1110755"/>
          <a:ext cx="4115457" cy="5221060"/>
        </p:xfrm>
        <a:graphic>
          <a:graphicData uri="http://schemas.openxmlformats.org/drawingml/2006/table">
            <a:tbl>
              <a:tblPr firstRow="1" firstCol="1" bandRow="1"/>
              <a:tblGrid>
                <a:gridCol w="1391840">
                  <a:extLst>
                    <a:ext uri="{9D8B030D-6E8A-4147-A177-3AD203B41FA5}">
                      <a16:colId xmlns:a16="http://schemas.microsoft.com/office/drawing/2014/main" val="20000"/>
                    </a:ext>
                  </a:extLst>
                </a:gridCol>
                <a:gridCol w="2723617">
                  <a:extLst>
                    <a:ext uri="{9D8B030D-6E8A-4147-A177-3AD203B41FA5}">
                      <a16:colId xmlns:a16="http://schemas.microsoft.com/office/drawing/2014/main" val="20001"/>
                    </a:ext>
                  </a:extLst>
                </a:gridCol>
              </a:tblGrid>
              <a:tr h="621838">
                <a:tc>
                  <a:txBody>
                    <a:bodyPr/>
                    <a:lstStyle/>
                    <a:p>
                      <a:pPr algn="ctr">
                        <a:spcAft>
                          <a:spcPts val="0"/>
                        </a:spcAft>
                      </a:pPr>
                      <a:r>
                        <a:rPr lang="ja-JP" sz="1400" dirty="0">
                          <a:effectLst/>
                          <a:latin typeface="Century"/>
                          <a:ea typeface="ＭＳ 明朝"/>
                          <a:cs typeface="Times New Roman"/>
                        </a:rPr>
                        <a:t>職員数</a:t>
                      </a:r>
                    </a:p>
                  </a:txBody>
                  <a:tcPr marL="51077" marR="510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ja-JP" sz="1400" dirty="0">
                          <a:effectLst/>
                          <a:latin typeface="Century"/>
                          <a:ea typeface="ＭＳ 明朝"/>
                          <a:cs typeface="Times New Roman"/>
                        </a:rPr>
                        <a:t>〇人</a:t>
                      </a:r>
                    </a:p>
                    <a:p>
                      <a:pPr>
                        <a:spcAft>
                          <a:spcPts val="0"/>
                        </a:spcAft>
                      </a:pPr>
                      <a:r>
                        <a:rPr lang="ja-JP" sz="1400" dirty="0">
                          <a:effectLst/>
                          <a:latin typeface="Century"/>
                          <a:ea typeface="ＭＳ 明朝"/>
                          <a:cs typeface="Times New Roman"/>
                        </a:rPr>
                        <a:t>特別地域加算、特定事業所加算Ⅲ</a:t>
                      </a:r>
                    </a:p>
                  </a:txBody>
                  <a:tcPr marL="51077" marR="510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707321">
                <a:tc>
                  <a:txBody>
                    <a:bodyPr/>
                    <a:lstStyle/>
                    <a:p>
                      <a:pPr algn="ctr">
                        <a:spcAft>
                          <a:spcPts val="0"/>
                        </a:spcAft>
                      </a:pPr>
                      <a:r>
                        <a:rPr lang="ja-JP" sz="1400" dirty="0">
                          <a:effectLst/>
                          <a:latin typeface="Century"/>
                          <a:ea typeface="ＭＳ 明朝"/>
                          <a:cs typeface="Times New Roman"/>
                        </a:rPr>
                        <a:t>建物構造</a:t>
                      </a:r>
                    </a:p>
                  </a:txBody>
                  <a:tcPr marL="51077" marR="510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ja-JP" altLang="en-US" sz="1400" dirty="0">
                          <a:effectLst/>
                          <a:latin typeface="Century"/>
                          <a:ea typeface="ＭＳ 明朝"/>
                          <a:cs typeface="Times New Roman"/>
                        </a:rPr>
                        <a:t>・築〇〇年</a:t>
                      </a:r>
                      <a:endParaRPr lang="ja-JP" sz="1400" dirty="0">
                        <a:effectLst/>
                        <a:latin typeface="Century"/>
                        <a:ea typeface="ＭＳ 明朝"/>
                        <a:cs typeface="Times New Roman"/>
                      </a:endParaRPr>
                    </a:p>
                    <a:p>
                      <a:pPr>
                        <a:spcAft>
                          <a:spcPts val="0"/>
                        </a:spcAft>
                      </a:pPr>
                      <a:r>
                        <a:rPr lang="ja-JP" altLang="en-US" sz="1400" dirty="0">
                          <a:effectLst/>
                          <a:latin typeface="Century"/>
                          <a:ea typeface="ＭＳ 明朝"/>
                          <a:cs typeface="Times New Roman"/>
                        </a:rPr>
                        <a:t>・木造　　鉄筋</a:t>
                      </a:r>
                      <a:endParaRPr lang="en-US" altLang="ja-JP" sz="1400" dirty="0">
                        <a:effectLst/>
                        <a:latin typeface="Century"/>
                        <a:ea typeface="ＭＳ 明朝"/>
                        <a:cs typeface="Times New Roman"/>
                      </a:endParaRPr>
                    </a:p>
                    <a:p>
                      <a:pPr>
                        <a:spcAft>
                          <a:spcPts val="0"/>
                        </a:spcAft>
                      </a:pPr>
                      <a:r>
                        <a:rPr lang="ja-JP" altLang="en-US" sz="1400" dirty="0">
                          <a:effectLst/>
                          <a:latin typeface="Century"/>
                          <a:ea typeface="ＭＳ 明朝"/>
                          <a:cs typeface="Times New Roman"/>
                        </a:rPr>
                        <a:t>・平屋　　二階建　三階建</a:t>
                      </a:r>
                      <a:endParaRPr lang="ja-JP" sz="1400" dirty="0">
                        <a:effectLst/>
                        <a:latin typeface="Century"/>
                        <a:ea typeface="ＭＳ 明朝"/>
                        <a:cs typeface="Times New Roman"/>
                      </a:endParaRPr>
                    </a:p>
                  </a:txBody>
                  <a:tcPr marL="51077" marR="510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621838">
                <a:tc>
                  <a:txBody>
                    <a:bodyPr/>
                    <a:lstStyle/>
                    <a:p>
                      <a:pPr algn="ctr">
                        <a:spcAft>
                          <a:spcPts val="0"/>
                        </a:spcAft>
                      </a:pPr>
                      <a:r>
                        <a:rPr lang="ja-JP" sz="1400" dirty="0">
                          <a:effectLst/>
                          <a:latin typeface="Century"/>
                          <a:ea typeface="ＭＳ 明朝"/>
                          <a:cs typeface="Times New Roman"/>
                        </a:rPr>
                        <a:t>利用者数</a:t>
                      </a:r>
                    </a:p>
                  </a:txBody>
                  <a:tcPr marL="51077" marR="510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ja-JP" altLang="en-US" sz="1400" dirty="0">
                          <a:effectLst/>
                          <a:latin typeface="Century"/>
                          <a:ea typeface="ＭＳ 明朝"/>
                          <a:cs typeface="Times New Roman"/>
                        </a:rPr>
                        <a:t>定員</a:t>
                      </a:r>
                      <a:r>
                        <a:rPr lang="en-US" sz="1400" dirty="0">
                          <a:effectLst/>
                          <a:latin typeface="Century"/>
                          <a:ea typeface="ＭＳ 明朝"/>
                          <a:cs typeface="Times New Roman"/>
                        </a:rPr>
                        <a:t>115</a:t>
                      </a:r>
                      <a:r>
                        <a:rPr lang="ja-JP" sz="1400" dirty="0">
                          <a:effectLst/>
                          <a:latin typeface="Century"/>
                          <a:ea typeface="ＭＳ 明朝"/>
                          <a:cs typeface="Times New Roman"/>
                        </a:rPr>
                        <a:t>人（要支援</a:t>
                      </a:r>
                      <a:r>
                        <a:rPr lang="ja-JP" altLang="en-US" sz="1400" dirty="0">
                          <a:effectLst/>
                          <a:latin typeface="Century"/>
                          <a:ea typeface="ＭＳ 明朝"/>
                          <a:cs typeface="Times New Roman"/>
                        </a:rPr>
                        <a:t>・総合事業</a:t>
                      </a:r>
                      <a:r>
                        <a:rPr lang="ja-JP" sz="1400" dirty="0">
                          <a:effectLst/>
                          <a:latin typeface="Century"/>
                          <a:ea typeface="ＭＳ 明朝"/>
                          <a:cs typeface="Times New Roman"/>
                        </a:rPr>
                        <a:t>〇人、要介護</a:t>
                      </a:r>
                      <a:r>
                        <a:rPr lang="en-US" sz="1400" dirty="0">
                          <a:effectLst/>
                          <a:latin typeface="Century"/>
                          <a:ea typeface="ＭＳ 明朝"/>
                          <a:cs typeface="Times New Roman"/>
                        </a:rPr>
                        <a:t>1</a:t>
                      </a:r>
                      <a:r>
                        <a:rPr lang="ja-JP" sz="1400" dirty="0">
                          <a:effectLst/>
                          <a:latin typeface="Century"/>
                          <a:ea typeface="ＭＳ 明朝"/>
                          <a:cs typeface="Times New Roman"/>
                        </a:rPr>
                        <a:t>～</a:t>
                      </a:r>
                      <a:r>
                        <a:rPr lang="en-US" sz="1400" dirty="0">
                          <a:effectLst/>
                          <a:latin typeface="Century"/>
                          <a:ea typeface="ＭＳ 明朝"/>
                          <a:cs typeface="Times New Roman"/>
                        </a:rPr>
                        <a:t>2</a:t>
                      </a:r>
                      <a:r>
                        <a:rPr lang="ja-JP" sz="1400" dirty="0">
                          <a:effectLst/>
                          <a:latin typeface="Century"/>
                          <a:ea typeface="ＭＳ 明朝"/>
                          <a:cs typeface="Times New Roman"/>
                        </a:rPr>
                        <a:t>〇〇人、要介護</a:t>
                      </a:r>
                      <a:r>
                        <a:rPr lang="en-US" sz="1400" dirty="0">
                          <a:effectLst/>
                          <a:latin typeface="Century"/>
                          <a:ea typeface="ＭＳ 明朝"/>
                          <a:cs typeface="Times New Roman"/>
                        </a:rPr>
                        <a:t>3</a:t>
                      </a:r>
                      <a:r>
                        <a:rPr lang="ja-JP" sz="1400" dirty="0">
                          <a:effectLst/>
                          <a:latin typeface="Century"/>
                          <a:ea typeface="ＭＳ 明朝"/>
                          <a:cs typeface="Times New Roman"/>
                        </a:rPr>
                        <a:t>～</a:t>
                      </a:r>
                      <a:r>
                        <a:rPr lang="en-US" sz="1400" dirty="0">
                          <a:effectLst/>
                          <a:latin typeface="Century"/>
                          <a:ea typeface="ＭＳ 明朝"/>
                          <a:cs typeface="Times New Roman"/>
                        </a:rPr>
                        <a:t>5</a:t>
                      </a:r>
                      <a:r>
                        <a:rPr lang="ja-JP" sz="1400" dirty="0">
                          <a:effectLst/>
                          <a:latin typeface="Century"/>
                          <a:ea typeface="ＭＳ 明朝"/>
                          <a:cs typeface="Times New Roman"/>
                        </a:rPr>
                        <a:t>〇〇人）</a:t>
                      </a:r>
                    </a:p>
                  </a:txBody>
                  <a:tcPr marL="51077" marR="510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840207">
                <a:tc>
                  <a:txBody>
                    <a:bodyPr/>
                    <a:lstStyle/>
                    <a:p>
                      <a:pPr algn="ctr">
                        <a:spcAft>
                          <a:spcPts val="0"/>
                        </a:spcAft>
                      </a:pPr>
                      <a:r>
                        <a:rPr lang="ja-JP" sz="1400" dirty="0">
                          <a:effectLst/>
                          <a:latin typeface="Century"/>
                          <a:ea typeface="ＭＳ 明朝"/>
                          <a:cs typeface="Times New Roman"/>
                        </a:rPr>
                        <a:t>立地条件</a:t>
                      </a:r>
                    </a:p>
                  </a:txBody>
                  <a:tcPr marL="51077" marR="510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ja-JP" sz="1400" dirty="0">
                          <a:effectLst/>
                          <a:latin typeface="Century"/>
                          <a:ea typeface="ＭＳ 明朝"/>
                          <a:cs typeface="Times New Roman"/>
                        </a:rPr>
                        <a:t>町か</a:t>
                      </a:r>
                      <a:r>
                        <a:rPr lang="ja-JP" altLang="en-US" sz="1400" dirty="0">
                          <a:effectLst/>
                          <a:latin typeface="Century"/>
                          <a:ea typeface="ＭＳ 明朝"/>
                          <a:cs typeface="Times New Roman"/>
                        </a:rPr>
                        <a:t>ら車で</a:t>
                      </a:r>
                      <a:r>
                        <a:rPr lang="en-US" altLang="ja-JP" sz="1400" dirty="0">
                          <a:effectLst/>
                          <a:latin typeface="Century"/>
                          <a:ea typeface="ＭＳ 明朝"/>
                          <a:cs typeface="Times New Roman"/>
                        </a:rPr>
                        <a:t>5</a:t>
                      </a:r>
                      <a:r>
                        <a:rPr lang="ja-JP" altLang="en-US" sz="1400" dirty="0">
                          <a:effectLst/>
                          <a:latin typeface="Century"/>
                          <a:ea typeface="ＭＳ 明朝"/>
                          <a:cs typeface="Times New Roman"/>
                        </a:rPr>
                        <a:t>分離れたところで事業所の裏には山がある</a:t>
                      </a:r>
                      <a:r>
                        <a:rPr lang="ja-JP" sz="1400" dirty="0">
                          <a:effectLst/>
                          <a:latin typeface="Century"/>
                          <a:ea typeface="ＭＳ 明朝"/>
                          <a:cs typeface="Times New Roman"/>
                        </a:rPr>
                        <a:t>。そばには、きれいな小川がある。</a:t>
                      </a:r>
                    </a:p>
                  </a:txBody>
                  <a:tcPr marL="51077" marR="510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706585">
                <a:tc>
                  <a:txBody>
                    <a:bodyPr/>
                    <a:lstStyle/>
                    <a:p>
                      <a:pPr algn="ctr">
                        <a:spcAft>
                          <a:spcPts val="0"/>
                        </a:spcAft>
                      </a:pPr>
                      <a:r>
                        <a:rPr lang="ja-JP" sz="1400" dirty="0">
                          <a:effectLst/>
                          <a:latin typeface="Century"/>
                          <a:ea typeface="ＭＳ 明朝"/>
                          <a:cs typeface="Times New Roman"/>
                        </a:rPr>
                        <a:t>併設施設</a:t>
                      </a:r>
                    </a:p>
                  </a:txBody>
                  <a:tcPr marL="51077" marR="510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ja-JP" altLang="en-US" sz="1400" dirty="0">
                          <a:effectLst/>
                          <a:latin typeface="Century"/>
                          <a:ea typeface="ＭＳ 明朝"/>
                          <a:cs typeface="Times New Roman"/>
                        </a:rPr>
                        <a:t>特養</a:t>
                      </a:r>
                      <a:r>
                        <a:rPr lang="ja-JP" sz="1400" dirty="0">
                          <a:effectLst/>
                          <a:latin typeface="Century"/>
                          <a:ea typeface="ＭＳ 明朝"/>
                          <a:cs typeface="Times New Roman"/>
                        </a:rPr>
                        <a:t>〇〇人定員</a:t>
                      </a:r>
                    </a:p>
                    <a:p>
                      <a:pPr>
                        <a:spcAft>
                          <a:spcPts val="0"/>
                        </a:spcAft>
                      </a:pPr>
                      <a:r>
                        <a:rPr lang="ja-JP" sz="1400" dirty="0">
                          <a:effectLst/>
                          <a:latin typeface="Century"/>
                          <a:ea typeface="ＭＳ 明朝"/>
                          <a:cs typeface="Times New Roman"/>
                        </a:rPr>
                        <a:t>通所</a:t>
                      </a:r>
                      <a:r>
                        <a:rPr lang="ja-JP" altLang="en-US" sz="1400" dirty="0">
                          <a:effectLst/>
                          <a:latin typeface="Century"/>
                          <a:ea typeface="ＭＳ 明朝"/>
                          <a:cs typeface="Times New Roman"/>
                        </a:rPr>
                        <a:t>介護</a:t>
                      </a:r>
                      <a:r>
                        <a:rPr lang="ja-JP" sz="1400" dirty="0">
                          <a:effectLst/>
                          <a:latin typeface="Century"/>
                          <a:ea typeface="ＭＳ 明朝"/>
                          <a:cs typeface="Times New Roman"/>
                        </a:rPr>
                        <a:t>〇〇人定員</a:t>
                      </a:r>
                    </a:p>
                    <a:p>
                      <a:pPr>
                        <a:spcAft>
                          <a:spcPts val="0"/>
                        </a:spcAft>
                      </a:pPr>
                      <a:r>
                        <a:rPr lang="ja-JP" altLang="en-US" sz="1400" dirty="0">
                          <a:effectLst/>
                          <a:latin typeface="Century"/>
                          <a:ea typeface="ＭＳ 明朝"/>
                          <a:cs typeface="Times New Roman"/>
                        </a:rPr>
                        <a:t>訪問介護〇〇人登録</a:t>
                      </a:r>
                      <a:endParaRPr lang="ja-JP" sz="1400" dirty="0">
                        <a:effectLst/>
                        <a:latin typeface="Century"/>
                        <a:ea typeface="ＭＳ 明朝"/>
                        <a:cs typeface="Times New Roman"/>
                      </a:endParaRPr>
                    </a:p>
                  </a:txBody>
                  <a:tcPr marL="51077" marR="510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775040">
                <a:tc>
                  <a:txBody>
                    <a:bodyPr/>
                    <a:lstStyle/>
                    <a:p>
                      <a:pPr algn="ctr">
                        <a:spcAft>
                          <a:spcPts val="0"/>
                        </a:spcAft>
                      </a:pPr>
                      <a:r>
                        <a:rPr lang="ja-JP" sz="1400" dirty="0">
                          <a:effectLst/>
                          <a:latin typeface="Century"/>
                          <a:ea typeface="ＭＳ 明朝"/>
                          <a:cs typeface="Times New Roman"/>
                        </a:rPr>
                        <a:t>運営母体</a:t>
                      </a:r>
                    </a:p>
                  </a:txBody>
                  <a:tcPr marL="51077" marR="510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ja-JP" altLang="en-US" sz="1050" dirty="0">
                          <a:effectLst/>
                          <a:latin typeface="Century"/>
                          <a:ea typeface="ＭＳ 明朝"/>
                          <a:cs typeface="Times New Roman"/>
                        </a:rPr>
                        <a:t>社会福祉法人　社会福祉協議会　医療法人　非営利活動法人　株式会社　営利法人　地方公共団体　協同組合　その他（　　　）</a:t>
                      </a:r>
                      <a:endParaRPr lang="ja-JP" sz="1050" dirty="0">
                        <a:effectLst/>
                        <a:latin typeface="Century"/>
                        <a:ea typeface="ＭＳ 明朝"/>
                        <a:cs typeface="Times New Roman"/>
                      </a:endParaRPr>
                    </a:p>
                  </a:txBody>
                  <a:tcPr marL="51077" marR="510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911747">
                <a:tc>
                  <a:txBody>
                    <a:bodyPr/>
                    <a:lstStyle/>
                    <a:p>
                      <a:pPr algn="just">
                        <a:spcAft>
                          <a:spcPts val="0"/>
                        </a:spcAft>
                      </a:pPr>
                      <a:r>
                        <a:rPr lang="ja-JP" sz="1400" dirty="0">
                          <a:effectLst/>
                          <a:latin typeface="Century"/>
                          <a:ea typeface="ＭＳ 明朝"/>
                          <a:cs typeface="Times New Roman"/>
                        </a:rPr>
                        <a:t>特記事項（</a:t>
                      </a:r>
                      <a:r>
                        <a:rPr lang="en-US" sz="1400" dirty="0">
                          <a:effectLst/>
                          <a:latin typeface="Century"/>
                          <a:ea typeface="ＭＳ 明朝"/>
                          <a:cs typeface="Times New Roman"/>
                        </a:rPr>
                        <a:t>PR</a:t>
                      </a:r>
                      <a:r>
                        <a:rPr lang="ja-JP" sz="1400" dirty="0">
                          <a:effectLst/>
                          <a:latin typeface="Century"/>
                          <a:ea typeface="ＭＳ 明朝"/>
                          <a:cs typeface="Times New Roman"/>
                        </a:rPr>
                        <a:t>したい事等）</a:t>
                      </a:r>
                    </a:p>
                  </a:txBody>
                  <a:tcPr marL="51077" marR="510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ja-JP" altLang="en-US" sz="1400" dirty="0">
                          <a:effectLst/>
                          <a:latin typeface="Century"/>
                          <a:ea typeface="ＭＳ 明朝"/>
                          <a:cs typeface="Times New Roman"/>
                        </a:rPr>
                        <a:t>運営母体などのモットー等</a:t>
                      </a:r>
                      <a:endParaRPr lang="en-US" altLang="ja-JP" sz="1400" dirty="0">
                        <a:effectLst/>
                        <a:latin typeface="Century"/>
                        <a:ea typeface="ＭＳ 明朝"/>
                        <a:cs typeface="Times New Roman"/>
                      </a:endParaRPr>
                    </a:p>
                    <a:p>
                      <a:pPr>
                        <a:spcAft>
                          <a:spcPts val="0"/>
                        </a:spcAft>
                      </a:pPr>
                      <a:r>
                        <a:rPr lang="ja-JP" sz="1400" dirty="0">
                          <a:effectLst/>
                          <a:latin typeface="Century"/>
                          <a:ea typeface="ＭＳ 明朝"/>
                          <a:cs typeface="Times New Roman"/>
                        </a:rPr>
                        <a:t>地域貢献も行って</a:t>
                      </a:r>
                      <a:r>
                        <a:rPr lang="ja-JP" altLang="en-US" sz="1400" dirty="0">
                          <a:effectLst/>
                          <a:latin typeface="Century"/>
                          <a:ea typeface="ＭＳ 明朝"/>
                          <a:cs typeface="Times New Roman"/>
                        </a:rPr>
                        <a:t>おり</a:t>
                      </a:r>
                      <a:r>
                        <a:rPr lang="ja-JP" sz="1400" dirty="0">
                          <a:effectLst/>
                          <a:latin typeface="Century"/>
                          <a:ea typeface="ＭＳ 明朝"/>
                          <a:cs typeface="Times New Roman"/>
                        </a:rPr>
                        <a:t>常に地域と共に歩んでいる。</a:t>
                      </a:r>
                    </a:p>
                  </a:txBody>
                  <a:tcPr marL="51077" marR="510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883554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solidFill>
                  <a:srgbClr val="FF0000"/>
                </a:solidFill>
              </a:rPr>
              <a:t>地震発生！！</a:t>
            </a:r>
          </a:p>
        </p:txBody>
      </p:sp>
      <p:sp>
        <p:nvSpPr>
          <p:cNvPr id="3" name="コンテンツ プレースホルダー 2"/>
          <p:cNvSpPr>
            <a:spLocks noGrp="1"/>
          </p:cNvSpPr>
          <p:nvPr>
            <p:ph idx="1"/>
          </p:nvPr>
        </p:nvSpPr>
        <p:spPr/>
        <p:txBody>
          <a:bodyPr/>
          <a:lstStyle/>
          <a:p>
            <a:pPr marL="0" indent="0">
              <a:buNone/>
            </a:pPr>
            <a:endParaRPr kumimoji="1" lang="en-US" altLang="ja-JP" dirty="0"/>
          </a:p>
          <a:p>
            <a:pPr marL="0" indent="0">
              <a:buNone/>
            </a:pPr>
            <a:r>
              <a:rPr kumimoji="1" lang="ja-JP" altLang="en-US" dirty="0"/>
              <a:t>日　時　：　令和７年３月８日（水）</a:t>
            </a:r>
            <a:r>
              <a:rPr kumimoji="1" lang="en-US" altLang="ja-JP" dirty="0"/>
              <a:t>13</a:t>
            </a:r>
            <a:r>
              <a:rPr kumimoji="1" lang="ja-JP" altLang="en-US" dirty="0"/>
              <a:t>：</a:t>
            </a:r>
            <a:r>
              <a:rPr kumimoji="1" lang="en-US" altLang="ja-JP" dirty="0"/>
              <a:t>30</a:t>
            </a:r>
          </a:p>
          <a:p>
            <a:pPr marL="0" indent="0">
              <a:buNone/>
            </a:pPr>
            <a:r>
              <a:rPr lang="ja-JP" altLang="en-US" dirty="0"/>
              <a:t>震　度　：　７</a:t>
            </a:r>
            <a:endParaRPr lang="en-US" altLang="ja-JP" dirty="0"/>
          </a:p>
          <a:p>
            <a:pPr marL="0" indent="0">
              <a:buNone/>
            </a:pPr>
            <a:r>
              <a:rPr kumimoji="1" lang="ja-JP" altLang="en-US" dirty="0"/>
              <a:t>震源地 ：　東部地区　直下型地震</a:t>
            </a:r>
            <a:endParaRPr kumimoji="1" lang="en-US" altLang="ja-JP" dirty="0"/>
          </a:p>
          <a:p>
            <a:pPr marL="0" indent="0">
              <a:buNone/>
            </a:pPr>
            <a:r>
              <a:rPr lang="ja-JP" altLang="en-US" dirty="0"/>
              <a:t>天　気　：　雨（</a:t>
            </a:r>
            <a:r>
              <a:rPr lang="en-US" altLang="ja-JP" dirty="0"/>
              <a:t>5</a:t>
            </a:r>
            <a:r>
              <a:rPr lang="ja-JP" altLang="en-US" dirty="0"/>
              <a:t>㎜：</a:t>
            </a:r>
            <a:r>
              <a:rPr lang="ja-JP" altLang="en-US" sz="2000" dirty="0"/>
              <a:t>短時間でも傘が必要なレベル）</a:t>
            </a:r>
            <a:endParaRPr lang="en-US" altLang="ja-JP" sz="2000" dirty="0"/>
          </a:p>
          <a:p>
            <a:pPr marL="0" indent="0">
              <a:buNone/>
            </a:pPr>
            <a:r>
              <a:rPr kumimoji="1" lang="ja-JP" altLang="en-US" dirty="0"/>
              <a:t>気　温　：　１０度</a:t>
            </a:r>
            <a:endParaRPr kumimoji="1" lang="en-US" altLang="ja-JP" dirty="0"/>
          </a:p>
          <a:p>
            <a:pPr marL="0" indent="0">
              <a:buNone/>
            </a:pPr>
            <a:r>
              <a:rPr lang="ja-JP" altLang="en-US" sz="2400" dirty="0"/>
              <a:t>　　　　　　　　　　　　</a:t>
            </a:r>
            <a:r>
              <a:rPr lang="en-US" altLang="ja-JP" sz="2400" dirty="0"/>
              <a:t>※</a:t>
            </a:r>
            <a:r>
              <a:rPr lang="ja-JP" altLang="en-US" sz="2400" dirty="0"/>
              <a:t>　原子力発電所は地震に影響ないと想定</a:t>
            </a:r>
            <a:r>
              <a:rPr kumimoji="1" lang="ja-JP" altLang="en-US" sz="2400" dirty="0"/>
              <a:t>　</a:t>
            </a:r>
          </a:p>
        </p:txBody>
      </p:sp>
    </p:spTree>
    <p:extLst>
      <p:ext uri="{BB962C8B-B14F-4D97-AF65-F5344CB8AC3E}">
        <p14:creationId xmlns:p14="http://schemas.microsoft.com/office/powerpoint/2010/main" val="2778610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C2C95B-046A-EDF2-86C7-E541607AA416}"/>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22EA5A2C-7FF5-3DC3-1E29-E5C816AFE6C1}"/>
              </a:ext>
            </a:extLst>
          </p:cNvPr>
          <p:cNvSpPr>
            <a:spLocks noGrp="1"/>
          </p:cNvSpPr>
          <p:nvPr>
            <p:ph type="title"/>
          </p:nvPr>
        </p:nvSpPr>
        <p:spPr/>
        <p:txBody>
          <a:bodyPr/>
          <a:lstStyle/>
          <a:p>
            <a:r>
              <a:rPr lang="ja-JP" altLang="en-US" dirty="0"/>
              <a:t>フェーズ</a:t>
            </a:r>
            <a:r>
              <a:rPr lang="en-US" altLang="ja-JP" dirty="0"/>
              <a:t>Ⅰ</a:t>
            </a:r>
            <a:r>
              <a:rPr lang="ja-JP" altLang="en-US" dirty="0"/>
              <a:t>（</a:t>
            </a:r>
            <a:r>
              <a:rPr lang="en-US" altLang="ja-JP" dirty="0"/>
              <a:t>1</a:t>
            </a:r>
            <a:r>
              <a:rPr lang="ja-JP" altLang="en-US" dirty="0"/>
              <a:t>）</a:t>
            </a:r>
            <a:endParaRPr kumimoji="1" lang="ja-JP" altLang="en-US" sz="2000" dirty="0"/>
          </a:p>
        </p:txBody>
      </p:sp>
      <p:sp>
        <p:nvSpPr>
          <p:cNvPr id="3" name="コンテンツ プレースホルダー 2">
            <a:extLst>
              <a:ext uri="{FF2B5EF4-FFF2-40B4-BE49-F238E27FC236}">
                <a16:creationId xmlns:a16="http://schemas.microsoft.com/office/drawing/2014/main" id="{34C06467-AB9C-6954-67A5-293BA9ACE3C6}"/>
              </a:ext>
            </a:extLst>
          </p:cNvPr>
          <p:cNvSpPr>
            <a:spLocks noGrp="1"/>
          </p:cNvSpPr>
          <p:nvPr>
            <p:ph idx="1"/>
          </p:nvPr>
        </p:nvSpPr>
        <p:spPr/>
        <p:txBody>
          <a:bodyPr>
            <a:normAutofit fontScale="92500" lnSpcReduction="20000"/>
          </a:bodyPr>
          <a:lstStyle/>
          <a:p>
            <a:pPr marL="0" indent="0">
              <a:buNone/>
            </a:pPr>
            <a:r>
              <a:rPr kumimoji="1" lang="ja-JP" altLang="en-US" dirty="0">
                <a:solidFill>
                  <a:srgbClr val="FF0000"/>
                </a:solidFill>
              </a:rPr>
              <a:t>“大変だ！　イメージしてみよう！”</a:t>
            </a:r>
            <a:endParaRPr kumimoji="1" lang="en-US" altLang="ja-JP" dirty="0">
              <a:solidFill>
                <a:srgbClr val="FF0000"/>
              </a:solidFill>
            </a:endParaRPr>
          </a:p>
          <a:p>
            <a:pPr marL="0" indent="0">
              <a:buNone/>
            </a:pPr>
            <a:r>
              <a:rPr kumimoji="1" lang="ja-JP" altLang="en-US" dirty="0"/>
              <a:t>①先ず被害</a:t>
            </a:r>
            <a:r>
              <a:rPr lang="ja-JP" altLang="en-US" dirty="0"/>
              <a:t>はどのような状況ですか</a:t>
            </a:r>
            <a:r>
              <a:rPr kumimoji="1" lang="ja-JP" altLang="en-US" dirty="0"/>
              <a:t>？</a:t>
            </a:r>
            <a:endParaRPr kumimoji="1" lang="en-US" altLang="ja-JP" dirty="0"/>
          </a:p>
          <a:p>
            <a:pPr marL="0" indent="0">
              <a:buNone/>
            </a:pPr>
            <a:r>
              <a:rPr lang="ja-JP" altLang="en-US" dirty="0"/>
              <a:t>②身の回りで何が起きていますか？（家族等）</a:t>
            </a:r>
            <a:endParaRPr kumimoji="1" lang="en-US" altLang="ja-JP" dirty="0"/>
          </a:p>
          <a:p>
            <a:pPr marL="0" indent="0">
              <a:buNone/>
            </a:pPr>
            <a:r>
              <a:rPr lang="ja-JP" altLang="en-US" dirty="0"/>
              <a:t>③今、あなた（事業所）は何ができますか？</a:t>
            </a:r>
            <a:endParaRPr lang="en-US" altLang="ja-JP" dirty="0"/>
          </a:p>
          <a:p>
            <a:pPr marL="0" indent="0">
              <a:buNone/>
            </a:pPr>
            <a:r>
              <a:rPr lang="ja-JP" altLang="en-US" dirty="0"/>
              <a:t>④今、あなた（事業所）は</a:t>
            </a:r>
            <a:r>
              <a:rPr kumimoji="1" lang="ja-JP" altLang="en-US" dirty="0"/>
              <a:t>何をしなければ</a:t>
            </a:r>
            <a:r>
              <a:rPr lang="ja-JP" altLang="en-US" dirty="0"/>
              <a:t>なら</a:t>
            </a:r>
            <a:r>
              <a:rPr lang="ja-JP" altLang="en-US" dirty="0" err="1"/>
              <a:t>な</a:t>
            </a:r>
            <a:endParaRPr lang="en-US" altLang="ja-JP" dirty="0"/>
          </a:p>
          <a:p>
            <a:pPr marL="0" indent="0">
              <a:buNone/>
            </a:pPr>
            <a:r>
              <a:rPr lang="ja-JP" altLang="en-US" dirty="0"/>
              <a:t>　 いですか？</a:t>
            </a:r>
            <a:endParaRPr lang="en-US" altLang="ja-JP" dirty="0"/>
          </a:p>
          <a:p>
            <a:pPr marL="0" indent="0">
              <a:buNone/>
            </a:pPr>
            <a:r>
              <a:rPr lang="ja-JP" altLang="en-US" dirty="0"/>
              <a:t>⑤</a:t>
            </a:r>
            <a:r>
              <a:rPr kumimoji="1" lang="ja-JP" altLang="en-US" dirty="0"/>
              <a:t>そのために支障となっていることがあります</a:t>
            </a:r>
            <a:endParaRPr kumimoji="1" lang="en-US" altLang="ja-JP" dirty="0"/>
          </a:p>
          <a:p>
            <a:pPr marL="0" indent="0">
              <a:buNone/>
            </a:pPr>
            <a:r>
              <a:rPr lang="ja-JP" altLang="en-US" dirty="0"/>
              <a:t>　</a:t>
            </a:r>
            <a:r>
              <a:rPr kumimoji="1" lang="ja-JP" altLang="en-US" dirty="0"/>
              <a:t>か？</a:t>
            </a:r>
            <a:endParaRPr kumimoji="1" lang="en-US" altLang="ja-JP" dirty="0"/>
          </a:p>
          <a:p>
            <a:pPr marL="0" indent="0">
              <a:buNone/>
            </a:pPr>
            <a:r>
              <a:rPr lang="ja-JP" altLang="en-US" dirty="0"/>
              <a:t>　　　　　　　　　　　　　　　　　　　　　　　　　　　</a:t>
            </a:r>
            <a:r>
              <a:rPr lang="ja-JP" altLang="en-US" sz="2600" dirty="0"/>
              <a:t>（様式</a:t>
            </a:r>
            <a:r>
              <a:rPr lang="en-US" altLang="ja-JP" sz="2600" dirty="0"/>
              <a:t>2</a:t>
            </a:r>
            <a:r>
              <a:rPr lang="ja-JP" altLang="en-US" sz="2600" dirty="0"/>
              <a:t>）</a:t>
            </a:r>
            <a:endParaRPr kumimoji="1" lang="en-US" altLang="ja-JP" sz="2600" dirty="0"/>
          </a:p>
          <a:p>
            <a:pPr marL="0" indent="0">
              <a:buNone/>
            </a:pPr>
            <a:endParaRPr kumimoji="1" lang="en-US" altLang="ja-JP" sz="1600" dirty="0">
              <a:solidFill>
                <a:srgbClr val="FF0000"/>
              </a:solidFill>
            </a:endParaRPr>
          </a:p>
          <a:p>
            <a:pPr marL="0" indent="0">
              <a:buNone/>
            </a:pPr>
            <a:endParaRPr kumimoji="1" lang="ja-JP" altLang="en-US" dirty="0"/>
          </a:p>
        </p:txBody>
      </p:sp>
    </p:spTree>
    <p:extLst>
      <p:ext uri="{BB962C8B-B14F-4D97-AF65-F5344CB8AC3E}">
        <p14:creationId xmlns:p14="http://schemas.microsoft.com/office/powerpoint/2010/main" val="136759672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1256</TotalTime>
  <Words>2438</Words>
  <Application>Microsoft Office PowerPoint</Application>
  <PresentationFormat>画面に合わせる (4:3)</PresentationFormat>
  <Paragraphs>303</Paragraphs>
  <Slides>34</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34</vt:i4>
      </vt:variant>
    </vt:vector>
  </HeadingPairs>
  <TitlesOfParts>
    <vt:vector size="38" baseType="lpstr">
      <vt:lpstr>Arial</vt:lpstr>
      <vt:lpstr>Calibri</vt:lpstr>
      <vt:lpstr>Century</vt:lpstr>
      <vt:lpstr>Office ​​テーマ</vt:lpstr>
      <vt:lpstr>「災害に備える 　　　　　　　　　　そしてつながる」</vt:lpstr>
      <vt:lpstr>訓練の目的</vt:lpstr>
      <vt:lpstr>本日の流れ</vt:lpstr>
      <vt:lpstr>災害者支援の4つの段階（フェーズ）</vt:lpstr>
      <vt:lpstr>場面設定</vt:lpstr>
      <vt:lpstr>あなたの事業所は？</vt:lpstr>
      <vt:lpstr>あなたの事業所は？（記入例） 事業所名「居宅〇〇センター」 　　　　　　　　　　　　　　　　　　　　　　　　　　　　　（様式1）</vt:lpstr>
      <vt:lpstr>地震発生！！</vt:lpstr>
      <vt:lpstr>フェーズⅠ（1）</vt:lpstr>
      <vt:lpstr>フェーズⅠ（2）</vt:lpstr>
      <vt:lpstr>フェーズⅠ（3）</vt:lpstr>
      <vt:lpstr>フェーズⅠ（4）</vt:lpstr>
      <vt:lpstr>フェーズⅡ（1）</vt:lpstr>
      <vt:lpstr>避難所</vt:lpstr>
      <vt:lpstr>フェーズⅡ（2）</vt:lpstr>
      <vt:lpstr>フェーズⅡ（3）</vt:lpstr>
      <vt:lpstr>PowerPoint プレゼンテーション</vt:lpstr>
      <vt:lpstr>フェーズⅡ（4）</vt:lpstr>
      <vt:lpstr>PowerPoint プレゼンテーション</vt:lpstr>
      <vt:lpstr>災害直後の職員の就労状況（東日本大震災）</vt:lpstr>
      <vt:lpstr>災害直後の職員の就労状況（東日本大震災）</vt:lpstr>
      <vt:lpstr>災害直後の職員の就労状況（東日本大震災）</vt:lpstr>
      <vt:lpstr>災害救助法</vt:lpstr>
      <vt:lpstr>災害対策基本法（被災者生活再建支援制度）</vt:lpstr>
      <vt:lpstr>激甚災害法 「激甚災害に対処するための特別の財政援助などに関する法律」</vt:lpstr>
      <vt:lpstr>災害への備え</vt:lpstr>
      <vt:lpstr>島根県</vt:lpstr>
      <vt:lpstr>「そしてつながる」</vt:lpstr>
      <vt:lpstr>平常時の心構え</vt:lpstr>
      <vt:lpstr>島根県西部地震（2018/4）</vt:lpstr>
      <vt:lpstr>島根県西部地震（全体として）</vt:lpstr>
      <vt:lpstr>しまね災害福祉広域支援ネットワーク しまねDCAT（Disaster Care Assistance Team)</vt:lpstr>
      <vt:lpstr>しまね災害福祉広域支援ネットワーク しまねDCAT（Disaster Care Assistance Team)</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「どうする災害時、 　　　ケアマネに求められるもの」</dc:title>
  <dc:creator>FJ-USER</dc:creator>
  <cp:lastModifiedBy>saw024</cp:lastModifiedBy>
  <cp:revision>141</cp:revision>
  <cp:lastPrinted>2019-11-22T09:55:20Z</cp:lastPrinted>
  <dcterms:created xsi:type="dcterms:W3CDTF">2017-05-03T23:55:01Z</dcterms:created>
  <dcterms:modified xsi:type="dcterms:W3CDTF">2025-03-04T04:01:22Z</dcterms:modified>
</cp:coreProperties>
</file>